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xml" ContentType="application/vnd.openxmlformats-officedocument.presentationml.notesSlide+xml"/>
  <Override PartName="/ppt/charts/chart13.xml" ContentType="application/vnd.openxmlformats-officedocument.drawingml.chart+xml"/>
  <Override PartName="/ppt/notesSlides/notesSlide2.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6" r:id="rId5"/>
    <p:sldId id="257"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6D2"/>
    <a:srgbClr val="B1A99E"/>
    <a:srgbClr val="8B648C"/>
    <a:srgbClr val="7D9AA9"/>
    <a:srgbClr val="6BAA36"/>
    <a:srgbClr val="F47C00"/>
    <a:srgbClr val="333D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o-fs1\dpt\Technical%20Affairs\Old%20Folder\Infrastructure%20&amp;%20Services\Quality%20of%20Services\2016_reports\history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FIXED!$B$5</c:f>
              <c:strCache>
                <c:ptCount val="1"/>
                <c:pt idx="0">
                  <c:v>Network Availability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FIXED!$C$4:$D$4</c:f>
              <c:strCache>
                <c:ptCount val="2"/>
                <c:pt idx="0">
                  <c:v>DU -Fixed Net Voice Services (Average)</c:v>
                </c:pt>
                <c:pt idx="1">
                  <c:v>Etisalat  -Fixed Net Voice Services (Average)</c:v>
                </c:pt>
              </c:strCache>
            </c:strRef>
          </c:cat>
          <c:val>
            <c:numRef>
              <c:f>FIXED!$C$5:$D$5</c:f>
              <c:numCache>
                <c:formatCode>0%</c:formatCode>
                <c:ptCount val="2"/>
                <c:pt idx="0">
                  <c:v>1</c:v>
                </c:pt>
                <c:pt idx="1">
                  <c:v>1</c:v>
                </c:pt>
              </c:numCache>
            </c:numRef>
          </c:val>
        </c:ser>
        <c:ser>
          <c:idx val="1"/>
          <c:order val="1"/>
          <c:tx>
            <c:strRef>
              <c:f>FIXED!$B$6</c:f>
              <c:strCache>
                <c:ptCount val="1"/>
                <c:pt idx="0">
                  <c:v>Network Effectiveness Ratio</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FIXED!$C$4:$D$4</c:f>
              <c:strCache>
                <c:ptCount val="2"/>
                <c:pt idx="0">
                  <c:v>DU -Fixed Net Voice Services (Average)</c:v>
                </c:pt>
                <c:pt idx="1">
                  <c:v>Etisalat  -Fixed Net Voice Services (Average)</c:v>
                </c:pt>
              </c:strCache>
            </c:strRef>
          </c:cat>
          <c:val>
            <c:numRef>
              <c:f>FIXED!$C$6:$D$6</c:f>
              <c:numCache>
                <c:formatCode>0.00%</c:formatCode>
                <c:ptCount val="2"/>
                <c:pt idx="0">
                  <c:v>0.99480000000000002</c:v>
                </c:pt>
                <c:pt idx="1">
                  <c:v>0.97494999999999998</c:v>
                </c:pt>
              </c:numCache>
            </c:numRef>
          </c:val>
        </c:ser>
        <c:dLbls>
          <c:showLegendKey val="0"/>
          <c:showVal val="0"/>
          <c:showCatName val="0"/>
          <c:showSerName val="0"/>
          <c:showPercent val="0"/>
          <c:showBubbleSize val="0"/>
        </c:dLbls>
        <c:gapWidth val="150"/>
        <c:shape val="cylinder"/>
        <c:axId val="350459032"/>
        <c:axId val="350463736"/>
        <c:axId val="0"/>
      </c:bar3DChart>
      <c:catAx>
        <c:axId val="350459032"/>
        <c:scaling>
          <c:orientation val="minMax"/>
        </c:scaling>
        <c:delete val="0"/>
        <c:axPos val="b"/>
        <c:numFmt formatCode="General" sourceLinked="0"/>
        <c:majorTickMark val="out"/>
        <c:minorTickMark val="none"/>
        <c:tickLblPos val="nextTo"/>
        <c:crossAx val="350463736"/>
        <c:crosses val="autoZero"/>
        <c:auto val="1"/>
        <c:lblAlgn val="ctr"/>
        <c:lblOffset val="100"/>
        <c:noMultiLvlLbl val="0"/>
      </c:catAx>
      <c:valAx>
        <c:axId val="350463736"/>
        <c:scaling>
          <c:orientation val="minMax"/>
        </c:scaling>
        <c:delete val="0"/>
        <c:axPos val="l"/>
        <c:majorGridlines/>
        <c:numFmt formatCode="0%" sourceLinked="1"/>
        <c:majorTickMark val="out"/>
        <c:minorTickMark val="none"/>
        <c:tickLblPos val="nextTo"/>
        <c:crossAx val="3504590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MOBILE!$B$135</c:f>
              <c:strCache>
                <c:ptCount val="1"/>
                <c:pt idx="0">
                  <c:v>Call Drop Rate  (2G) </c:v>
                </c:pt>
              </c:strCache>
            </c:strRef>
          </c:tx>
          <c:invertIfNegative val="0"/>
          <c:cat>
            <c:strRef>
              <c:f>MOBILE!$C$134:$D$134</c:f>
              <c:strCache>
                <c:ptCount val="2"/>
                <c:pt idx="0">
                  <c:v>DU -Mobile Net Voice Services (Average) </c:v>
                </c:pt>
                <c:pt idx="1">
                  <c:v>Etisalat - Mobile Net Voice Service (Average) </c:v>
                </c:pt>
              </c:strCache>
            </c:strRef>
          </c:cat>
          <c:val>
            <c:numRef>
              <c:f>MOBILE!$C$135:$D$135</c:f>
              <c:numCache>
                <c:formatCode>0.00%</c:formatCode>
                <c:ptCount val="2"/>
                <c:pt idx="0">
                  <c:v>2.3999999999999998E-3</c:v>
                </c:pt>
                <c:pt idx="1">
                  <c:v>2.3999999999999998E-3</c:v>
                </c:pt>
              </c:numCache>
            </c:numRef>
          </c:val>
        </c:ser>
        <c:ser>
          <c:idx val="1"/>
          <c:order val="1"/>
          <c:tx>
            <c:strRef>
              <c:f>MOBILE!$B$136</c:f>
              <c:strCache>
                <c:ptCount val="1"/>
                <c:pt idx="0">
                  <c:v>Call Drop Rate  (3G) </c:v>
                </c:pt>
              </c:strCache>
            </c:strRef>
          </c:tx>
          <c:spPr>
            <a:solidFill>
              <a:srgbClr val="92D050"/>
            </a:solidFill>
          </c:spPr>
          <c:invertIfNegative val="0"/>
          <c:cat>
            <c:strRef>
              <c:f>MOBILE!$C$134:$D$134</c:f>
              <c:strCache>
                <c:ptCount val="2"/>
                <c:pt idx="0">
                  <c:v>DU -Mobile Net Voice Services (Average) </c:v>
                </c:pt>
                <c:pt idx="1">
                  <c:v>Etisalat - Mobile Net Voice Service (Average) </c:v>
                </c:pt>
              </c:strCache>
            </c:strRef>
          </c:cat>
          <c:val>
            <c:numRef>
              <c:f>MOBILE!$C$136:$D$136</c:f>
              <c:numCache>
                <c:formatCode>0.00%</c:formatCode>
                <c:ptCount val="2"/>
                <c:pt idx="0">
                  <c:v>8.0000000000000004E-4</c:v>
                </c:pt>
                <c:pt idx="1">
                  <c:v>1.1000000000000001E-3</c:v>
                </c:pt>
              </c:numCache>
            </c:numRef>
          </c:val>
        </c:ser>
        <c:dLbls>
          <c:showLegendKey val="0"/>
          <c:showVal val="0"/>
          <c:showCatName val="0"/>
          <c:showSerName val="0"/>
          <c:showPercent val="0"/>
          <c:showBubbleSize val="0"/>
        </c:dLbls>
        <c:gapWidth val="150"/>
        <c:shape val="cylinder"/>
        <c:axId val="412729288"/>
        <c:axId val="412729680"/>
        <c:axId val="0"/>
      </c:bar3DChart>
      <c:catAx>
        <c:axId val="412729288"/>
        <c:scaling>
          <c:orientation val="minMax"/>
        </c:scaling>
        <c:delete val="0"/>
        <c:axPos val="b"/>
        <c:numFmt formatCode="General" sourceLinked="0"/>
        <c:majorTickMark val="out"/>
        <c:minorTickMark val="none"/>
        <c:tickLblPos val="nextTo"/>
        <c:crossAx val="412729680"/>
        <c:crosses val="autoZero"/>
        <c:auto val="1"/>
        <c:lblAlgn val="ctr"/>
        <c:lblOffset val="100"/>
        <c:noMultiLvlLbl val="0"/>
      </c:catAx>
      <c:valAx>
        <c:axId val="412729680"/>
        <c:scaling>
          <c:orientation val="minMax"/>
        </c:scaling>
        <c:delete val="0"/>
        <c:axPos val="l"/>
        <c:majorGridlines/>
        <c:numFmt formatCode="0.00%" sourceLinked="1"/>
        <c:majorTickMark val="out"/>
        <c:minorTickMark val="none"/>
        <c:tickLblPos val="nextTo"/>
        <c:crossAx val="4127292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MOBILE!$B$157</c:f>
              <c:strCache>
                <c:ptCount val="1"/>
                <c:pt idx="0">
                  <c:v>Call Drop Rate  (2G) </c:v>
                </c:pt>
              </c:strCache>
            </c:strRef>
          </c:tx>
          <c:invertIfNegative val="0"/>
          <c:cat>
            <c:strRef>
              <c:f>MOBILE!$C$156:$D$156</c:f>
              <c:strCache>
                <c:ptCount val="2"/>
                <c:pt idx="0">
                  <c:v>DU -Mobile Net Voice Services (Average) </c:v>
                </c:pt>
                <c:pt idx="1">
                  <c:v>Etisalat - Mobile Net Voice Service (Average) </c:v>
                </c:pt>
              </c:strCache>
            </c:strRef>
          </c:cat>
          <c:val>
            <c:numRef>
              <c:f>MOBILE!$C$157:$D$157</c:f>
              <c:numCache>
                <c:formatCode>0.00%</c:formatCode>
                <c:ptCount val="2"/>
                <c:pt idx="0">
                  <c:v>2.3999999999999998E-3</c:v>
                </c:pt>
                <c:pt idx="1">
                  <c:v>2.5000000000000001E-3</c:v>
                </c:pt>
              </c:numCache>
            </c:numRef>
          </c:val>
        </c:ser>
        <c:ser>
          <c:idx val="1"/>
          <c:order val="1"/>
          <c:tx>
            <c:strRef>
              <c:f>MOBILE!$B$158</c:f>
              <c:strCache>
                <c:ptCount val="1"/>
                <c:pt idx="0">
                  <c:v>Call Drop Rate  (3G) </c:v>
                </c:pt>
              </c:strCache>
            </c:strRef>
          </c:tx>
          <c:spPr>
            <a:solidFill>
              <a:srgbClr val="92D050"/>
            </a:solidFill>
          </c:spPr>
          <c:invertIfNegative val="0"/>
          <c:cat>
            <c:strRef>
              <c:f>MOBILE!$C$156:$D$156</c:f>
              <c:strCache>
                <c:ptCount val="2"/>
                <c:pt idx="0">
                  <c:v>DU -Mobile Net Voice Services (Average) </c:v>
                </c:pt>
                <c:pt idx="1">
                  <c:v>Etisalat - Mobile Net Voice Service (Average) </c:v>
                </c:pt>
              </c:strCache>
            </c:strRef>
          </c:cat>
          <c:val>
            <c:numRef>
              <c:f>MOBILE!$C$158:$D$158</c:f>
              <c:numCache>
                <c:formatCode>0.00%</c:formatCode>
                <c:ptCount val="2"/>
                <c:pt idx="0">
                  <c:v>8.5999999999999998E-4</c:v>
                </c:pt>
                <c:pt idx="1">
                  <c:v>1.1000000000000001E-3</c:v>
                </c:pt>
              </c:numCache>
            </c:numRef>
          </c:val>
        </c:ser>
        <c:dLbls>
          <c:showLegendKey val="0"/>
          <c:showVal val="0"/>
          <c:showCatName val="0"/>
          <c:showSerName val="0"/>
          <c:showPercent val="0"/>
          <c:showBubbleSize val="0"/>
        </c:dLbls>
        <c:gapWidth val="150"/>
        <c:shape val="cylinder"/>
        <c:axId val="683638736"/>
        <c:axId val="683639128"/>
        <c:axId val="0"/>
      </c:bar3DChart>
      <c:catAx>
        <c:axId val="683638736"/>
        <c:scaling>
          <c:orientation val="minMax"/>
        </c:scaling>
        <c:delete val="0"/>
        <c:axPos val="b"/>
        <c:numFmt formatCode="General" sourceLinked="0"/>
        <c:majorTickMark val="out"/>
        <c:minorTickMark val="none"/>
        <c:tickLblPos val="nextTo"/>
        <c:crossAx val="683639128"/>
        <c:crosses val="autoZero"/>
        <c:auto val="1"/>
        <c:lblAlgn val="ctr"/>
        <c:lblOffset val="100"/>
        <c:noMultiLvlLbl val="0"/>
      </c:catAx>
      <c:valAx>
        <c:axId val="683639128"/>
        <c:scaling>
          <c:orientation val="minMax"/>
        </c:scaling>
        <c:delete val="0"/>
        <c:axPos val="l"/>
        <c:majorGridlines/>
        <c:numFmt formatCode="0.00%" sourceLinked="1"/>
        <c:majorTickMark val="out"/>
        <c:minorTickMark val="none"/>
        <c:tickLblPos val="nextTo"/>
        <c:crossAx val="6836387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MOBILE!$B$179</c:f>
              <c:strCache>
                <c:ptCount val="1"/>
                <c:pt idx="0">
                  <c:v>Call Drop Rate  (2G) </c:v>
                </c:pt>
              </c:strCache>
            </c:strRef>
          </c:tx>
          <c:invertIfNegative val="0"/>
          <c:cat>
            <c:strRef>
              <c:f>MOBILE!$C$178:$D$178</c:f>
              <c:strCache>
                <c:ptCount val="2"/>
                <c:pt idx="0">
                  <c:v>DU -Mobile Net Voice Services (Average) </c:v>
                </c:pt>
                <c:pt idx="1">
                  <c:v>Etisalat - Mobile Net Voice Service (Average) </c:v>
                </c:pt>
              </c:strCache>
            </c:strRef>
          </c:cat>
          <c:val>
            <c:numRef>
              <c:f>MOBILE!$C$179:$D$179</c:f>
              <c:numCache>
                <c:formatCode>0.00%</c:formatCode>
                <c:ptCount val="2"/>
                <c:pt idx="0">
                  <c:v>2.3999999999999998E-3</c:v>
                </c:pt>
                <c:pt idx="1">
                  <c:v>2.2000000000000001E-3</c:v>
                </c:pt>
              </c:numCache>
            </c:numRef>
          </c:val>
        </c:ser>
        <c:ser>
          <c:idx val="1"/>
          <c:order val="1"/>
          <c:tx>
            <c:strRef>
              <c:f>MOBILE!$B$180</c:f>
              <c:strCache>
                <c:ptCount val="1"/>
                <c:pt idx="0">
                  <c:v>Call Drop Rate  (3G) </c:v>
                </c:pt>
              </c:strCache>
            </c:strRef>
          </c:tx>
          <c:spPr>
            <a:solidFill>
              <a:srgbClr val="92D050"/>
            </a:solidFill>
          </c:spPr>
          <c:invertIfNegative val="0"/>
          <c:cat>
            <c:strRef>
              <c:f>MOBILE!$C$178:$D$178</c:f>
              <c:strCache>
                <c:ptCount val="2"/>
                <c:pt idx="0">
                  <c:v>DU -Mobile Net Voice Services (Average) </c:v>
                </c:pt>
                <c:pt idx="1">
                  <c:v>Etisalat - Mobile Net Voice Service (Average) </c:v>
                </c:pt>
              </c:strCache>
            </c:strRef>
          </c:cat>
          <c:val>
            <c:numRef>
              <c:f>MOBILE!$C$180:$D$180</c:f>
              <c:numCache>
                <c:formatCode>0.00%</c:formatCode>
                <c:ptCount val="2"/>
                <c:pt idx="0">
                  <c:v>8.0000000000000004E-4</c:v>
                </c:pt>
                <c:pt idx="1">
                  <c:v>8.9999999999999998E-4</c:v>
                </c:pt>
              </c:numCache>
            </c:numRef>
          </c:val>
        </c:ser>
        <c:dLbls>
          <c:showLegendKey val="0"/>
          <c:showVal val="0"/>
          <c:showCatName val="0"/>
          <c:showSerName val="0"/>
          <c:showPercent val="0"/>
          <c:showBubbleSize val="0"/>
        </c:dLbls>
        <c:gapWidth val="150"/>
        <c:shape val="cylinder"/>
        <c:axId val="683639912"/>
        <c:axId val="782812992"/>
        <c:axId val="0"/>
      </c:bar3DChart>
      <c:catAx>
        <c:axId val="683639912"/>
        <c:scaling>
          <c:orientation val="minMax"/>
        </c:scaling>
        <c:delete val="0"/>
        <c:axPos val="b"/>
        <c:numFmt formatCode="General" sourceLinked="0"/>
        <c:majorTickMark val="out"/>
        <c:minorTickMark val="none"/>
        <c:tickLblPos val="nextTo"/>
        <c:crossAx val="782812992"/>
        <c:crosses val="autoZero"/>
        <c:auto val="1"/>
        <c:lblAlgn val="ctr"/>
        <c:lblOffset val="100"/>
        <c:noMultiLvlLbl val="0"/>
      </c:catAx>
      <c:valAx>
        <c:axId val="782812992"/>
        <c:scaling>
          <c:orientation val="minMax"/>
        </c:scaling>
        <c:delete val="0"/>
        <c:axPos val="l"/>
        <c:majorGridlines/>
        <c:numFmt formatCode="0.00%" sourceLinked="1"/>
        <c:majorTickMark val="out"/>
        <c:minorTickMark val="none"/>
        <c:tickLblPos val="nextTo"/>
        <c:crossAx val="6836399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comparision!$C$42:$C$43</c:f>
              <c:strCache>
                <c:ptCount val="2"/>
                <c:pt idx="0">
                  <c:v>Network Effectiveness Ratio</c:v>
                </c:pt>
                <c:pt idx="1">
                  <c:v>(Etisalat) </c:v>
                </c:pt>
              </c:strCache>
            </c:strRef>
          </c:tx>
          <c:cat>
            <c:strRef>
              <c:f>comparision!$B$44:$B$55</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comparision!$C$44:$C$55</c:f>
              <c:numCache>
                <c:formatCode>0.000%</c:formatCode>
                <c:ptCount val="12"/>
                <c:pt idx="0">
                  <c:v>0.97592999999999996</c:v>
                </c:pt>
                <c:pt idx="1">
                  <c:v>0.97660999999999998</c:v>
                </c:pt>
                <c:pt idx="2">
                  <c:v>0.97231000000000001</c:v>
                </c:pt>
                <c:pt idx="3">
                  <c:v>0.98565999999999998</c:v>
                </c:pt>
                <c:pt idx="4">
                  <c:v>0.98440000000000005</c:v>
                </c:pt>
                <c:pt idx="5">
                  <c:v>0.99431999999999998</c:v>
                </c:pt>
                <c:pt idx="6">
                  <c:v>0.99395999999999995</c:v>
                </c:pt>
                <c:pt idx="7">
                  <c:v>0.99228000000000005</c:v>
                </c:pt>
                <c:pt idx="8">
                  <c:v>0.99382999999999999</c:v>
                </c:pt>
                <c:pt idx="9" formatCode="0%">
                  <c:v>0.99385999999999997</c:v>
                </c:pt>
                <c:pt idx="10" formatCode="0%">
                  <c:v>0.99409999999999998</c:v>
                </c:pt>
                <c:pt idx="11" formatCode="0%">
                  <c:v>0.99263999999999997</c:v>
                </c:pt>
              </c:numCache>
            </c:numRef>
          </c:val>
          <c:smooth val="0"/>
        </c:ser>
        <c:ser>
          <c:idx val="1"/>
          <c:order val="1"/>
          <c:tx>
            <c:strRef>
              <c:f>comparision!$D$42:$D$43</c:f>
              <c:strCache>
                <c:ptCount val="2"/>
                <c:pt idx="0">
                  <c:v>Network Effectiveness Ratio</c:v>
                </c:pt>
                <c:pt idx="1">
                  <c:v>(Du)</c:v>
                </c:pt>
              </c:strCache>
            </c:strRef>
          </c:tx>
          <c:cat>
            <c:strRef>
              <c:f>comparision!$B$44:$B$55</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comparision!$D$44:$D$55</c:f>
              <c:numCache>
                <c:formatCode>0.000%</c:formatCode>
                <c:ptCount val="12"/>
                <c:pt idx="0">
                  <c:v>0.99490000000000001</c:v>
                </c:pt>
                <c:pt idx="1">
                  <c:v>0.99480000000000002</c:v>
                </c:pt>
                <c:pt idx="2">
                  <c:v>0.99470000000000003</c:v>
                </c:pt>
                <c:pt idx="3" formatCode="0.00%">
                  <c:v>0.99509999999999998</c:v>
                </c:pt>
                <c:pt idx="4" formatCode="0.00%">
                  <c:v>0.99550000000000005</c:v>
                </c:pt>
                <c:pt idx="5" formatCode="0.00%">
                  <c:v>0.99509999999999998</c:v>
                </c:pt>
                <c:pt idx="6">
                  <c:v>0.99490000000000001</c:v>
                </c:pt>
                <c:pt idx="7">
                  <c:v>0.99490000000000001</c:v>
                </c:pt>
                <c:pt idx="8">
                  <c:v>0.99550000000000005</c:v>
                </c:pt>
                <c:pt idx="9" formatCode="0.00%">
                  <c:v>0.99539999999999995</c:v>
                </c:pt>
                <c:pt idx="10" formatCode="0.00%">
                  <c:v>0.99529999999999996</c:v>
                </c:pt>
                <c:pt idx="11" formatCode="0.00%">
                  <c:v>0.99470000000000003</c:v>
                </c:pt>
              </c:numCache>
            </c:numRef>
          </c:val>
          <c:smooth val="0"/>
        </c:ser>
        <c:dLbls>
          <c:showLegendKey val="0"/>
          <c:showVal val="0"/>
          <c:showCatName val="0"/>
          <c:showSerName val="0"/>
          <c:showPercent val="0"/>
          <c:showBubbleSize val="0"/>
        </c:dLbls>
        <c:marker val="1"/>
        <c:smooth val="0"/>
        <c:axId val="782813776"/>
        <c:axId val="782814168"/>
      </c:lineChart>
      <c:catAx>
        <c:axId val="782813776"/>
        <c:scaling>
          <c:orientation val="minMax"/>
        </c:scaling>
        <c:delete val="0"/>
        <c:axPos val="b"/>
        <c:numFmt formatCode="General" sourceLinked="0"/>
        <c:majorTickMark val="out"/>
        <c:minorTickMark val="none"/>
        <c:tickLblPos val="nextTo"/>
        <c:crossAx val="782814168"/>
        <c:crosses val="autoZero"/>
        <c:auto val="1"/>
        <c:lblAlgn val="ctr"/>
        <c:lblOffset val="100"/>
        <c:noMultiLvlLbl val="0"/>
      </c:catAx>
      <c:valAx>
        <c:axId val="782814168"/>
        <c:scaling>
          <c:orientation val="minMax"/>
        </c:scaling>
        <c:delete val="0"/>
        <c:axPos val="l"/>
        <c:majorGridlines/>
        <c:numFmt formatCode="0.000%" sourceLinked="1"/>
        <c:majorTickMark val="out"/>
        <c:minorTickMark val="none"/>
        <c:tickLblPos val="nextTo"/>
        <c:crossAx val="7828137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comparision!$C$94:$C$95</c:f>
              <c:strCache>
                <c:ptCount val="2"/>
                <c:pt idx="0">
                  <c:v>Network Availability - Radio Part</c:v>
                </c:pt>
                <c:pt idx="1">
                  <c:v>(Etisalat) </c:v>
                </c:pt>
              </c:strCache>
            </c:strRef>
          </c:tx>
          <c:cat>
            <c:strRef>
              <c:f>comparision!$B$96:$B$107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comparision!$C$96:$C$107</c:f>
              <c:numCache>
                <c:formatCode>0.000%</c:formatCode>
                <c:ptCount val="12"/>
                <c:pt idx="0">
                  <c:v>0.99999000000000005</c:v>
                </c:pt>
                <c:pt idx="1">
                  <c:v>0.99995000000000001</c:v>
                </c:pt>
                <c:pt idx="2">
                  <c:v>0.99946000000000002</c:v>
                </c:pt>
                <c:pt idx="3">
                  <c:v>0.99980999999999998</c:v>
                </c:pt>
                <c:pt idx="4">
                  <c:v>0.99980999999999998</c:v>
                </c:pt>
                <c:pt idx="5">
                  <c:v>0.99985999999999997</c:v>
                </c:pt>
                <c:pt idx="6">
                  <c:v>0.99999000000000005</c:v>
                </c:pt>
                <c:pt idx="7">
                  <c:v>0.99995999999999996</c:v>
                </c:pt>
                <c:pt idx="8">
                  <c:v>0.99995999999999996</c:v>
                </c:pt>
                <c:pt idx="9">
                  <c:v>0.99994000000000005</c:v>
                </c:pt>
                <c:pt idx="10">
                  <c:v>0.99987000000000004</c:v>
                </c:pt>
                <c:pt idx="11" formatCode="0%">
                  <c:v>0.99980999999999998</c:v>
                </c:pt>
              </c:numCache>
            </c:numRef>
          </c:val>
          <c:smooth val="0"/>
        </c:ser>
        <c:ser>
          <c:idx val="1"/>
          <c:order val="1"/>
          <c:tx>
            <c:strRef>
              <c:f>comparision!$D$94:$D$95</c:f>
              <c:strCache>
                <c:ptCount val="2"/>
                <c:pt idx="0">
                  <c:v>Network Availability - Radio Part</c:v>
                </c:pt>
                <c:pt idx="1">
                  <c:v>(Du)</c:v>
                </c:pt>
              </c:strCache>
            </c:strRef>
          </c:tx>
          <c:cat>
            <c:strRef>
              <c:f>comparision!$B$96:$B$107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comparision!$D$96:$D$107</c:f>
              <c:numCache>
                <c:formatCode>0.000%</c:formatCode>
                <c:ptCount val="12"/>
                <c:pt idx="0">
                  <c:v>0.99880000000000002</c:v>
                </c:pt>
                <c:pt idx="1">
                  <c:v>0.99880000000000002</c:v>
                </c:pt>
                <c:pt idx="2">
                  <c:v>0.99619999999999997</c:v>
                </c:pt>
                <c:pt idx="3" formatCode="0.00%">
                  <c:v>0.999</c:v>
                </c:pt>
                <c:pt idx="4" formatCode="0.00%">
                  <c:v>0.99790000000000001</c:v>
                </c:pt>
                <c:pt idx="5" formatCode="0.00%">
                  <c:v>0.99639999999999995</c:v>
                </c:pt>
                <c:pt idx="6">
                  <c:v>0.99619999999999997</c:v>
                </c:pt>
                <c:pt idx="7">
                  <c:v>0.99670000000000003</c:v>
                </c:pt>
                <c:pt idx="8">
                  <c:v>0.99629999999999996</c:v>
                </c:pt>
                <c:pt idx="9" formatCode="0.00%">
                  <c:v>0.99539999999999995</c:v>
                </c:pt>
                <c:pt idx="10" formatCode="0.00%">
                  <c:v>0.99550000000000005</c:v>
                </c:pt>
                <c:pt idx="11" formatCode="0.00%">
                  <c:v>0.99690000000000001</c:v>
                </c:pt>
              </c:numCache>
            </c:numRef>
          </c:val>
          <c:smooth val="0"/>
        </c:ser>
        <c:dLbls>
          <c:showLegendKey val="0"/>
          <c:showVal val="0"/>
          <c:showCatName val="0"/>
          <c:showSerName val="0"/>
          <c:showPercent val="0"/>
          <c:showBubbleSize val="0"/>
        </c:dLbls>
        <c:marker val="1"/>
        <c:smooth val="0"/>
        <c:axId val="782814952"/>
        <c:axId val="782815344"/>
      </c:lineChart>
      <c:catAx>
        <c:axId val="782814952"/>
        <c:scaling>
          <c:orientation val="minMax"/>
        </c:scaling>
        <c:delete val="0"/>
        <c:axPos val="b"/>
        <c:numFmt formatCode="General" sourceLinked="0"/>
        <c:majorTickMark val="out"/>
        <c:minorTickMark val="none"/>
        <c:tickLblPos val="nextTo"/>
        <c:crossAx val="782815344"/>
        <c:crosses val="autoZero"/>
        <c:auto val="1"/>
        <c:lblAlgn val="ctr"/>
        <c:lblOffset val="100"/>
        <c:noMultiLvlLbl val="0"/>
      </c:catAx>
      <c:valAx>
        <c:axId val="782815344"/>
        <c:scaling>
          <c:orientation val="minMax"/>
        </c:scaling>
        <c:delete val="0"/>
        <c:axPos val="l"/>
        <c:majorGridlines/>
        <c:numFmt formatCode="0.000%" sourceLinked="1"/>
        <c:majorTickMark val="out"/>
        <c:minorTickMark val="none"/>
        <c:tickLblPos val="nextTo"/>
        <c:crossAx val="7828149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comparision!$C$124:$C$125</c:f>
              <c:strCache>
                <c:ptCount val="2"/>
                <c:pt idx="0">
                  <c:v>Call Completion Success Rate (2G)</c:v>
                </c:pt>
                <c:pt idx="1">
                  <c:v>(Etisalat) </c:v>
                </c:pt>
              </c:strCache>
            </c:strRef>
          </c:tx>
          <c:cat>
            <c:strRef>
              <c:f>comparision!$B$126:$B$137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comparision!$C$126:$C$137</c:f>
              <c:numCache>
                <c:formatCode>0.000%</c:formatCode>
                <c:ptCount val="12"/>
                <c:pt idx="0">
                  <c:v>0.99577000000000004</c:v>
                </c:pt>
                <c:pt idx="1">
                  <c:v>0.99546999999999997</c:v>
                </c:pt>
                <c:pt idx="2">
                  <c:v>0.99514999999999998</c:v>
                </c:pt>
                <c:pt idx="3">
                  <c:v>0.99524000000000001</c:v>
                </c:pt>
                <c:pt idx="4">
                  <c:v>0.99575999999999998</c:v>
                </c:pt>
                <c:pt idx="5">
                  <c:v>0.99473999999999996</c:v>
                </c:pt>
                <c:pt idx="6">
                  <c:v>0.99404999999999999</c:v>
                </c:pt>
                <c:pt idx="7">
                  <c:v>0.99424999999999997</c:v>
                </c:pt>
                <c:pt idx="8">
                  <c:v>0.99507000000000001</c:v>
                </c:pt>
                <c:pt idx="9">
                  <c:v>0.99556</c:v>
                </c:pt>
                <c:pt idx="10">
                  <c:v>0.99558999999999997</c:v>
                </c:pt>
                <c:pt idx="11">
                  <c:v>0.99573</c:v>
                </c:pt>
              </c:numCache>
            </c:numRef>
          </c:val>
          <c:smooth val="0"/>
        </c:ser>
        <c:ser>
          <c:idx val="1"/>
          <c:order val="1"/>
          <c:tx>
            <c:strRef>
              <c:f>comparision!$D$124:$D$125</c:f>
              <c:strCache>
                <c:ptCount val="2"/>
                <c:pt idx="0">
                  <c:v>Call Completion Success Rate (2G)</c:v>
                </c:pt>
                <c:pt idx="1">
                  <c:v>(Du)</c:v>
                </c:pt>
              </c:strCache>
            </c:strRef>
          </c:tx>
          <c:cat>
            <c:strRef>
              <c:f>comparision!$B$126:$B$137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comparision!$D$126:$D$137</c:f>
              <c:numCache>
                <c:formatCode>0.000%</c:formatCode>
                <c:ptCount val="12"/>
                <c:pt idx="0">
                  <c:v>0.98609999999999998</c:v>
                </c:pt>
                <c:pt idx="1">
                  <c:v>0.98609999999999998</c:v>
                </c:pt>
                <c:pt idx="2">
                  <c:v>0.98540000000000005</c:v>
                </c:pt>
                <c:pt idx="3" formatCode="0.00%">
                  <c:v>0.98550000000000004</c:v>
                </c:pt>
                <c:pt idx="4" formatCode="0.00%">
                  <c:v>0.97689999999999999</c:v>
                </c:pt>
                <c:pt idx="5" formatCode="0.00%">
                  <c:v>0.98609999999999998</c:v>
                </c:pt>
                <c:pt idx="6">
                  <c:v>0.98409999999999997</c:v>
                </c:pt>
                <c:pt idx="7">
                  <c:v>0.98350000000000004</c:v>
                </c:pt>
                <c:pt idx="8">
                  <c:v>0.98380000000000001</c:v>
                </c:pt>
                <c:pt idx="9" formatCode="0.00%">
                  <c:v>0.98380000000000001</c:v>
                </c:pt>
                <c:pt idx="10" formatCode="0.00%">
                  <c:v>0.9839</c:v>
                </c:pt>
                <c:pt idx="11" formatCode="0.00%">
                  <c:v>0.98409999999999997</c:v>
                </c:pt>
              </c:numCache>
            </c:numRef>
          </c:val>
          <c:smooth val="0"/>
        </c:ser>
        <c:ser>
          <c:idx val="2"/>
          <c:order val="2"/>
          <c:tx>
            <c:strRef>
              <c:f>comparision!$E$124:$E$125</c:f>
              <c:strCache>
                <c:ptCount val="2"/>
                <c:pt idx="0">
                  <c:v>Call Completion Success Rate (3G)</c:v>
                </c:pt>
                <c:pt idx="1">
                  <c:v>(Etisalat) </c:v>
                </c:pt>
              </c:strCache>
            </c:strRef>
          </c:tx>
          <c:cat>
            <c:strRef>
              <c:f>comparision!$B$126:$B$137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comparision!$E$126:$E$137</c:f>
              <c:numCache>
                <c:formatCode>0.000%</c:formatCode>
                <c:ptCount val="12"/>
                <c:pt idx="0">
                  <c:v>0.99904999999999999</c:v>
                </c:pt>
                <c:pt idx="1">
                  <c:v>0.99839</c:v>
                </c:pt>
                <c:pt idx="2">
                  <c:v>0.99826999999999999</c:v>
                </c:pt>
                <c:pt idx="3">
                  <c:v>0.99814999999999998</c:v>
                </c:pt>
                <c:pt idx="4">
                  <c:v>0.99833000000000005</c:v>
                </c:pt>
                <c:pt idx="5">
                  <c:v>0.99814000000000003</c:v>
                </c:pt>
                <c:pt idx="6">
                  <c:v>0.99829000000000001</c:v>
                </c:pt>
                <c:pt idx="7">
                  <c:v>0.99827999999999995</c:v>
                </c:pt>
                <c:pt idx="8">
                  <c:v>0.99850000000000005</c:v>
                </c:pt>
                <c:pt idx="9">
                  <c:v>0.99841999999999997</c:v>
                </c:pt>
                <c:pt idx="10">
                  <c:v>0.99846999999999997</c:v>
                </c:pt>
                <c:pt idx="11">
                  <c:v>0.99800299999999997</c:v>
                </c:pt>
              </c:numCache>
            </c:numRef>
          </c:val>
          <c:smooth val="0"/>
        </c:ser>
        <c:ser>
          <c:idx val="3"/>
          <c:order val="3"/>
          <c:tx>
            <c:strRef>
              <c:f>comparision!$F$124:$F$125</c:f>
              <c:strCache>
                <c:ptCount val="2"/>
                <c:pt idx="0">
                  <c:v>Call Completion Success Rate (3G)</c:v>
                </c:pt>
                <c:pt idx="1">
                  <c:v>(Du)</c:v>
                </c:pt>
              </c:strCache>
            </c:strRef>
          </c:tx>
          <c:cat>
            <c:strRef>
              <c:f>comparision!$B$126:$B$137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comparision!$F$126:$F$137</c:f>
              <c:numCache>
                <c:formatCode>0.000%</c:formatCode>
                <c:ptCount val="12"/>
                <c:pt idx="0">
                  <c:v>0.99739999999999995</c:v>
                </c:pt>
                <c:pt idx="1">
                  <c:v>0.99729999999999996</c:v>
                </c:pt>
                <c:pt idx="2">
                  <c:v>0.99739999999999995</c:v>
                </c:pt>
                <c:pt idx="3" formatCode="0.00%">
                  <c:v>0.99760000000000004</c:v>
                </c:pt>
                <c:pt idx="4" formatCode="0.00%">
                  <c:v>0.99760000000000004</c:v>
                </c:pt>
                <c:pt idx="5" formatCode="0.00%">
                  <c:v>0.99770000000000003</c:v>
                </c:pt>
                <c:pt idx="6">
                  <c:v>0.99760000000000004</c:v>
                </c:pt>
                <c:pt idx="7">
                  <c:v>0.99780000000000002</c:v>
                </c:pt>
                <c:pt idx="8">
                  <c:v>0.99790000000000001</c:v>
                </c:pt>
                <c:pt idx="9" formatCode="0.00%">
                  <c:v>0.99780000000000002</c:v>
                </c:pt>
                <c:pt idx="10" formatCode="0.00%">
                  <c:v>0.99780000000000002</c:v>
                </c:pt>
                <c:pt idx="11" formatCode="0.00%">
                  <c:v>0.99750000000000005</c:v>
                </c:pt>
              </c:numCache>
            </c:numRef>
          </c:val>
          <c:smooth val="0"/>
        </c:ser>
        <c:dLbls>
          <c:showLegendKey val="0"/>
          <c:showVal val="0"/>
          <c:showCatName val="0"/>
          <c:showSerName val="0"/>
          <c:showPercent val="0"/>
          <c:showBubbleSize val="0"/>
        </c:dLbls>
        <c:marker val="1"/>
        <c:smooth val="0"/>
        <c:axId val="782816128"/>
        <c:axId val="782816520"/>
      </c:lineChart>
      <c:catAx>
        <c:axId val="782816128"/>
        <c:scaling>
          <c:orientation val="minMax"/>
        </c:scaling>
        <c:delete val="0"/>
        <c:axPos val="b"/>
        <c:numFmt formatCode="General" sourceLinked="0"/>
        <c:majorTickMark val="out"/>
        <c:minorTickMark val="none"/>
        <c:tickLblPos val="nextTo"/>
        <c:crossAx val="782816520"/>
        <c:crosses val="autoZero"/>
        <c:auto val="1"/>
        <c:lblAlgn val="ctr"/>
        <c:lblOffset val="100"/>
        <c:noMultiLvlLbl val="0"/>
      </c:catAx>
      <c:valAx>
        <c:axId val="782816520"/>
        <c:scaling>
          <c:orientation val="minMax"/>
        </c:scaling>
        <c:delete val="0"/>
        <c:axPos val="l"/>
        <c:majorGridlines/>
        <c:numFmt formatCode="0.000%" sourceLinked="1"/>
        <c:majorTickMark val="out"/>
        <c:minorTickMark val="none"/>
        <c:tickLblPos val="nextTo"/>
        <c:crossAx val="7828161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comparision!$C$154:$C$155</c:f>
              <c:strCache>
                <c:ptCount val="2"/>
                <c:pt idx="0">
                  <c:v>Call Drop Rate (2G)</c:v>
                </c:pt>
                <c:pt idx="1">
                  <c:v>(Etisalat) </c:v>
                </c:pt>
              </c:strCache>
            </c:strRef>
          </c:tx>
          <c:cat>
            <c:strRef>
              <c:f>comparision!$B$156:$B$167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comparision!$C$156:$C$167</c:f>
              <c:numCache>
                <c:formatCode>0.000%</c:formatCode>
                <c:ptCount val="12"/>
                <c:pt idx="0">
                  <c:v>2.2899999999999999E-3</c:v>
                </c:pt>
                <c:pt idx="1">
                  <c:v>2.2699999999999999E-3</c:v>
                </c:pt>
                <c:pt idx="2">
                  <c:v>2.3700000000000001E-3</c:v>
                </c:pt>
                <c:pt idx="3">
                  <c:v>2.33E-3</c:v>
                </c:pt>
                <c:pt idx="4">
                  <c:v>2.2100000000000002E-3</c:v>
                </c:pt>
                <c:pt idx="5">
                  <c:v>2.66E-3</c:v>
                </c:pt>
                <c:pt idx="6">
                  <c:v>2.5300000000000001E-3</c:v>
                </c:pt>
                <c:pt idx="7">
                  <c:v>2.66E-3</c:v>
                </c:pt>
                <c:pt idx="8">
                  <c:v>2.3900000000000002E-3</c:v>
                </c:pt>
                <c:pt idx="9">
                  <c:v>2.31E-3</c:v>
                </c:pt>
                <c:pt idx="10">
                  <c:v>2.2000000000000001E-3</c:v>
                </c:pt>
                <c:pt idx="11">
                  <c:v>2.2799999999999999E-3</c:v>
                </c:pt>
              </c:numCache>
            </c:numRef>
          </c:val>
          <c:smooth val="0"/>
        </c:ser>
        <c:ser>
          <c:idx val="1"/>
          <c:order val="1"/>
          <c:tx>
            <c:strRef>
              <c:f>comparision!$D$154:$D$155</c:f>
              <c:strCache>
                <c:ptCount val="2"/>
                <c:pt idx="0">
                  <c:v>Call Drop Rate (2G)</c:v>
                </c:pt>
                <c:pt idx="1">
                  <c:v>(Du)</c:v>
                </c:pt>
              </c:strCache>
            </c:strRef>
          </c:tx>
          <c:cat>
            <c:strRef>
              <c:f>comparision!$B$156:$B$167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comparision!$D$156:$D$167</c:f>
              <c:numCache>
                <c:formatCode>0.000%</c:formatCode>
                <c:ptCount val="12"/>
                <c:pt idx="0">
                  <c:v>2.3999999999999998E-3</c:v>
                </c:pt>
                <c:pt idx="1">
                  <c:v>2.3999999999999998E-3</c:v>
                </c:pt>
                <c:pt idx="2">
                  <c:v>2.5000000000000001E-3</c:v>
                </c:pt>
                <c:pt idx="3" formatCode="0.00%">
                  <c:v>2.3999999999999998E-3</c:v>
                </c:pt>
                <c:pt idx="4" formatCode="0.00%">
                  <c:v>2.5000000000000001E-3</c:v>
                </c:pt>
                <c:pt idx="5" formatCode="0.00%">
                  <c:v>2.3E-3</c:v>
                </c:pt>
                <c:pt idx="6">
                  <c:v>2.3E-3</c:v>
                </c:pt>
                <c:pt idx="7">
                  <c:v>2.3999999999999998E-3</c:v>
                </c:pt>
                <c:pt idx="8">
                  <c:v>2.5999999999999999E-3</c:v>
                </c:pt>
                <c:pt idx="9" formatCode="0.00%">
                  <c:v>2.5999999999999999E-3</c:v>
                </c:pt>
                <c:pt idx="10" formatCode="0.00%">
                  <c:v>2.3999999999999998E-3</c:v>
                </c:pt>
                <c:pt idx="11" formatCode="0.00%">
                  <c:v>2.3999999999999998E-3</c:v>
                </c:pt>
              </c:numCache>
            </c:numRef>
          </c:val>
          <c:smooth val="0"/>
        </c:ser>
        <c:ser>
          <c:idx val="2"/>
          <c:order val="2"/>
          <c:tx>
            <c:strRef>
              <c:f>comparision!$E$154:$E$155</c:f>
              <c:strCache>
                <c:ptCount val="2"/>
                <c:pt idx="0">
                  <c:v>Call Drop Rate (3G)</c:v>
                </c:pt>
                <c:pt idx="1">
                  <c:v>(Etisalat) </c:v>
                </c:pt>
              </c:strCache>
            </c:strRef>
          </c:tx>
          <c:cat>
            <c:strRef>
              <c:f>comparision!$B$156:$B$167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comparision!$E$156:$E$167</c:f>
              <c:numCache>
                <c:formatCode>0.000%</c:formatCode>
                <c:ptCount val="12"/>
                <c:pt idx="0">
                  <c:v>6.6E-4</c:v>
                </c:pt>
                <c:pt idx="1">
                  <c:v>9.7000000000000005E-4</c:v>
                </c:pt>
                <c:pt idx="2">
                  <c:v>1.06E-3</c:v>
                </c:pt>
                <c:pt idx="3">
                  <c:v>1.1199999999999999E-3</c:v>
                </c:pt>
                <c:pt idx="4">
                  <c:v>1.06E-3</c:v>
                </c:pt>
                <c:pt idx="5">
                  <c:v>1.1900000000000001E-3</c:v>
                </c:pt>
                <c:pt idx="6">
                  <c:v>1.1900000000000001E-3</c:v>
                </c:pt>
                <c:pt idx="7">
                  <c:v>1.17E-3</c:v>
                </c:pt>
                <c:pt idx="8">
                  <c:v>9.6000000000000002E-4</c:v>
                </c:pt>
                <c:pt idx="9">
                  <c:v>8.9999999999999998E-4</c:v>
                </c:pt>
                <c:pt idx="10">
                  <c:v>8.9999999999999998E-4</c:v>
                </c:pt>
                <c:pt idx="11">
                  <c:v>9.5E-4</c:v>
                </c:pt>
              </c:numCache>
            </c:numRef>
          </c:val>
          <c:smooth val="0"/>
        </c:ser>
        <c:ser>
          <c:idx val="3"/>
          <c:order val="3"/>
          <c:tx>
            <c:strRef>
              <c:f>comparision!$F$154:$F$155</c:f>
              <c:strCache>
                <c:ptCount val="2"/>
                <c:pt idx="0">
                  <c:v>Call Drop Rate (3G)</c:v>
                </c:pt>
                <c:pt idx="1">
                  <c:v>(Du)</c:v>
                </c:pt>
              </c:strCache>
            </c:strRef>
          </c:tx>
          <c:cat>
            <c:strRef>
              <c:f>comparision!$B$156:$B$167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comparision!$F$156:$F$167</c:f>
              <c:numCache>
                <c:formatCode>0.000%</c:formatCode>
                <c:ptCount val="12"/>
                <c:pt idx="0">
                  <c:v>8.9999999999999998E-4</c:v>
                </c:pt>
                <c:pt idx="1">
                  <c:v>1E-3</c:v>
                </c:pt>
                <c:pt idx="2">
                  <c:v>8.9999999999999998E-4</c:v>
                </c:pt>
                <c:pt idx="3" formatCode="0.00%">
                  <c:v>8.0000000000000004E-4</c:v>
                </c:pt>
                <c:pt idx="4" formatCode="0.00%">
                  <c:v>8.0000000000000004E-4</c:v>
                </c:pt>
                <c:pt idx="5" formatCode="0.00%">
                  <c:v>8.0000000000000004E-4</c:v>
                </c:pt>
                <c:pt idx="6">
                  <c:v>8.0000000000000004E-4</c:v>
                </c:pt>
                <c:pt idx="7">
                  <c:v>8.9999999999999998E-4</c:v>
                </c:pt>
                <c:pt idx="8">
                  <c:v>8.9999999999999998E-4</c:v>
                </c:pt>
                <c:pt idx="9" formatCode="0.00%">
                  <c:v>8.0000000000000004E-4</c:v>
                </c:pt>
                <c:pt idx="10" formatCode="0.00%">
                  <c:v>8.0000000000000004E-4</c:v>
                </c:pt>
                <c:pt idx="11" formatCode="0.00%">
                  <c:v>8.0000000000000004E-4</c:v>
                </c:pt>
              </c:numCache>
            </c:numRef>
          </c:val>
          <c:smooth val="0"/>
        </c:ser>
        <c:dLbls>
          <c:showLegendKey val="0"/>
          <c:showVal val="0"/>
          <c:showCatName val="0"/>
          <c:showSerName val="0"/>
          <c:showPercent val="0"/>
          <c:showBubbleSize val="0"/>
        </c:dLbls>
        <c:marker val="1"/>
        <c:smooth val="0"/>
        <c:axId val="262917416"/>
        <c:axId val="262917808"/>
      </c:lineChart>
      <c:catAx>
        <c:axId val="262917416"/>
        <c:scaling>
          <c:orientation val="minMax"/>
        </c:scaling>
        <c:delete val="0"/>
        <c:axPos val="b"/>
        <c:numFmt formatCode="General" sourceLinked="0"/>
        <c:majorTickMark val="out"/>
        <c:minorTickMark val="none"/>
        <c:tickLblPos val="nextTo"/>
        <c:crossAx val="262917808"/>
        <c:crosses val="autoZero"/>
        <c:auto val="1"/>
        <c:lblAlgn val="ctr"/>
        <c:lblOffset val="100"/>
        <c:noMultiLvlLbl val="0"/>
      </c:catAx>
      <c:valAx>
        <c:axId val="262917808"/>
        <c:scaling>
          <c:orientation val="minMax"/>
        </c:scaling>
        <c:delete val="0"/>
        <c:axPos val="l"/>
        <c:majorGridlines/>
        <c:numFmt formatCode="0.000%" sourceLinked="1"/>
        <c:majorTickMark val="out"/>
        <c:minorTickMark val="none"/>
        <c:tickLblPos val="nextTo"/>
        <c:crossAx val="2629174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comparision!$C$184:$C$185</c:f>
              <c:strCache>
                <c:ptCount val="2"/>
                <c:pt idx="0">
                  <c:v>Call setup Success Rate (2G)</c:v>
                </c:pt>
                <c:pt idx="1">
                  <c:v>(Etisalat) </c:v>
                </c:pt>
              </c:strCache>
            </c:strRef>
          </c:tx>
          <c:cat>
            <c:strRef>
              <c:f>comparision!$B$186:$B$197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comparision!$C$186:$C$197</c:f>
              <c:numCache>
                <c:formatCode>0.000%</c:formatCode>
                <c:ptCount val="12"/>
                <c:pt idx="0">
                  <c:v>0.99805999999999995</c:v>
                </c:pt>
                <c:pt idx="1">
                  <c:v>0.99773999999999996</c:v>
                </c:pt>
                <c:pt idx="2">
                  <c:v>0.99751000000000001</c:v>
                </c:pt>
                <c:pt idx="3">
                  <c:v>0.99756999999999996</c:v>
                </c:pt>
                <c:pt idx="4">
                  <c:v>0.99795999999999996</c:v>
                </c:pt>
                <c:pt idx="5">
                  <c:v>0.99739999999999995</c:v>
                </c:pt>
                <c:pt idx="6">
                  <c:v>0.99656999999999996</c:v>
                </c:pt>
                <c:pt idx="7">
                  <c:v>0.99690000000000001</c:v>
                </c:pt>
                <c:pt idx="8">
                  <c:v>0.99746000000000001</c:v>
                </c:pt>
                <c:pt idx="9">
                  <c:v>0.99787000000000003</c:v>
                </c:pt>
                <c:pt idx="10">
                  <c:v>0.99778999999999995</c:v>
                </c:pt>
                <c:pt idx="11">
                  <c:v>0.99800999999999995</c:v>
                </c:pt>
              </c:numCache>
            </c:numRef>
          </c:val>
          <c:smooth val="0"/>
        </c:ser>
        <c:ser>
          <c:idx val="1"/>
          <c:order val="1"/>
          <c:tx>
            <c:strRef>
              <c:f>comparision!$D$184:$D$185</c:f>
              <c:strCache>
                <c:ptCount val="2"/>
                <c:pt idx="0">
                  <c:v>Call setup Success Rate (2G)</c:v>
                </c:pt>
                <c:pt idx="1">
                  <c:v>(Du)</c:v>
                </c:pt>
              </c:strCache>
            </c:strRef>
          </c:tx>
          <c:cat>
            <c:strRef>
              <c:f>comparision!$B$186:$B$197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comparision!$D$186:$D$197</c:f>
              <c:numCache>
                <c:formatCode>0.000%</c:formatCode>
                <c:ptCount val="12"/>
                <c:pt idx="0">
                  <c:v>0.98850000000000005</c:v>
                </c:pt>
                <c:pt idx="1">
                  <c:v>0.98850000000000005</c:v>
                </c:pt>
                <c:pt idx="2">
                  <c:v>0.98780000000000001</c:v>
                </c:pt>
                <c:pt idx="3" formatCode="0.00%">
                  <c:v>0.9879</c:v>
                </c:pt>
                <c:pt idx="4" formatCode="0.00%">
                  <c:v>0.97929999999999995</c:v>
                </c:pt>
                <c:pt idx="5" formatCode="0.00%">
                  <c:v>0.98839999999999995</c:v>
                </c:pt>
                <c:pt idx="6">
                  <c:v>0.98640000000000005</c:v>
                </c:pt>
                <c:pt idx="7">
                  <c:v>0.98580000000000001</c:v>
                </c:pt>
                <c:pt idx="8">
                  <c:v>0.98640000000000005</c:v>
                </c:pt>
                <c:pt idx="9" formatCode="0.00%">
                  <c:v>0.98640000000000005</c:v>
                </c:pt>
                <c:pt idx="10" formatCode="0.00%">
                  <c:v>0.98629999999999995</c:v>
                </c:pt>
                <c:pt idx="11" formatCode="0.00%">
                  <c:v>0.98650000000000004</c:v>
                </c:pt>
              </c:numCache>
            </c:numRef>
          </c:val>
          <c:smooth val="0"/>
        </c:ser>
        <c:ser>
          <c:idx val="2"/>
          <c:order val="2"/>
          <c:tx>
            <c:strRef>
              <c:f>comparision!$E$184:$E$185</c:f>
              <c:strCache>
                <c:ptCount val="2"/>
                <c:pt idx="0">
                  <c:v>Call setup Success Rate (3G)</c:v>
                </c:pt>
                <c:pt idx="1">
                  <c:v>(Etisalat) </c:v>
                </c:pt>
              </c:strCache>
            </c:strRef>
          </c:tx>
          <c:cat>
            <c:strRef>
              <c:f>comparision!$B$186:$B$197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comparision!$E$186:$E$197</c:f>
              <c:numCache>
                <c:formatCode>0.000%</c:formatCode>
                <c:ptCount val="12"/>
                <c:pt idx="0">
                  <c:v>0.99972000000000005</c:v>
                </c:pt>
                <c:pt idx="1">
                  <c:v>0.99936000000000003</c:v>
                </c:pt>
                <c:pt idx="2">
                  <c:v>0.99933000000000005</c:v>
                </c:pt>
                <c:pt idx="3">
                  <c:v>0.99926999999999999</c:v>
                </c:pt>
                <c:pt idx="4">
                  <c:v>0.99939</c:v>
                </c:pt>
                <c:pt idx="5">
                  <c:v>0.99934000000000001</c:v>
                </c:pt>
                <c:pt idx="6">
                  <c:v>0.99948999999999999</c:v>
                </c:pt>
                <c:pt idx="7">
                  <c:v>0.99946000000000002</c:v>
                </c:pt>
                <c:pt idx="8">
                  <c:v>0.99946000000000002</c:v>
                </c:pt>
                <c:pt idx="9">
                  <c:v>0.99939999999999996</c:v>
                </c:pt>
                <c:pt idx="10">
                  <c:v>0.99936999999999998</c:v>
                </c:pt>
                <c:pt idx="11">
                  <c:v>0.99895999999999996</c:v>
                </c:pt>
              </c:numCache>
            </c:numRef>
          </c:val>
          <c:smooth val="0"/>
        </c:ser>
        <c:ser>
          <c:idx val="3"/>
          <c:order val="3"/>
          <c:tx>
            <c:strRef>
              <c:f>comparision!$F$184:$F$185</c:f>
              <c:strCache>
                <c:ptCount val="2"/>
                <c:pt idx="0">
                  <c:v>Call setup Success Rate (3G)</c:v>
                </c:pt>
                <c:pt idx="1">
                  <c:v>(Du)</c:v>
                </c:pt>
              </c:strCache>
            </c:strRef>
          </c:tx>
          <c:cat>
            <c:strRef>
              <c:f>comparision!$B$186:$B$197</c:f>
              <c:strCache>
                <c:ptCount val="12"/>
                <c:pt idx="0">
                  <c:v>January</c:v>
                </c:pt>
                <c:pt idx="1">
                  <c:v>February </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comparision!$F$186:$F$197</c:f>
              <c:numCache>
                <c:formatCode>0.000%</c:formatCode>
                <c:ptCount val="12"/>
                <c:pt idx="0">
                  <c:v>0.99829999999999997</c:v>
                </c:pt>
                <c:pt idx="1">
                  <c:v>0.99829999999999997</c:v>
                </c:pt>
                <c:pt idx="2">
                  <c:v>0.99690000000000001</c:v>
                </c:pt>
                <c:pt idx="3" formatCode="0.00%">
                  <c:v>0.99829999999999997</c:v>
                </c:pt>
                <c:pt idx="4" formatCode="0.00%">
                  <c:v>0.99839999999999995</c:v>
                </c:pt>
                <c:pt idx="5" formatCode="0.00%">
                  <c:v>0.99850000000000005</c:v>
                </c:pt>
                <c:pt idx="6">
                  <c:v>0.99839999999999995</c:v>
                </c:pt>
                <c:pt idx="7">
                  <c:v>0.99870000000000003</c:v>
                </c:pt>
                <c:pt idx="8">
                  <c:v>0.99870000000000003</c:v>
                </c:pt>
                <c:pt idx="9" formatCode="0.00%">
                  <c:v>0.99860000000000004</c:v>
                </c:pt>
                <c:pt idx="10" formatCode="0.00%">
                  <c:v>0.99860000000000004</c:v>
                </c:pt>
                <c:pt idx="11" formatCode="0.00%">
                  <c:v>0.99829999999999997</c:v>
                </c:pt>
              </c:numCache>
            </c:numRef>
          </c:val>
          <c:smooth val="0"/>
        </c:ser>
        <c:dLbls>
          <c:showLegendKey val="0"/>
          <c:showVal val="0"/>
          <c:showCatName val="0"/>
          <c:showSerName val="0"/>
          <c:showPercent val="0"/>
          <c:showBubbleSize val="0"/>
        </c:dLbls>
        <c:marker val="1"/>
        <c:smooth val="0"/>
        <c:axId val="262918592"/>
        <c:axId val="262918984"/>
      </c:lineChart>
      <c:catAx>
        <c:axId val="262918592"/>
        <c:scaling>
          <c:orientation val="minMax"/>
        </c:scaling>
        <c:delete val="0"/>
        <c:axPos val="b"/>
        <c:numFmt formatCode="General" sourceLinked="0"/>
        <c:majorTickMark val="out"/>
        <c:minorTickMark val="none"/>
        <c:tickLblPos val="nextTo"/>
        <c:crossAx val="262918984"/>
        <c:crosses val="autoZero"/>
        <c:auto val="1"/>
        <c:lblAlgn val="ctr"/>
        <c:lblOffset val="100"/>
        <c:noMultiLvlLbl val="0"/>
      </c:catAx>
      <c:valAx>
        <c:axId val="262918984"/>
        <c:scaling>
          <c:orientation val="minMax"/>
        </c:scaling>
        <c:delete val="0"/>
        <c:axPos val="l"/>
        <c:majorGridlines/>
        <c:numFmt formatCode="0.000%" sourceLinked="1"/>
        <c:majorTickMark val="out"/>
        <c:minorTickMark val="none"/>
        <c:tickLblPos val="nextTo"/>
        <c:crossAx val="2629185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dialup!$B$6:$C$6</c:f>
              <c:strCache>
                <c:ptCount val="2"/>
                <c:pt idx="0">
                  <c:v>Internet Dial Up Services </c:v>
                </c:pt>
                <c:pt idx="1">
                  <c:v>Total number of dial attempts, which are answered by the Internet Server (Average) </c:v>
                </c:pt>
              </c:strCache>
            </c:strRef>
          </c:tx>
          <c:marker>
            <c:symbol val="none"/>
          </c:marker>
          <c:xVal>
            <c:strRef>
              <c:f>dialup!$D$5:$G$5</c:f>
              <c:strCache>
                <c:ptCount val="4"/>
                <c:pt idx="0">
                  <c:v>Quarter 1 </c:v>
                </c:pt>
                <c:pt idx="1">
                  <c:v>Quarter 2 </c:v>
                </c:pt>
                <c:pt idx="2">
                  <c:v>Quarter 3 </c:v>
                </c:pt>
                <c:pt idx="3">
                  <c:v>Quarter 4</c:v>
                </c:pt>
              </c:strCache>
            </c:strRef>
          </c:xVal>
          <c:yVal>
            <c:numRef>
              <c:f>dialup!$D$6:$G$6</c:f>
              <c:numCache>
                <c:formatCode>0.00%</c:formatCode>
                <c:ptCount val="4"/>
                <c:pt idx="0">
                  <c:v>0.97065999999999997</c:v>
                </c:pt>
                <c:pt idx="1">
                  <c:v>0.82230000000000003</c:v>
                </c:pt>
                <c:pt idx="2">
                  <c:v>0.30830000000000002</c:v>
                </c:pt>
                <c:pt idx="3">
                  <c:v>0.37390000000000001</c:v>
                </c:pt>
              </c:numCache>
            </c:numRef>
          </c:yVal>
          <c:smooth val="1"/>
        </c:ser>
        <c:dLbls>
          <c:showLegendKey val="0"/>
          <c:showVal val="0"/>
          <c:showCatName val="0"/>
          <c:showSerName val="0"/>
          <c:showPercent val="0"/>
          <c:showBubbleSize val="0"/>
        </c:dLbls>
        <c:axId val="262919768"/>
        <c:axId val="262920160"/>
      </c:scatterChart>
      <c:valAx>
        <c:axId val="262919768"/>
        <c:scaling>
          <c:orientation val="minMax"/>
        </c:scaling>
        <c:delete val="0"/>
        <c:axPos val="b"/>
        <c:majorTickMark val="out"/>
        <c:minorTickMark val="none"/>
        <c:tickLblPos val="nextTo"/>
        <c:crossAx val="262920160"/>
        <c:crosses val="autoZero"/>
        <c:crossBetween val="midCat"/>
      </c:valAx>
      <c:valAx>
        <c:axId val="262920160"/>
        <c:scaling>
          <c:orientation val="minMax"/>
        </c:scaling>
        <c:delete val="0"/>
        <c:axPos val="l"/>
        <c:majorGridlines/>
        <c:numFmt formatCode="0.00%" sourceLinked="1"/>
        <c:majorTickMark val="out"/>
        <c:minorTickMark val="none"/>
        <c:tickLblPos val="nextTo"/>
        <c:crossAx val="26291976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FIXED!$B$27</c:f>
              <c:strCache>
                <c:ptCount val="1"/>
                <c:pt idx="0">
                  <c:v>Network Availability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FIXED!$C$26:$D$26</c:f>
              <c:strCache>
                <c:ptCount val="2"/>
                <c:pt idx="0">
                  <c:v>DU -Fixed Net Voice Services (Average)</c:v>
                </c:pt>
                <c:pt idx="1">
                  <c:v>Etisalat  -Fixed Net Voice Services (Average)</c:v>
                </c:pt>
              </c:strCache>
            </c:strRef>
          </c:cat>
          <c:val>
            <c:numRef>
              <c:f>FIXED!$C$27:$D$27</c:f>
              <c:numCache>
                <c:formatCode>0%</c:formatCode>
                <c:ptCount val="2"/>
                <c:pt idx="0">
                  <c:v>1</c:v>
                </c:pt>
                <c:pt idx="1">
                  <c:v>1</c:v>
                </c:pt>
              </c:numCache>
            </c:numRef>
          </c:val>
        </c:ser>
        <c:ser>
          <c:idx val="1"/>
          <c:order val="1"/>
          <c:tx>
            <c:strRef>
              <c:f>FIXED!$B$28</c:f>
              <c:strCache>
                <c:ptCount val="1"/>
                <c:pt idx="0">
                  <c:v>Network Effectiveness Ratio</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FIXED!$C$26:$D$26</c:f>
              <c:strCache>
                <c:ptCount val="2"/>
                <c:pt idx="0">
                  <c:v>DU -Fixed Net Voice Services (Average)</c:v>
                </c:pt>
                <c:pt idx="1">
                  <c:v>Etisalat  -Fixed Net Voice Services (Average)</c:v>
                </c:pt>
              </c:strCache>
            </c:strRef>
          </c:cat>
          <c:val>
            <c:numRef>
              <c:f>FIXED!$C$28:$D$28</c:f>
              <c:numCache>
                <c:formatCode>0.00%</c:formatCode>
                <c:ptCount val="2"/>
                <c:pt idx="0">
                  <c:v>0.99519999999999997</c:v>
                </c:pt>
                <c:pt idx="1">
                  <c:v>0.98809999999999998</c:v>
                </c:pt>
              </c:numCache>
            </c:numRef>
          </c:val>
        </c:ser>
        <c:dLbls>
          <c:showLegendKey val="0"/>
          <c:showVal val="0"/>
          <c:showCatName val="0"/>
          <c:showSerName val="0"/>
          <c:showPercent val="0"/>
          <c:showBubbleSize val="0"/>
        </c:dLbls>
        <c:gapWidth val="150"/>
        <c:shape val="cylinder"/>
        <c:axId val="350458248"/>
        <c:axId val="350460992"/>
        <c:axId val="0"/>
      </c:bar3DChart>
      <c:catAx>
        <c:axId val="350458248"/>
        <c:scaling>
          <c:orientation val="minMax"/>
        </c:scaling>
        <c:delete val="0"/>
        <c:axPos val="b"/>
        <c:numFmt formatCode="General" sourceLinked="0"/>
        <c:majorTickMark val="out"/>
        <c:minorTickMark val="none"/>
        <c:tickLblPos val="nextTo"/>
        <c:crossAx val="350460992"/>
        <c:crosses val="autoZero"/>
        <c:auto val="1"/>
        <c:lblAlgn val="ctr"/>
        <c:lblOffset val="100"/>
        <c:noMultiLvlLbl val="0"/>
      </c:catAx>
      <c:valAx>
        <c:axId val="350460992"/>
        <c:scaling>
          <c:orientation val="minMax"/>
        </c:scaling>
        <c:delete val="0"/>
        <c:axPos val="l"/>
        <c:majorGridlines/>
        <c:numFmt formatCode="0%" sourceLinked="1"/>
        <c:majorTickMark val="out"/>
        <c:minorTickMark val="none"/>
        <c:tickLblPos val="nextTo"/>
        <c:crossAx val="3504582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FIXED!$B$49</c:f>
              <c:strCache>
                <c:ptCount val="1"/>
                <c:pt idx="0">
                  <c:v>Network Availability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FIXED!$C$48:$D$48</c:f>
              <c:strCache>
                <c:ptCount val="2"/>
                <c:pt idx="0">
                  <c:v>DU -Fixed Net Voice Services (Average)</c:v>
                </c:pt>
                <c:pt idx="1">
                  <c:v>Etisalat  -Fixed Net Voice Services (Average)</c:v>
                </c:pt>
              </c:strCache>
            </c:strRef>
          </c:cat>
          <c:val>
            <c:numRef>
              <c:f>FIXED!$C$49:$D$49</c:f>
              <c:numCache>
                <c:formatCode>0%</c:formatCode>
                <c:ptCount val="2"/>
                <c:pt idx="0">
                  <c:v>0.99980000000000002</c:v>
                </c:pt>
                <c:pt idx="1">
                  <c:v>1</c:v>
                </c:pt>
              </c:numCache>
            </c:numRef>
          </c:val>
        </c:ser>
        <c:ser>
          <c:idx val="1"/>
          <c:order val="1"/>
          <c:tx>
            <c:strRef>
              <c:f>FIXED!$B$50</c:f>
              <c:strCache>
                <c:ptCount val="1"/>
                <c:pt idx="0">
                  <c:v>Network Effectiveness Ratio</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FIXED!$C$48:$D$48</c:f>
              <c:strCache>
                <c:ptCount val="2"/>
                <c:pt idx="0">
                  <c:v>DU -Fixed Net Voice Services (Average)</c:v>
                </c:pt>
                <c:pt idx="1">
                  <c:v>Etisalat  -Fixed Net Voice Services (Average)</c:v>
                </c:pt>
              </c:strCache>
            </c:strRef>
          </c:cat>
          <c:val>
            <c:numRef>
              <c:f>FIXED!$C$50:$D$50</c:f>
              <c:numCache>
                <c:formatCode>0.00%</c:formatCode>
                <c:ptCount val="2"/>
                <c:pt idx="0">
                  <c:v>0.99509999999999998</c:v>
                </c:pt>
                <c:pt idx="1">
                  <c:v>0.99329999999999996</c:v>
                </c:pt>
              </c:numCache>
            </c:numRef>
          </c:val>
        </c:ser>
        <c:dLbls>
          <c:showLegendKey val="0"/>
          <c:showVal val="0"/>
          <c:showCatName val="0"/>
          <c:showSerName val="0"/>
          <c:showPercent val="0"/>
          <c:showBubbleSize val="0"/>
        </c:dLbls>
        <c:gapWidth val="150"/>
        <c:shape val="cylinder"/>
        <c:axId val="594485080"/>
        <c:axId val="594483512"/>
        <c:axId val="0"/>
      </c:bar3DChart>
      <c:catAx>
        <c:axId val="594485080"/>
        <c:scaling>
          <c:orientation val="minMax"/>
        </c:scaling>
        <c:delete val="0"/>
        <c:axPos val="b"/>
        <c:numFmt formatCode="General" sourceLinked="0"/>
        <c:majorTickMark val="out"/>
        <c:minorTickMark val="none"/>
        <c:tickLblPos val="nextTo"/>
        <c:crossAx val="594483512"/>
        <c:crosses val="autoZero"/>
        <c:auto val="1"/>
        <c:lblAlgn val="ctr"/>
        <c:lblOffset val="100"/>
        <c:noMultiLvlLbl val="0"/>
      </c:catAx>
      <c:valAx>
        <c:axId val="594483512"/>
        <c:scaling>
          <c:orientation val="minMax"/>
        </c:scaling>
        <c:delete val="0"/>
        <c:axPos val="l"/>
        <c:majorGridlines/>
        <c:numFmt formatCode="0%" sourceLinked="1"/>
        <c:majorTickMark val="out"/>
        <c:minorTickMark val="none"/>
        <c:tickLblPos val="nextTo"/>
        <c:crossAx val="59448508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FIXED!$B$71</c:f>
              <c:strCache>
                <c:ptCount val="1"/>
                <c:pt idx="0">
                  <c:v>Network Availability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FIXED!$C$70:$D$70</c:f>
              <c:strCache>
                <c:ptCount val="2"/>
                <c:pt idx="0">
                  <c:v>DU -Fixed Net Voice Services (Average)</c:v>
                </c:pt>
                <c:pt idx="1">
                  <c:v>Etisalat  -Fixed Net Voice Services (Average)</c:v>
                </c:pt>
              </c:strCache>
            </c:strRef>
          </c:cat>
          <c:val>
            <c:numRef>
              <c:f>FIXED!$C$71:$D$71</c:f>
              <c:numCache>
                <c:formatCode>0%</c:formatCode>
                <c:ptCount val="2"/>
                <c:pt idx="0">
                  <c:v>1</c:v>
                </c:pt>
                <c:pt idx="1">
                  <c:v>1</c:v>
                </c:pt>
              </c:numCache>
            </c:numRef>
          </c:val>
        </c:ser>
        <c:ser>
          <c:idx val="1"/>
          <c:order val="1"/>
          <c:tx>
            <c:strRef>
              <c:f>FIXED!$B$72</c:f>
              <c:strCache>
                <c:ptCount val="1"/>
                <c:pt idx="0">
                  <c:v>Network Effectiveness Ratio</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FIXED!$C$70:$D$70</c:f>
              <c:strCache>
                <c:ptCount val="2"/>
                <c:pt idx="0">
                  <c:v>DU -Fixed Net Voice Services (Average)</c:v>
                </c:pt>
                <c:pt idx="1">
                  <c:v>Etisalat  -Fixed Net Voice Services (Average)</c:v>
                </c:pt>
              </c:strCache>
            </c:strRef>
          </c:cat>
          <c:val>
            <c:numRef>
              <c:f>FIXED!$C$72:$D$72</c:f>
              <c:numCache>
                <c:formatCode>0.00%</c:formatCode>
                <c:ptCount val="2"/>
                <c:pt idx="0">
                  <c:v>0.99509999999999998</c:v>
                </c:pt>
                <c:pt idx="1">
                  <c:v>0.97350000000000003</c:v>
                </c:pt>
              </c:numCache>
            </c:numRef>
          </c:val>
        </c:ser>
        <c:dLbls>
          <c:showLegendKey val="0"/>
          <c:showVal val="0"/>
          <c:showCatName val="0"/>
          <c:showSerName val="0"/>
          <c:showPercent val="0"/>
          <c:showBubbleSize val="0"/>
        </c:dLbls>
        <c:gapWidth val="150"/>
        <c:shape val="cylinder"/>
        <c:axId val="594483904"/>
        <c:axId val="411955392"/>
        <c:axId val="0"/>
      </c:bar3DChart>
      <c:catAx>
        <c:axId val="594483904"/>
        <c:scaling>
          <c:orientation val="minMax"/>
        </c:scaling>
        <c:delete val="0"/>
        <c:axPos val="b"/>
        <c:numFmt formatCode="General" sourceLinked="0"/>
        <c:majorTickMark val="out"/>
        <c:minorTickMark val="none"/>
        <c:tickLblPos val="nextTo"/>
        <c:crossAx val="411955392"/>
        <c:crosses val="autoZero"/>
        <c:auto val="1"/>
        <c:lblAlgn val="ctr"/>
        <c:lblOffset val="100"/>
        <c:noMultiLvlLbl val="0"/>
      </c:catAx>
      <c:valAx>
        <c:axId val="411955392"/>
        <c:scaling>
          <c:orientation val="minMax"/>
        </c:scaling>
        <c:delete val="0"/>
        <c:axPos val="l"/>
        <c:majorGridlines/>
        <c:numFmt formatCode="0%" sourceLinked="1"/>
        <c:majorTickMark val="out"/>
        <c:minorTickMark val="none"/>
        <c:tickLblPos val="nextTo"/>
        <c:crossAx val="5944839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MOBILE!$C$4</c:f>
              <c:strCache>
                <c:ptCount val="1"/>
                <c:pt idx="0">
                  <c:v>DU -Mobile Net Voice Services (Average) </c:v>
                </c:pt>
              </c:strCache>
            </c:strRef>
          </c:tx>
          <c:invertIfNegative val="0"/>
          <c:cat>
            <c:strRef>
              <c:f>MOBILE!$B$5:$B$10</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MOBILE!$C$5:$C$10</c:f>
              <c:numCache>
                <c:formatCode>0.00%</c:formatCode>
                <c:ptCount val="6"/>
                <c:pt idx="0">
                  <c:v>1</c:v>
                </c:pt>
                <c:pt idx="1">
                  <c:v>0.99790000000000001</c:v>
                </c:pt>
                <c:pt idx="2">
                  <c:v>0.9859</c:v>
                </c:pt>
                <c:pt idx="3">
                  <c:v>0.99729999999999996</c:v>
                </c:pt>
                <c:pt idx="4">
                  <c:v>0.98829999999999996</c:v>
                </c:pt>
                <c:pt idx="5">
                  <c:v>0.99829999999999997</c:v>
                </c:pt>
              </c:numCache>
            </c:numRef>
          </c:val>
        </c:ser>
        <c:ser>
          <c:idx val="1"/>
          <c:order val="1"/>
          <c:tx>
            <c:strRef>
              <c:f>MOBILE!$D$4</c:f>
              <c:strCache>
                <c:ptCount val="1"/>
                <c:pt idx="0">
                  <c:v>Etisalat - Mobile Net Voice Service (Average) </c:v>
                </c:pt>
              </c:strCache>
            </c:strRef>
          </c:tx>
          <c:spPr>
            <a:solidFill>
              <a:srgbClr val="92D050"/>
            </a:solidFill>
          </c:spPr>
          <c:invertIfNegative val="0"/>
          <c:cat>
            <c:strRef>
              <c:f>MOBILE!$B$5:$B$10</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MOBILE!$D$5:$D$10</c:f>
              <c:numCache>
                <c:formatCode>0.00%</c:formatCode>
                <c:ptCount val="6"/>
                <c:pt idx="0">
                  <c:v>1</c:v>
                </c:pt>
                <c:pt idx="1">
                  <c:v>0.99970000000000003</c:v>
                </c:pt>
                <c:pt idx="2">
                  <c:v>0.99546000000000001</c:v>
                </c:pt>
                <c:pt idx="3">
                  <c:v>0.99856999999999996</c:v>
                </c:pt>
                <c:pt idx="4">
                  <c:v>0.99770000000000003</c:v>
                </c:pt>
                <c:pt idx="5">
                  <c:v>0.99939999999999996</c:v>
                </c:pt>
              </c:numCache>
            </c:numRef>
          </c:val>
        </c:ser>
        <c:dLbls>
          <c:showLegendKey val="0"/>
          <c:showVal val="0"/>
          <c:showCatName val="0"/>
          <c:showSerName val="0"/>
          <c:showPercent val="0"/>
          <c:showBubbleSize val="0"/>
        </c:dLbls>
        <c:gapWidth val="150"/>
        <c:shape val="cylinder"/>
        <c:axId val="411953824"/>
        <c:axId val="683560536"/>
        <c:axId val="0"/>
      </c:bar3DChart>
      <c:catAx>
        <c:axId val="411953824"/>
        <c:scaling>
          <c:orientation val="minMax"/>
        </c:scaling>
        <c:delete val="0"/>
        <c:axPos val="b"/>
        <c:numFmt formatCode="General" sourceLinked="0"/>
        <c:majorTickMark val="none"/>
        <c:minorTickMark val="none"/>
        <c:tickLblPos val="nextTo"/>
        <c:crossAx val="683560536"/>
        <c:crosses val="autoZero"/>
        <c:auto val="1"/>
        <c:lblAlgn val="ctr"/>
        <c:lblOffset val="100"/>
        <c:noMultiLvlLbl val="0"/>
      </c:catAx>
      <c:valAx>
        <c:axId val="683560536"/>
        <c:scaling>
          <c:orientation val="minMax"/>
        </c:scaling>
        <c:delete val="0"/>
        <c:axPos val="l"/>
        <c:majorGridlines/>
        <c:numFmt formatCode="0.00%" sourceLinked="1"/>
        <c:majorTickMark val="none"/>
        <c:minorTickMark val="none"/>
        <c:tickLblPos val="nextTo"/>
        <c:crossAx val="4119538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MOBILE!$C$29</c:f>
              <c:strCache>
                <c:ptCount val="1"/>
                <c:pt idx="0">
                  <c:v>DU -Mobile Net Voice Services (Average) </c:v>
                </c:pt>
              </c:strCache>
            </c:strRef>
          </c:tx>
          <c:invertIfNegative val="0"/>
          <c:cat>
            <c:strRef>
              <c:f>MOBILE!$B$30:$B$35</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MOBILE!$C$30:$C$35</c:f>
              <c:numCache>
                <c:formatCode>0.00%</c:formatCode>
                <c:ptCount val="6"/>
                <c:pt idx="0">
                  <c:v>1</c:v>
                </c:pt>
                <c:pt idx="1">
                  <c:v>0.99780000000000002</c:v>
                </c:pt>
                <c:pt idx="2">
                  <c:v>0.98280000000000001</c:v>
                </c:pt>
                <c:pt idx="3">
                  <c:v>0.99760000000000004</c:v>
                </c:pt>
                <c:pt idx="4">
                  <c:v>0.98519999999999996</c:v>
                </c:pt>
                <c:pt idx="5">
                  <c:v>0.99839999999999995</c:v>
                </c:pt>
              </c:numCache>
            </c:numRef>
          </c:val>
        </c:ser>
        <c:ser>
          <c:idx val="1"/>
          <c:order val="1"/>
          <c:tx>
            <c:strRef>
              <c:f>MOBILE!$D$29</c:f>
              <c:strCache>
                <c:ptCount val="1"/>
                <c:pt idx="0">
                  <c:v>Etisalat - Mobile Net Voice Service (Average) </c:v>
                </c:pt>
              </c:strCache>
            </c:strRef>
          </c:tx>
          <c:spPr>
            <a:solidFill>
              <a:srgbClr val="92D050"/>
            </a:solidFill>
          </c:spPr>
          <c:invertIfNegative val="0"/>
          <c:cat>
            <c:strRef>
              <c:f>MOBILE!$B$30:$B$35</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MOBILE!$D$30:$D$35</c:f>
              <c:numCache>
                <c:formatCode>0.00%</c:formatCode>
                <c:ptCount val="6"/>
                <c:pt idx="0" formatCode="0%">
                  <c:v>1</c:v>
                </c:pt>
                <c:pt idx="1">
                  <c:v>0.99983</c:v>
                </c:pt>
                <c:pt idx="2">
                  <c:v>0.99519999999999997</c:v>
                </c:pt>
                <c:pt idx="3">
                  <c:v>0.99819999999999998</c:v>
                </c:pt>
                <c:pt idx="4">
                  <c:v>0.99760000000000004</c:v>
                </c:pt>
                <c:pt idx="5">
                  <c:v>0.99929999999999997</c:v>
                </c:pt>
              </c:numCache>
            </c:numRef>
          </c:val>
        </c:ser>
        <c:dLbls>
          <c:showLegendKey val="0"/>
          <c:showVal val="0"/>
          <c:showCatName val="0"/>
          <c:showSerName val="0"/>
          <c:showPercent val="0"/>
          <c:showBubbleSize val="0"/>
        </c:dLbls>
        <c:gapWidth val="150"/>
        <c:shape val="cylinder"/>
        <c:axId val="408319336"/>
        <c:axId val="408319728"/>
        <c:axId val="0"/>
      </c:bar3DChart>
      <c:catAx>
        <c:axId val="408319336"/>
        <c:scaling>
          <c:orientation val="minMax"/>
        </c:scaling>
        <c:delete val="0"/>
        <c:axPos val="b"/>
        <c:numFmt formatCode="General" sourceLinked="0"/>
        <c:majorTickMark val="out"/>
        <c:minorTickMark val="none"/>
        <c:tickLblPos val="nextTo"/>
        <c:crossAx val="408319728"/>
        <c:crosses val="autoZero"/>
        <c:auto val="1"/>
        <c:lblAlgn val="ctr"/>
        <c:lblOffset val="100"/>
        <c:noMultiLvlLbl val="0"/>
      </c:catAx>
      <c:valAx>
        <c:axId val="408319728"/>
        <c:scaling>
          <c:orientation val="minMax"/>
        </c:scaling>
        <c:delete val="0"/>
        <c:axPos val="l"/>
        <c:majorGridlines/>
        <c:numFmt formatCode="0.00%" sourceLinked="1"/>
        <c:majorTickMark val="out"/>
        <c:minorTickMark val="none"/>
        <c:tickLblPos val="nextTo"/>
        <c:crossAx val="4083193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MOBILE!$C$54</c:f>
              <c:strCache>
                <c:ptCount val="1"/>
                <c:pt idx="0">
                  <c:v>DU -Mobile Net Voice Services (Average) </c:v>
                </c:pt>
              </c:strCache>
            </c:strRef>
          </c:tx>
          <c:invertIfNegative val="0"/>
          <c:cat>
            <c:strRef>
              <c:f>MOBILE!$B$55:$B$60</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MOBILE!$C$55:$C$60</c:f>
              <c:numCache>
                <c:formatCode>0.00%</c:formatCode>
                <c:ptCount val="6"/>
                <c:pt idx="0">
                  <c:v>1</c:v>
                </c:pt>
                <c:pt idx="1">
                  <c:v>0.99639999999999995</c:v>
                </c:pt>
                <c:pt idx="2">
                  <c:v>0.98380000000000001</c:v>
                </c:pt>
                <c:pt idx="3">
                  <c:v>0.99780000000000002</c:v>
                </c:pt>
                <c:pt idx="4">
                  <c:v>0.99619999999999997</c:v>
                </c:pt>
                <c:pt idx="5">
                  <c:v>0.99860000000000004</c:v>
                </c:pt>
              </c:numCache>
            </c:numRef>
          </c:val>
        </c:ser>
        <c:ser>
          <c:idx val="1"/>
          <c:order val="1"/>
          <c:tx>
            <c:strRef>
              <c:f>MOBILE!$D$54</c:f>
              <c:strCache>
                <c:ptCount val="1"/>
                <c:pt idx="0">
                  <c:v>Etisalat - Mobile Net Voice Service (Average) </c:v>
                </c:pt>
              </c:strCache>
            </c:strRef>
          </c:tx>
          <c:spPr>
            <a:solidFill>
              <a:srgbClr val="92D050"/>
            </a:solidFill>
          </c:spPr>
          <c:invertIfNegative val="0"/>
          <c:cat>
            <c:strRef>
              <c:f>MOBILE!$B$55:$B$60</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MOBILE!$D$55:$D$60</c:f>
              <c:numCache>
                <c:formatCode>0.00%</c:formatCode>
                <c:ptCount val="6"/>
                <c:pt idx="0">
                  <c:v>1</c:v>
                </c:pt>
                <c:pt idx="1">
                  <c:v>0.99997000000000003</c:v>
                </c:pt>
                <c:pt idx="2">
                  <c:v>0.99446000000000001</c:v>
                </c:pt>
                <c:pt idx="3">
                  <c:v>0.99836000000000003</c:v>
                </c:pt>
                <c:pt idx="4">
                  <c:v>0.99697999999999998</c:v>
                </c:pt>
                <c:pt idx="5">
                  <c:v>0.99946999999999997</c:v>
                </c:pt>
              </c:numCache>
            </c:numRef>
          </c:val>
        </c:ser>
        <c:dLbls>
          <c:showLegendKey val="0"/>
          <c:showVal val="0"/>
          <c:showCatName val="0"/>
          <c:showSerName val="0"/>
          <c:showPercent val="0"/>
          <c:showBubbleSize val="0"/>
        </c:dLbls>
        <c:gapWidth val="150"/>
        <c:shape val="cylinder"/>
        <c:axId val="408320512"/>
        <c:axId val="682924304"/>
        <c:axId val="0"/>
      </c:bar3DChart>
      <c:catAx>
        <c:axId val="408320512"/>
        <c:scaling>
          <c:orientation val="minMax"/>
        </c:scaling>
        <c:delete val="0"/>
        <c:axPos val="b"/>
        <c:numFmt formatCode="General" sourceLinked="0"/>
        <c:majorTickMark val="out"/>
        <c:minorTickMark val="none"/>
        <c:tickLblPos val="nextTo"/>
        <c:crossAx val="682924304"/>
        <c:crosses val="autoZero"/>
        <c:auto val="1"/>
        <c:lblAlgn val="ctr"/>
        <c:lblOffset val="100"/>
        <c:noMultiLvlLbl val="0"/>
      </c:catAx>
      <c:valAx>
        <c:axId val="682924304"/>
        <c:scaling>
          <c:orientation val="minMax"/>
        </c:scaling>
        <c:delete val="0"/>
        <c:axPos val="l"/>
        <c:majorGridlines/>
        <c:numFmt formatCode="0.00%" sourceLinked="1"/>
        <c:majorTickMark val="out"/>
        <c:minorTickMark val="none"/>
        <c:tickLblPos val="nextTo"/>
        <c:crossAx val="4083205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MOBILE!$C$80</c:f>
              <c:strCache>
                <c:ptCount val="1"/>
                <c:pt idx="0">
                  <c:v>DU -Mobile Net Voice Services (Average) </c:v>
                </c:pt>
              </c:strCache>
            </c:strRef>
          </c:tx>
          <c:invertIfNegative val="0"/>
          <c:cat>
            <c:strRef>
              <c:f>MOBILE!$B$81:$B$86</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MOBILE!$C$81:$C$86</c:f>
              <c:numCache>
                <c:formatCode>0.00%</c:formatCode>
                <c:ptCount val="6"/>
                <c:pt idx="0">
                  <c:v>1</c:v>
                </c:pt>
                <c:pt idx="1">
                  <c:v>0.99590000000000001</c:v>
                </c:pt>
                <c:pt idx="2">
                  <c:v>0.9839</c:v>
                </c:pt>
                <c:pt idx="3">
                  <c:v>0.99770000000000003</c:v>
                </c:pt>
                <c:pt idx="4">
                  <c:v>0.98640000000000005</c:v>
                </c:pt>
                <c:pt idx="5">
                  <c:v>0.99850000000000005</c:v>
                </c:pt>
              </c:numCache>
            </c:numRef>
          </c:val>
        </c:ser>
        <c:ser>
          <c:idx val="1"/>
          <c:order val="1"/>
          <c:tx>
            <c:strRef>
              <c:f>MOBILE!$D$80</c:f>
              <c:strCache>
                <c:ptCount val="1"/>
                <c:pt idx="0">
                  <c:v>Etisalat - Mobile Net Voice Service (Average) </c:v>
                </c:pt>
              </c:strCache>
            </c:strRef>
          </c:tx>
          <c:spPr>
            <a:solidFill>
              <a:srgbClr val="92D050"/>
            </a:solidFill>
          </c:spPr>
          <c:invertIfNegative val="0"/>
          <c:cat>
            <c:strRef>
              <c:f>MOBILE!$B$81:$B$86</c:f>
              <c:strCache>
                <c:ptCount val="6"/>
                <c:pt idx="0">
                  <c:v>Network Availability - Core Network </c:v>
                </c:pt>
                <c:pt idx="1">
                  <c:v>Network Availability - Radio Part </c:v>
                </c:pt>
                <c:pt idx="2">
                  <c:v>Call Completion Success Rate (2G) </c:v>
                </c:pt>
                <c:pt idx="3">
                  <c:v>Call Completion Success Rate (3G) </c:v>
                </c:pt>
                <c:pt idx="4">
                  <c:v>Call Setup Success Rate (2G) </c:v>
                </c:pt>
                <c:pt idx="5">
                  <c:v>Call Setup Success Rate (3G) </c:v>
                </c:pt>
              </c:strCache>
            </c:strRef>
          </c:cat>
          <c:val>
            <c:numRef>
              <c:f>MOBILE!$D$81:$D$86</c:f>
              <c:numCache>
                <c:formatCode>0.00%</c:formatCode>
                <c:ptCount val="6"/>
                <c:pt idx="0">
                  <c:v>1</c:v>
                </c:pt>
                <c:pt idx="1">
                  <c:v>0.99987000000000004</c:v>
                </c:pt>
                <c:pt idx="2">
                  <c:v>0.99560000000000004</c:v>
                </c:pt>
                <c:pt idx="3">
                  <c:v>0.99829000000000001</c:v>
                </c:pt>
                <c:pt idx="4">
                  <c:v>0.998</c:v>
                </c:pt>
                <c:pt idx="5">
                  <c:v>0.99919999999999998</c:v>
                </c:pt>
              </c:numCache>
            </c:numRef>
          </c:val>
        </c:ser>
        <c:dLbls>
          <c:showLegendKey val="0"/>
          <c:showVal val="0"/>
          <c:showCatName val="0"/>
          <c:showSerName val="0"/>
          <c:showPercent val="0"/>
          <c:showBubbleSize val="0"/>
        </c:dLbls>
        <c:gapWidth val="150"/>
        <c:shape val="cylinder"/>
        <c:axId val="682925088"/>
        <c:axId val="682925480"/>
        <c:axId val="0"/>
      </c:bar3DChart>
      <c:catAx>
        <c:axId val="682925088"/>
        <c:scaling>
          <c:orientation val="minMax"/>
        </c:scaling>
        <c:delete val="0"/>
        <c:axPos val="b"/>
        <c:numFmt formatCode="General" sourceLinked="0"/>
        <c:majorTickMark val="out"/>
        <c:minorTickMark val="none"/>
        <c:tickLblPos val="nextTo"/>
        <c:crossAx val="682925480"/>
        <c:crosses val="autoZero"/>
        <c:auto val="1"/>
        <c:lblAlgn val="ctr"/>
        <c:lblOffset val="100"/>
        <c:noMultiLvlLbl val="0"/>
      </c:catAx>
      <c:valAx>
        <c:axId val="682925480"/>
        <c:scaling>
          <c:orientation val="minMax"/>
        </c:scaling>
        <c:delete val="0"/>
        <c:axPos val="l"/>
        <c:majorGridlines/>
        <c:numFmt formatCode="0.00%" sourceLinked="1"/>
        <c:majorTickMark val="out"/>
        <c:minorTickMark val="none"/>
        <c:tickLblPos val="nextTo"/>
        <c:crossAx val="6829250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MOBILE!$B$112</c:f>
              <c:strCache>
                <c:ptCount val="1"/>
                <c:pt idx="0">
                  <c:v>Call Drop Rate  (2G) </c:v>
                </c:pt>
              </c:strCache>
            </c:strRef>
          </c:tx>
          <c:invertIfNegative val="0"/>
          <c:cat>
            <c:strRef>
              <c:f>MOBILE!$C$111:$D$111</c:f>
              <c:strCache>
                <c:ptCount val="2"/>
                <c:pt idx="0">
                  <c:v>DU -Mobile Net Voice Services (Average) </c:v>
                </c:pt>
                <c:pt idx="1">
                  <c:v>Etisalat - Mobile Net Voice Service (Average) </c:v>
                </c:pt>
              </c:strCache>
            </c:strRef>
          </c:cat>
          <c:val>
            <c:numRef>
              <c:f>MOBILE!$C$112:$D$112</c:f>
              <c:numCache>
                <c:formatCode>0.00%</c:formatCode>
                <c:ptCount val="2"/>
                <c:pt idx="0">
                  <c:v>2.3999999999999998E-3</c:v>
                </c:pt>
                <c:pt idx="1">
                  <c:v>2.3E-3</c:v>
                </c:pt>
              </c:numCache>
            </c:numRef>
          </c:val>
        </c:ser>
        <c:ser>
          <c:idx val="1"/>
          <c:order val="1"/>
          <c:tx>
            <c:strRef>
              <c:f>MOBILE!$B$113</c:f>
              <c:strCache>
                <c:ptCount val="1"/>
                <c:pt idx="0">
                  <c:v>Call Drop Rate  (3G) </c:v>
                </c:pt>
              </c:strCache>
            </c:strRef>
          </c:tx>
          <c:spPr>
            <a:solidFill>
              <a:srgbClr val="92D050"/>
            </a:solidFill>
          </c:spPr>
          <c:invertIfNegative val="0"/>
          <c:cat>
            <c:strRef>
              <c:f>MOBILE!$C$111:$D$111</c:f>
              <c:strCache>
                <c:ptCount val="2"/>
                <c:pt idx="0">
                  <c:v>DU -Mobile Net Voice Services (Average) </c:v>
                </c:pt>
                <c:pt idx="1">
                  <c:v>Etisalat - Mobile Net Voice Service (Average) </c:v>
                </c:pt>
              </c:strCache>
            </c:strRef>
          </c:cat>
          <c:val>
            <c:numRef>
              <c:f>MOBILE!$C$113:$D$113</c:f>
              <c:numCache>
                <c:formatCode>0.00%</c:formatCode>
                <c:ptCount val="2"/>
                <c:pt idx="0">
                  <c:v>8.9999999999999998E-4</c:v>
                </c:pt>
                <c:pt idx="1">
                  <c:v>8.8999999999999995E-4</c:v>
                </c:pt>
              </c:numCache>
            </c:numRef>
          </c:val>
        </c:ser>
        <c:dLbls>
          <c:showLegendKey val="0"/>
          <c:showVal val="0"/>
          <c:showCatName val="0"/>
          <c:showSerName val="0"/>
          <c:showPercent val="0"/>
          <c:showBubbleSize val="0"/>
        </c:dLbls>
        <c:gapWidth val="150"/>
        <c:shape val="cylinder"/>
        <c:axId val="412728112"/>
        <c:axId val="412728504"/>
        <c:axId val="0"/>
      </c:bar3DChart>
      <c:catAx>
        <c:axId val="412728112"/>
        <c:scaling>
          <c:orientation val="minMax"/>
        </c:scaling>
        <c:delete val="0"/>
        <c:axPos val="b"/>
        <c:numFmt formatCode="General" sourceLinked="0"/>
        <c:majorTickMark val="out"/>
        <c:minorTickMark val="none"/>
        <c:tickLblPos val="nextTo"/>
        <c:crossAx val="412728504"/>
        <c:crosses val="autoZero"/>
        <c:auto val="1"/>
        <c:lblAlgn val="ctr"/>
        <c:lblOffset val="100"/>
        <c:noMultiLvlLbl val="0"/>
      </c:catAx>
      <c:valAx>
        <c:axId val="412728504"/>
        <c:scaling>
          <c:orientation val="minMax"/>
        </c:scaling>
        <c:delete val="0"/>
        <c:axPos val="l"/>
        <c:majorGridlines/>
        <c:numFmt formatCode="0.00%" sourceLinked="1"/>
        <c:majorTickMark val="out"/>
        <c:minorTickMark val="none"/>
        <c:tickLblPos val="nextTo"/>
        <c:crossAx val="412728112"/>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1FFC6D2-9FC3-BB43-A46F-B5337B0B9456}" type="datetimeFigureOut">
              <a:rPr lang="en-US" smtClean="0"/>
              <a:pPr/>
              <a:t>3/6/2017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577CC78-891C-9049-8111-1B45726BFD70}" type="slidenum">
              <a:rPr lang="en-US" smtClean="0"/>
              <a:pPr/>
              <a:t>‹#›</a:t>
            </a:fld>
            <a:endParaRPr lang="en-US"/>
          </a:p>
        </p:txBody>
      </p:sp>
    </p:spTree>
    <p:extLst>
      <p:ext uri="{BB962C8B-B14F-4D97-AF65-F5344CB8AC3E}">
        <p14:creationId xmlns:p14="http://schemas.microsoft.com/office/powerpoint/2010/main" val="24166146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9F2A3-A6AE-4247-9841-69F73DE47AE5}" type="slidenum">
              <a:rPr lang="en-US" smtClean="0"/>
              <a:pPr/>
              <a:t>17</a:t>
            </a:fld>
            <a:endParaRPr lang="en-US"/>
          </a:p>
        </p:txBody>
      </p:sp>
    </p:spTree>
    <p:extLst>
      <p:ext uri="{BB962C8B-B14F-4D97-AF65-F5344CB8AC3E}">
        <p14:creationId xmlns:p14="http://schemas.microsoft.com/office/powerpoint/2010/main" val="2495152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77CC78-891C-9049-8111-1B45726BFD70}" type="slidenum">
              <a:rPr lang="en-US" smtClean="0"/>
              <a:pPr/>
              <a:t>19</a:t>
            </a:fld>
            <a:endParaRPr lang="en-US"/>
          </a:p>
        </p:txBody>
      </p:sp>
    </p:spTree>
    <p:extLst>
      <p:ext uri="{BB962C8B-B14F-4D97-AF65-F5344CB8AC3E}">
        <p14:creationId xmlns:p14="http://schemas.microsoft.com/office/powerpoint/2010/main" val="3990048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6"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93877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4629366"/>
            <a:ext cx="7772400" cy="768678"/>
          </a:xfrm>
          <a:prstGeom prst="rect">
            <a:avLst/>
          </a:prstGeom>
        </p:spPr>
        <p:txBody>
          <a:bodyPr/>
          <a:lstStyle>
            <a:lvl1pPr>
              <a:defRPr sz="3600" b="1">
                <a:solidFill>
                  <a:srgbClr val="FFFFFF"/>
                </a:solidFill>
                <a:latin typeface="Tahoma"/>
                <a:cs typeface="Tahoma"/>
              </a:defRPr>
            </a:lvl1pPr>
          </a:lstStyle>
          <a:p>
            <a:r>
              <a:rPr lang="ar-SA" dirty="0" smtClean="0"/>
              <a:t>بين الرؤية</a:t>
            </a:r>
            <a:endParaRPr lang="en-US" dirty="0"/>
          </a:p>
        </p:txBody>
      </p:sp>
      <p:sp>
        <p:nvSpPr>
          <p:cNvPr id="9" name="Subtitle 2"/>
          <p:cNvSpPr>
            <a:spLocks noGrp="1"/>
          </p:cNvSpPr>
          <p:nvPr>
            <p:ph type="subTitle" idx="1" hasCustomPrompt="1"/>
          </p:nvPr>
        </p:nvSpPr>
        <p:spPr>
          <a:xfrm>
            <a:off x="685800" y="5398045"/>
            <a:ext cx="7772400" cy="881781"/>
          </a:xfrm>
          <a:prstGeom prst="rect">
            <a:avLst/>
          </a:prstGeom>
        </p:spPr>
        <p:txBody>
          <a:bodyPr/>
          <a:lstStyle>
            <a:lvl1pPr marL="0" indent="0" algn="ctr">
              <a:buNone/>
              <a:defRPr sz="2000">
                <a:solidFill>
                  <a:schemeClr val="tx1">
                    <a:tint val="75000"/>
                  </a:schemeClr>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solidFill>
                  <a:srgbClr val="4BA6D2"/>
                </a:solidFill>
              </a:rPr>
              <a:t>دولة الإمارات العربية المتحدة هي دولة رائدة عالميا في مجال تكنولوجيا المعلومات والاتصالات</a:t>
            </a:r>
            <a:endParaRPr lang="en-US" dirty="0">
              <a:solidFill>
                <a:srgbClr val="4BA6D2"/>
              </a:solidFill>
            </a:endParaRPr>
          </a:p>
        </p:txBody>
      </p:sp>
    </p:spTree>
    <p:extLst>
      <p:ext uri="{BB962C8B-B14F-4D97-AF65-F5344CB8AC3E}">
        <p14:creationId xmlns:p14="http://schemas.microsoft.com/office/powerpoint/2010/main" val="412979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7" name="Text Placeholder 26"/>
          <p:cNvSpPr>
            <a:spLocks noGrp="1"/>
          </p:cNvSpPr>
          <p:nvPr>
            <p:ph type="body" sz="quarter" idx="10" hasCustomPrompt="1"/>
          </p:nvPr>
        </p:nvSpPr>
        <p:spPr>
          <a:xfrm>
            <a:off x="247650" y="4275610"/>
            <a:ext cx="57864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
        <p:nvSpPr>
          <p:cNvPr id="11" name="Text Placeholder 26"/>
          <p:cNvSpPr>
            <a:spLocks noGrp="1"/>
          </p:cNvSpPr>
          <p:nvPr>
            <p:ph type="body" sz="quarter" idx="13" hasCustomPrompt="1"/>
          </p:nvPr>
        </p:nvSpPr>
        <p:spPr>
          <a:xfrm>
            <a:off x="6117361" y="4275611"/>
            <a:ext cx="2715429"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
        <p:nvSpPr>
          <p:cNvPr id="7"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0" name="Text Placeholder 4"/>
          <p:cNvSpPr>
            <a:spLocks noGrp="1"/>
          </p:cNvSpPr>
          <p:nvPr>
            <p:ph type="body" sz="quarter" idx="12" hasCustomPrompt="1"/>
          </p:nvPr>
        </p:nvSpPr>
        <p:spPr>
          <a:xfrm>
            <a:off x="236791" y="3458053"/>
            <a:ext cx="8602797" cy="706438"/>
          </a:xfrm>
          <a:prstGeom prst="rect">
            <a:avLst/>
          </a:prstGeom>
        </p:spPr>
        <p:txBody>
          <a:bodyPr vert="horz"/>
          <a:lstStyle>
            <a:lvl1pPr marL="0" indent="0" algn="r">
              <a:lnSpc>
                <a:spcPts val="2000"/>
              </a:lnSpc>
              <a:buNone/>
              <a:defRPr sz="1800" b="1" baseline="0">
                <a:solidFill>
                  <a:srgbClr val="F47C00"/>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1024453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411061"/>
            <a:ext cx="3039241" cy="5074920"/>
          </a:xfrm>
          <a:prstGeom prst="rect">
            <a:avLst/>
          </a:prstGeom>
        </p:spPr>
        <p:txBody>
          <a:bodyPr vert="horz"/>
          <a:lstStyle>
            <a:lvl1pPr marL="0" indent="0">
              <a:buNone/>
              <a:defRPr/>
            </a:lvl1pPr>
          </a:lstStyle>
          <a:p>
            <a:endParaRPr lang="en-US" dirty="0"/>
          </a:p>
        </p:txBody>
      </p:sp>
      <p:sp>
        <p:nvSpPr>
          <p:cNvPr id="10"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ext Placeholder 4"/>
          <p:cNvSpPr>
            <a:spLocks noGrp="1"/>
          </p:cNvSpPr>
          <p:nvPr>
            <p:ph type="body" sz="quarter" idx="12" hasCustomPrompt="1"/>
          </p:nvPr>
        </p:nvSpPr>
        <p:spPr>
          <a:xfrm>
            <a:off x="3166850" y="3458053"/>
            <a:ext cx="5672738" cy="706438"/>
          </a:xfrm>
          <a:prstGeom prst="rect">
            <a:avLst/>
          </a:prstGeom>
        </p:spPr>
        <p:txBody>
          <a:bodyPr vert="horz"/>
          <a:lstStyle>
            <a:lvl1pPr marL="0" indent="0" algn="r">
              <a:lnSpc>
                <a:spcPts val="2000"/>
              </a:lnSpc>
              <a:buNone/>
              <a:defRPr sz="1800" b="1" baseline="0">
                <a:solidFill>
                  <a:srgbClr val="6BAA36"/>
                </a:solidFill>
                <a:latin typeface="Tahoma"/>
                <a:cs typeface="Tahoma"/>
              </a:defRPr>
            </a:lvl1pPr>
          </a:lstStyle>
          <a:p>
            <a:pPr lvl="0"/>
            <a:r>
              <a:rPr lang="ar-SA" dirty="0" smtClean="0"/>
              <a:t> تحت أعلنت المناوشات. سقطت</a:t>
            </a:r>
            <a:endParaRPr lang="en-US" dirty="0" smtClean="0"/>
          </a:p>
          <a:p>
            <a:pPr lvl="0"/>
            <a:r>
              <a:rPr lang="ar-SA" dirty="0" smtClean="0"/>
              <a:t>أي ايطاليا، باستسلام الإستسلام كلا. </a:t>
            </a:r>
            <a:endParaRPr lang="en-US" dirty="0"/>
          </a:p>
        </p:txBody>
      </p:sp>
      <p:sp>
        <p:nvSpPr>
          <p:cNvPr id="17" name="Title 1"/>
          <p:cNvSpPr>
            <a:spLocks noGrp="1"/>
          </p:cNvSpPr>
          <p:nvPr>
            <p:ph type="ctrTitle" hasCustomPrompt="1"/>
          </p:nvPr>
        </p:nvSpPr>
        <p:spPr>
          <a:xfrm>
            <a:off x="3166849" y="1684778"/>
            <a:ext cx="5651713"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8" name="Subtitle 2"/>
          <p:cNvSpPr>
            <a:spLocks noGrp="1"/>
          </p:cNvSpPr>
          <p:nvPr>
            <p:ph type="subTitle" idx="1" hasCustomPrompt="1"/>
          </p:nvPr>
        </p:nvSpPr>
        <p:spPr>
          <a:xfrm>
            <a:off x="3166849" y="2723929"/>
            <a:ext cx="5651713"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19" name="Text Placeholder 26"/>
          <p:cNvSpPr>
            <a:spLocks noGrp="1"/>
          </p:cNvSpPr>
          <p:nvPr>
            <p:ph type="body" sz="quarter" idx="13" hasCustomPrompt="1"/>
          </p:nvPr>
        </p:nvSpPr>
        <p:spPr>
          <a:xfrm>
            <a:off x="3166850" y="4275610"/>
            <a:ext cx="5672738" cy="2097421"/>
          </a:xfrm>
          <a:prstGeom prst="rect">
            <a:avLst/>
          </a:prstGeom>
        </p:spPr>
        <p:txBody>
          <a:bodyPr vert="horz" numCol="2" spcCol="182880"/>
          <a:lstStyle>
            <a:lvl1pPr marL="0" marR="0" indent="0" algn="r" defTabSz="457200" rtl="0" eaLnBrk="1" fontAlgn="auto" latinLnBrk="0" hangingPunct="1">
              <a:lnSpc>
                <a:spcPct val="100000"/>
              </a:lnSpc>
              <a:spcBef>
                <a:spcPct val="20000"/>
              </a:spcBef>
              <a:spcAft>
                <a:spcPts val="0"/>
              </a:spcAft>
              <a:buClrTx/>
              <a:buSzTx/>
              <a:buFont typeface="Arial"/>
              <a:buNone/>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endParaRPr lang="en-US" dirty="0" smtClean="0"/>
          </a:p>
          <a:p>
            <a:pPr lvl="0"/>
            <a:endParaRPr lang="en-US" dirty="0" smtClean="0"/>
          </a:p>
        </p:txBody>
      </p:sp>
    </p:spTree>
    <p:extLst>
      <p:ext uri="{BB962C8B-B14F-4D97-AF65-F5344CB8AC3E}">
        <p14:creationId xmlns:p14="http://schemas.microsoft.com/office/powerpoint/2010/main" val="2832700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Picture Placeholder 12"/>
          <p:cNvSpPr>
            <a:spLocks noGrp="1" noChangeAspect="1"/>
          </p:cNvSpPr>
          <p:nvPr>
            <p:ph type="pic" sz="quarter" idx="10" hasCustomPrompt="1"/>
          </p:nvPr>
        </p:nvSpPr>
        <p:spPr>
          <a:xfrm>
            <a:off x="349830"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8" name="Picture Placeholder 12"/>
          <p:cNvSpPr>
            <a:spLocks noGrp="1" noChangeAspect="1"/>
          </p:cNvSpPr>
          <p:nvPr>
            <p:ph type="pic" sz="quarter" idx="14" hasCustomPrompt="1"/>
          </p:nvPr>
        </p:nvSpPr>
        <p:spPr>
          <a:xfrm>
            <a:off x="3216854"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20" name="Picture Placeholder 12"/>
          <p:cNvSpPr>
            <a:spLocks noGrp="1" noChangeAspect="1"/>
          </p:cNvSpPr>
          <p:nvPr>
            <p:ph type="pic" sz="quarter" idx="16" hasCustomPrompt="1"/>
          </p:nvPr>
        </p:nvSpPr>
        <p:spPr>
          <a:xfrm>
            <a:off x="6075941" y="4040188"/>
            <a:ext cx="2682295" cy="2057478"/>
          </a:xfrm>
          <a:prstGeom prst="rect">
            <a:avLst/>
          </a:prstGeom>
        </p:spPr>
        <p:txBody>
          <a:bodyPr vert="horz"/>
          <a:lstStyle>
            <a:lvl1pPr marL="0" indent="0">
              <a:buNone/>
              <a:defRPr/>
            </a:lvl1pPr>
          </a:lstStyle>
          <a:p>
            <a:r>
              <a:rPr lang="en-US" dirty="0" smtClean="0"/>
              <a:t> </a:t>
            </a:r>
            <a:endParaRPr lang="en-US" dirty="0"/>
          </a:p>
        </p:txBody>
      </p:sp>
      <p:sp>
        <p:nvSpPr>
          <p:cNvPr id="12" name="Slide Number Placeholder 5"/>
          <p:cNvSpPr>
            <a:spLocks noGrp="1"/>
          </p:cNvSpPr>
          <p:nvPr>
            <p:ph type="sldNum" sz="quarter" idx="4"/>
          </p:nvPr>
        </p:nvSpPr>
        <p:spPr>
          <a:xfrm>
            <a:off x="247650"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3"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4"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5"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7D9AA9"/>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2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2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824318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2"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3"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5"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6"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7"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9" name="Text Placeholder 4"/>
          <p:cNvSpPr>
            <a:spLocks noGrp="1"/>
          </p:cNvSpPr>
          <p:nvPr>
            <p:ph type="body" sz="quarter" idx="19" hasCustomPrompt="1"/>
          </p:nvPr>
        </p:nvSpPr>
        <p:spPr>
          <a:xfrm>
            <a:off x="271401"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0" name="Text Placeholder 4"/>
          <p:cNvSpPr>
            <a:spLocks noGrp="1"/>
          </p:cNvSpPr>
          <p:nvPr>
            <p:ph type="body" sz="quarter" idx="20" hasCustomPrompt="1"/>
          </p:nvPr>
        </p:nvSpPr>
        <p:spPr>
          <a:xfrm>
            <a:off x="3162786" y="3329859"/>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1" name="Text Placeholder 4"/>
          <p:cNvSpPr>
            <a:spLocks noGrp="1"/>
          </p:cNvSpPr>
          <p:nvPr>
            <p:ph type="body" sz="quarter" idx="21" hasCustomPrompt="1"/>
          </p:nvPr>
        </p:nvSpPr>
        <p:spPr>
          <a:xfrm>
            <a:off x="6054169" y="3329859"/>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2" name="Title 1"/>
          <p:cNvSpPr>
            <a:spLocks noGrp="1"/>
          </p:cNvSpPr>
          <p:nvPr>
            <p:ph type="ctrTitle" hasCustomPrompt="1"/>
          </p:nvPr>
        </p:nvSpPr>
        <p:spPr>
          <a:xfrm>
            <a:off x="247651" y="1684778"/>
            <a:ext cx="8570912"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33" name="Subtitle 2"/>
          <p:cNvSpPr>
            <a:spLocks noGrp="1"/>
          </p:cNvSpPr>
          <p:nvPr>
            <p:ph type="subTitle" idx="1" hasCustomPrompt="1"/>
          </p:nvPr>
        </p:nvSpPr>
        <p:spPr>
          <a:xfrm>
            <a:off x="247651" y="2723929"/>
            <a:ext cx="8570912"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Tree>
    <p:extLst>
      <p:ext uri="{BB962C8B-B14F-4D97-AF65-F5344CB8AC3E}">
        <p14:creationId xmlns:p14="http://schemas.microsoft.com/office/powerpoint/2010/main" val="596132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3" name="Picture Placeholder 21"/>
          <p:cNvSpPr>
            <a:spLocks noGrp="1"/>
          </p:cNvSpPr>
          <p:nvPr>
            <p:ph type="pic" sz="quarter" idx="16"/>
          </p:nvPr>
        </p:nvSpPr>
        <p:spPr>
          <a:xfrm>
            <a:off x="341313"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4" name="Picture Placeholder 21"/>
          <p:cNvSpPr>
            <a:spLocks noGrp="1"/>
          </p:cNvSpPr>
          <p:nvPr>
            <p:ph type="pic" sz="quarter" idx="17"/>
          </p:nvPr>
        </p:nvSpPr>
        <p:spPr>
          <a:xfrm>
            <a:off x="3221046" y="4794245"/>
            <a:ext cx="2659062" cy="1398192"/>
          </a:xfrm>
          <a:prstGeom prst="rect">
            <a:avLst/>
          </a:prstGeom>
        </p:spPr>
        <p:txBody>
          <a:bodyPr vert="horz"/>
          <a:lstStyle>
            <a:lvl1pPr marL="0" indent="0">
              <a:buNone/>
              <a:defRPr sz="1000">
                <a:latin typeface="Arial"/>
              </a:defRPr>
            </a:lvl1pPr>
          </a:lstStyle>
          <a:p>
            <a:endParaRPr lang="en-US" dirty="0"/>
          </a:p>
        </p:txBody>
      </p:sp>
      <p:sp>
        <p:nvSpPr>
          <p:cNvPr id="25" name="Picture Placeholder 21"/>
          <p:cNvSpPr>
            <a:spLocks noGrp="1"/>
          </p:cNvSpPr>
          <p:nvPr>
            <p:ph type="pic" sz="quarter" idx="18"/>
          </p:nvPr>
        </p:nvSpPr>
        <p:spPr>
          <a:xfrm>
            <a:off x="6100779" y="4779958"/>
            <a:ext cx="2659062" cy="1398192"/>
          </a:xfrm>
          <a:prstGeom prst="rect">
            <a:avLst/>
          </a:prstGeom>
        </p:spPr>
        <p:txBody>
          <a:bodyPr vert="horz"/>
          <a:lstStyle>
            <a:lvl1pPr marL="0" indent="0">
              <a:buNone/>
              <a:defRPr sz="1000">
                <a:latin typeface="Arial"/>
              </a:defRPr>
            </a:lvl1pPr>
          </a:lstStyle>
          <a:p>
            <a:endParaRPr lang="en-US" dirty="0"/>
          </a:p>
        </p:txBody>
      </p:sp>
      <p:sp>
        <p:nvSpPr>
          <p:cNvPr id="26" name="Picture Placeholder 21"/>
          <p:cNvSpPr>
            <a:spLocks noGrp="1"/>
          </p:cNvSpPr>
          <p:nvPr>
            <p:ph type="pic" sz="quarter" idx="19"/>
          </p:nvPr>
        </p:nvSpPr>
        <p:spPr>
          <a:xfrm>
            <a:off x="1877895" y="2566427"/>
            <a:ext cx="1179576" cy="1106424"/>
          </a:xfrm>
          <a:prstGeom prst="rect">
            <a:avLst/>
          </a:prstGeom>
        </p:spPr>
        <p:txBody>
          <a:bodyPr vert="horz"/>
          <a:lstStyle>
            <a:lvl1pPr marL="0" indent="0">
              <a:buNone/>
              <a:defRPr sz="1000">
                <a:latin typeface="Arial"/>
              </a:defRPr>
            </a:lvl1pPr>
          </a:lstStyle>
          <a:p>
            <a:endParaRPr lang="en-US" dirty="0"/>
          </a:p>
        </p:txBody>
      </p:sp>
      <p:sp>
        <p:nvSpPr>
          <p:cNvPr id="14" name="Picture Placeholder 21"/>
          <p:cNvSpPr>
            <a:spLocks noGrp="1"/>
          </p:cNvSpPr>
          <p:nvPr>
            <p:ph type="pic" sz="quarter" idx="20"/>
          </p:nvPr>
        </p:nvSpPr>
        <p:spPr>
          <a:xfrm>
            <a:off x="4769280" y="2569597"/>
            <a:ext cx="1179576" cy="1106424"/>
          </a:xfrm>
          <a:prstGeom prst="rect">
            <a:avLst/>
          </a:prstGeom>
        </p:spPr>
        <p:txBody>
          <a:bodyPr vert="horz"/>
          <a:lstStyle>
            <a:lvl1pPr marL="0" indent="0">
              <a:buNone/>
              <a:defRPr sz="1000">
                <a:latin typeface="Arial"/>
              </a:defRPr>
            </a:lvl1pPr>
          </a:lstStyle>
          <a:p>
            <a:endParaRPr lang="en-US" dirty="0"/>
          </a:p>
        </p:txBody>
      </p:sp>
      <p:sp>
        <p:nvSpPr>
          <p:cNvPr id="15" name="Picture Placeholder 21"/>
          <p:cNvSpPr>
            <a:spLocks noGrp="1"/>
          </p:cNvSpPr>
          <p:nvPr>
            <p:ph type="pic" sz="quarter" idx="21"/>
          </p:nvPr>
        </p:nvSpPr>
        <p:spPr>
          <a:xfrm>
            <a:off x="7660137" y="2569597"/>
            <a:ext cx="1179576" cy="1106424"/>
          </a:xfrm>
          <a:prstGeom prst="rect">
            <a:avLst/>
          </a:prstGeom>
        </p:spPr>
        <p:txBody>
          <a:bodyPr vert="horz"/>
          <a:lstStyle>
            <a:lvl1pPr marL="0" indent="0">
              <a:buNone/>
              <a:defRPr sz="1000">
                <a:latin typeface="Arial"/>
              </a:defRPr>
            </a:lvl1pPr>
          </a:lstStyle>
          <a:p>
            <a:endParaRPr lang="en-US" dirty="0"/>
          </a:p>
        </p:txBody>
      </p:sp>
      <p:sp>
        <p:nvSpPr>
          <p:cNvPr id="27"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28" name="Text Placeholder 15"/>
          <p:cNvSpPr>
            <a:spLocks noGrp="1"/>
          </p:cNvSpPr>
          <p:nvPr>
            <p:ph type="body" sz="quarter" idx="11" hasCustomPrompt="1"/>
          </p:nvPr>
        </p:nvSpPr>
        <p:spPr>
          <a:xfrm>
            <a:off x="271401"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29" name="Text Placeholder 15"/>
          <p:cNvSpPr>
            <a:spLocks noGrp="1"/>
          </p:cNvSpPr>
          <p:nvPr>
            <p:ph type="body" sz="quarter" idx="13" hasCustomPrompt="1"/>
          </p:nvPr>
        </p:nvSpPr>
        <p:spPr>
          <a:xfrm>
            <a:off x="3162786" y="4030612"/>
            <a:ext cx="2786070"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0" name="Text Placeholder 15"/>
          <p:cNvSpPr>
            <a:spLocks noGrp="1"/>
          </p:cNvSpPr>
          <p:nvPr>
            <p:ph type="body" sz="quarter" idx="15" hasCustomPrompt="1"/>
          </p:nvPr>
        </p:nvSpPr>
        <p:spPr>
          <a:xfrm>
            <a:off x="6054170" y="4039952"/>
            <a:ext cx="2785543" cy="614363"/>
          </a:xfrm>
          <a:prstGeom prst="rect">
            <a:avLst/>
          </a:prstGeom>
        </p:spPr>
        <p:txBody>
          <a:bodyPr vert="horz"/>
          <a:lstStyle>
            <a:lvl1pPr marL="0" indent="0" algn="r">
              <a:buNone/>
              <a:defRPr sz="1100" baseline="0">
                <a:solidFill>
                  <a:srgbClr val="333D47"/>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a:t>
            </a:r>
          </a:p>
        </p:txBody>
      </p:sp>
      <p:sp>
        <p:nvSpPr>
          <p:cNvPr id="34" name="Text Placeholder 4"/>
          <p:cNvSpPr>
            <a:spLocks noGrp="1"/>
          </p:cNvSpPr>
          <p:nvPr>
            <p:ph type="body" sz="quarter" idx="22" hasCustomPrompt="1"/>
          </p:nvPr>
        </p:nvSpPr>
        <p:spPr>
          <a:xfrm>
            <a:off x="271401"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5" name="Text Placeholder 4"/>
          <p:cNvSpPr>
            <a:spLocks noGrp="1"/>
          </p:cNvSpPr>
          <p:nvPr>
            <p:ph type="body" sz="quarter" idx="23" hasCustomPrompt="1"/>
          </p:nvPr>
        </p:nvSpPr>
        <p:spPr>
          <a:xfrm>
            <a:off x="3162786" y="1595738"/>
            <a:ext cx="2786070"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36" name="Text Placeholder 4"/>
          <p:cNvSpPr>
            <a:spLocks noGrp="1"/>
          </p:cNvSpPr>
          <p:nvPr>
            <p:ph type="body" sz="quarter" idx="24" hasCustomPrompt="1"/>
          </p:nvPr>
        </p:nvSpPr>
        <p:spPr>
          <a:xfrm>
            <a:off x="6054169" y="1595738"/>
            <a:ext cx="2785543" cy="595311"/>
          </a:xfrm>
          <a:prstGeom prst="rect">
            <a:avLst/>
          </a:prstGeom>
        </p:spPr>
        <p:txBody>
          <a:bodyPr vert="horz"/>
          <a:lstStyle>
            <a:lvl1pPr marL="0" indent="0" algn="r">
              <a:lnSpc>
                <a:spcPts val="1800"/>
              </a:lnSpc>
              <a:buNone/>
              <a:defRPr sz="1400">
                <a:solidFill>
                  <a:srgbClr val="8B648C"/>
                </a:solidFill>
                <a:latin typeface="Tahoma"/>
                <a:cs typeface="Tahoma"/>
              </a:defRPr>
            </a:lvl1pPr>
          </a:lstStyle>
          <a:p>
            <a:pPr lvl="0"/>
            <a:r>
              <a:rPr lang="ar-SA" dirty="0" smtClean="0"/>
              <a:t>جُل من النزاع والبريطاني, عام وتعدد فرنسية الإقتصادي</a:t>
            </a:r>
            <a:endParaRPr lang="en-US" dirty="0"/>
          </a:p>
        </p:txBody>
      </p:sp>
    </p:spTree>
    <p:extLst>
      <p:ext uri="{BB962C8B-B14F-4D97-AF65-F5344CB8AC3E}">
        <p14:creationId xmlns:p14="http://schemas.microsoft.com/office/powerpoint/2010/main" val="3804096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4905542" y="1684778"/>
            <a:ext cx="3936835" cy="1039151"/>
          </a:xfrm>
          <a:prstGeom prst="rect">
            <a:avLst/>
          </a:prstGeom>
        </p:spPr>
        <p:txBody>
          <a:bodyPr/>
          <a:lstStyle>
            <a:lvl1pPr algn="r">
              <a:lnSpc>
                <a:spcPts val="3600"/>
              </a:lnSpc>
              <a:defRPr sz="3600" b="1">
                <a:solidFill>
                  <a:schemeClr val="bg1"/>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4" name="Subtitle 2"/>
          <p:cNvSpPr>
            <a:spLocks noGrp="1"/>
          </p:cNvSpPr>
          <p:nvPr>
            <p:ph type="subTitle" idx="1" hasCustomPrompt="1"/>
          </p:nvPr>
        </p:nvSpPr>
        <p:spPr>
          <a:xfrm>
            <a:off x="4905542" y="2723929"/>
            <a:ext cx="3936835" cy="402899"/>
          </a:xfrm>
          <a:prstGeom prst="rect">
            <a:avLst/>
          </a:prstGeom>
        </p:spPr>
        <p:txBody>
          <a:bodyPr/>
          <a:lstStyle>
            <a:lvl1pPr marL="0" indent="0" algn="r">
              <a:buNone/>
              <a:defRPr sz="1800">
                <a:solidFill>
                  <a:schemeClr val="bg1"/>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7" name="Text Placeholder 6"/>
          <p:cNvSpPr>
            <a:spLocks noGrp="1"/>
          </p:cNvSpPr>
          <p:nvPr>
            <p:ph type="body" sz="quarter" idx="10" hasCustomPrompt="1"/>
          </p:nvPr>
        </p:nvSpPr>
        <p:spPr>
          <a:xfrm>
            <a:off x="4905542" y="3504665"/>
            <a:ext cx="3936835" cy="759555"/>
          </a:xfrm>
          <a:prstGeom prst="rect">
            <a:avLst/>
          </a:prstGeom>
        </p:spPr>
        <p:txBody>
          <a:bodyPr vert="horz"/>
          <a:lstStyle>
            <a:lvl1pPr marL="0" indent="0" algn="r">
              <a:lnSpc>
                <a:spcPts val="24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10" name="Text Placeholder 8"/>
          <p:cNvSpPr>
            <a:spLocks noGrp="1"/>
          </p:cNvSpPr>
          <p:nvPr>
            <p:ph type="body" sz="quarter" idx="11" hasCustomPrompt="1"/>
          </p:nvPr>
        </p:nvSpPr>
        <p:spPr>
          <a:xfrm>
            <a:off x="5895972" y="4360896"/>
            <a:ext cx="2946406" cy="1907277"/>
          </a:xfrm>
          <a:prstGeom prst="rect">
            <a:avLst/>
          </a:prstGeom>
        </p:spPr>
        <p:txBody>
          <a:bodyPr vert="horz"/>
          <a:lstStyle>
            <a:lvl1pPr marL="0" indent="0" algn="r">
              <a:lnSpc>
                <a:spcPts val="1200"/>
              </a:lnSpc>
              <a:buNone/>
              <a:defRPr sz="1100" baseline="0">
                <a:solidFill>
                  <a:schemeClr val="bg1"/>
                </a:solidFill>
                <a:latin typeface="Tahoma"/>
                <a:cs typeface="Tahoma"/>
              </a:defRPr>
            </a:lvl1pPr>
          </a:lstStyle>
          <a:p>
            <a:pPr lvl="0"/>
            <a:r>
              <a:rPr lang="ar-SA" dirty="0" smtClean="0"/>
              <a:t>جُل من النزاع والبريطاني, عام وتعدد فرنسية الإقتصادي ما, أي ايطاليا، باستسلام الإستسلام كلا. ٣٠ تحت أعلنت المناوشات. سقطت الكونجرس الإكتفاء مع فعل, عام ثم تونس جحافل البشريةً, جنوب صفحة الجو ٣٠ حدى. لم فعل دفّة قدما والألمانية،, هذه الجنود والعتاد أي. بتطويق النازية والإتحاد قصف ان. تصفح الجنرال الواقعة بعد هو. كما بل وزارة اليها والإتحاد, خلاف كردة من تلك, عن تشرشل موسوليني مدن.</a:t>
            </a:r>
          </a:p>
        </p:txBody>
      </p:sp>
      <p:sp>
        <p:nvSpPr>
          <p:cNvPr id="11"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Tree>
    <p:extLst>
      <p:ext uri="{BB962C8B-B14F-4D97-AF65-F5344CB8AC3E}">
        <p14:creationId xmlns:p14="http://schemas.microsoft.com/office/powerpoint/2010/main" val="3876963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Chart Placeholder 12"/>
          <p:cNvSpPr>
            <a:spLocks noGrp="1"/>
          </p:cNvSpPr>
          <p:nvPr>
            <p:ph type="chart" sz="quarter" idx="10"/>
          </p:nvPr>
        </p:nvSpPr>
        <p:spPr>
          <a:xfrm>
            <a:off x="247850" y="1684338"/>
            <a:ext cx="4611083" cy="4581366"/>
          </a:xfrm>
          <a:prstGeom prst="rect">
            <a:avLst/>
          </a:prstGeom>
        </p:spPr>
        <p:txBody>
          <a:bodyPr vert="horz"/>
          <a:lstStyle>
            <a:lvl1pPr marL="0" indent="0">
              <a:buNone/>
              <a:defRPr/>
            </a:lvl1pPr>
          </a:lstStyle>
          <a:p>
            <a:endParaRPr lang="en-US" dirty="0"/>
          </a:p>
        </p:txBody>
      </p:sp>
      <p:sp>
        <p:nvSpPr>
          <p:cNvPr id="9" name="Text Placeholder 6"/>
          <p:cNvSpPr>
            <a:spLocks noGrp="1"/>
          </p:cNvSpPr>
          <p:nvPr>
            <p:ph type="body" sz="quarter" idx="11" hasCustomPrompt="1"/>
          </p:nvPr>
        </p:nvSpPr>
        <p:spPr>
          <a:xfrm>
            <a:off x="4998759" y="3565307"/>
            <a:ext cx="3819803" cy="608493"/>
          </a:xfrm>
          <a:prstGeom prst="rect">
            <a:avLst/>
          </a:prstGeom>
        </p:spPr>
        <p:txBody>
          <a:bodyPr vert="horz"/>
          <a:lstStyle>
            <a:lvl1pPr marL="0" indent="0" algn="r">
              <a:lnSpc>
                <a:spcPts val="1800"/>
              </a:lnSpc>
              <a:buNone/>
              <a:defRPr sz="2000" baseline="0">
                <a:solidFill>
                  <a:srgbClr val="B1A99E"/>
                </a:solidFill>
                <a:latin typeface="Tahoma"/>
                <a:cs typeface="Tahoma"/>
              </a:defRPr>
            </a:lvl1pPr>
          </a:lstStyle>
          <a:p>
            <a:pPr lvl="0"/>
            <a:r>
              <a:rPr lang="ar-SA" dirty="0" smtClean="0"/>
              <a:t>جُل من النزاع والبريطاني, عام وتعدد فرنسية الإقتصادي</a:t>
            </a:r>
            <a:endParaRPr lang="en-US" dirty="0"/>
          </a:p>
        </p:txBody>
      </p:sp>
      <p:sp>
        <p:nvSpPr>
          <p:cNvPr id="8" name="Slide Number Placeholder 5"/>
          <p:cNvSpPr>
            <a:spLocks noGrp="1"/>
          </p:cNvSpPr>
          <p:nvPr>
            <p:ph type="sldNum" sz="quarter" idx="4"/>
          </p:nvPr>
        </p:nvSpPr>
        <p:spPr>
          <a:xfrm>
            <a:off x="195093" y="6539700"/>
            <a:ext cx="356859" cy="249385"/>
          </a:xfrm>
          <a:prstGeom prst="rect">
            <a:avLst/>
          </a:prstGeom>
        </p:spPr>
        <p:txBody>
          <a:bodyPr vert="horz" lIns="91440" tIns="45720" rIns="91440" bIns="45720" rtlCol="0" anchor="ctr"/>
          <a:lstStyle>
            <a:lvl1pPr algn="r">
              <a:defRPr sz="1000">
                <a:solidFill>
                  <a:schemeClr val="bg1"/>
                </a:solidFill>
                <a:latin typeface="Arial"/>
              </a:defRPr>
            </a:lvl1pPr>
          </a:lstStyle>
          <a:p>
            <a:fld id="{6F583374-DE4E-D248-9AFF-57AE7C8F2B3E}" type="slidenum">
              <a:rPr lang="en-US" smtClean="0"/>
              <a:pPr/>
              <a:t>‹#›</a:t>
            </a:fld>
            <a:endParaRPr lang="en-US" dirty="0"/>
          </a:p>
        </p:txBody>
      </p:sp>
      <p:sp>
        <p:nvSpPr>
          <p:cNvPr id="15" name="Title 1"/>
          <p:cNvSpPr>
            <a:spLocks noGrp="1"/>
          </p:cNvSpPr>
          <p:nvPr>
            <p:ph type="ctrTitle" hasCustomPrompt="1"/>
          </p:nvPr>
        </p:nvSpPr>
        <p:spPr>
          <a:xfrm>
            <a:off x="4998759" y="1684778"/>
            <a:ext cx="3819804" cy="1039151"/>
          </a:xfrm>
          <a:prstGeom prst="rect">
            <a:avLst/>
          </a:prstGeom>
        </p:spPr>
        <p:txBody>
          <a:bodyPr/>
          <a:lstStyle>
            <a:lvl1pPr algn="r">
              <a:lnSpc>
                <a:spcPts val="3800"/>
              </a:lnSpc>
              <a:defRPr sz="3600" b="1">
                <a:solidFill>
                  <a:srgbClr val="333D47"/>
                </a:solidFill>
                <a:latin typeface="Tahoma"/>
                <a:cs typeface="Tahoma"/>
              </a:defRPr>
            </a:lvl1pPr>
          </a:lstStyle>
          <a:p>
            <a:r>
              <a:rPr lang="ar-SA" dirty="0" smtClean="0"/>
              <a:t>ماجستير</a:t>
            </a:r>
            <a:r>
              <a:rPr lang="en-US" dirty="0" smtClean="0"/>
              <a:t/>
            </a:r>
            <a:br>
              <a:rPr lang="en-US" dirty="0" smtClean="0"/>
            </a:br>
            <a:r>
              <a:rPr lang="ar-SA" dirty="0" smtClean="0"/>
              <a:t>العنوان هنا</a:t>
            </a:r>
            <a:endParaRPr lang="en-US" dirty="0"/>
          </a:p>
        </p:txBody>
      </p:sp>
      <p:sp>
        <p:nvSpPr>
          <p:cNvPr id="16" name="Subtitle 2"/>
          <p:cNvSpPr>
            <a:spLocks noGrp="1"/>
          </p:cNvSpPr>
          <p:nvPr>
            <p:ph type="subTitle" idx="1" hasCustomPrompt="1"/>
          </p:nvPr>
        </p:nvSpPr>
        <p:spPr>
          <a:xfrm>
            <a:off x="4998759" y="2723929"/>
            <a:ext cx="3819804" cy="402899"/>
          </a:xfrm>
          <a:prstGeom prst="rect">
            <a:avLst/>
          </a:prstGeom>
        </p:spPr>
        <p:txBody>
          <a:bodyPr/>
          <a:lstStyle>
            <a:lvl1pPr marL="0" indent="0" algn="r">
              <a:buNone/>
              <a:defRPr sz="2000">
                <a:solidFill>
                  <a:srgbClr val="333D47"/>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smtClean="0"/>
              <a:t>العنوان الفرعي هنا</a:t>
            </a:r>
            <a:endParaRPr lang="en-US" dirty="0"/>
          </a:p>
        </p:txBody>
      </p:sp>
      <p:sp>
        <p:nvSpPr>
          <p:cNvPr id="20" name="Text Placeholder 26"/>
          <p:cNvSpPr>
            <a:spLocks noGrp="1"/>
          </p:cNvSpPr>
          <p:nvPr>
            <p:ph type="body" sz="quarter" idx="13" hasCustomPrompt="1"/>
          </p:nvPr>
        </p:nvSpPr>
        <p:spPr>
          <a:xfrm>
            <a:off x="4998759" y="4252309"/>
            <a:ext cx="3834031" cy="2097420"/>
          </a:xfrm>
          <a:prstGeom prst="rect">
            <a:avLst/>
          </a:prstGeom>
        </p:spPr>
        <p:txBody>
          <a:bodyPr vert="horz" numCol="1" spcCol="0"/>
          <a:lstStyle>
            <a:lvl1pPr marL="171450" marR="0" indent="-171450" algn="r" defTabSz="457200" rtl="0" eaLnBrk="1" fontAlgn="auto" latinLnBrk="0" hangingPunct="1">
              <a:lnSpc>
                <a:spcPct val="100000"/>
              </a:lnSpc>
              <a:spcBef>
                <a:spcPct val="20000"/>
              </a:spcBef>
              <a:spcAft>
                <a:spcPts val="0"/>
              </a:spcAft>
              <a:buClr>
                <a:srgbClr val="F47C00"/>
              </a:buClr>
              <a:buSzTx/>
              <a:buFont typeface="Arial"/>
              <a:buChar char="•"/>
              <a:tabLst/>
              <a:defRPr sz="1100" b="0" i="0" baseline="0">
                <a:solidFill>
                  <a:srgbClr val="333D47"/>
                </a:solidFill>
                <a:latin typeface="Tahoma"/>
                <a:cs typeface="Tahoma"/>
              </a:defRPr>
            </a:lvl1pPr>
            <a:lvl2pPr marL="457200" indent="0">
              <a:buNone/>
              <a:defRPr sz="1400" b="0" i="0">
                <a:latin typeface="Arial"/>
                <a:cs typeface="Arial"/>
              </a:defRPr>
            </a:lvl2pPr>
            <a:lvl3pPr marL="914400" indent="0">
              <a:buNone/>
              <a:defRPr sz="1400" b="0" i="0">
                <a:latin typeface="Arial"/>
                <a:cs typeface="Arial"/>
              </a:defRPr>
            </a:lvl3pPr>
            <a:lvl4pPr marL="1371600" indent="0">
              <a:buNone/>
              <a:defRPr sz="1400" b="0" i="0">
                <a:latin typeface="Arial"/>
                <a:cs typeface="Arial"/>
              </a:defRPr>
            </a:lvl4pPr>
            <a:lvl5pPr marL="1828800" indent="0">
              <a:buNone/>
              <a:defRPr sz="1400" b="0" i="0">
                <a:latin typeface="Arial"/>
                <a:cs typeface="Arial"/>
              </a:defRPr>
            </a:lvl5pPr>
          </a:lstStyle>
          <a:p>
            <a:pPr lvl="0"/>
            <a:r>
              <a:rPr lang="ar-SA" dirty="0" smtClean="0"/>
              <a:t>جُل من النزاع والبريطاني, عام وتعدد فرنسية الإقتصاديجُل </a:t>
            </a:r>
            <a:r>
              <a:rPr lang="en-US" dirty="0" smtClean="0"/>
              <a:t/>
            </a:r>
            <a:br>
              <a:rPr lang="en-US" dirty="0" smtClean="0"/>
            </a:b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r>
              <a:rPr lang="en-US" dirty="0" smtClean="0"/>
              <a:t/>
            </a:r>
            <a:br>
              <a:rPr lang="en-US" dirty="0" smtClean="0"/>
            </a:br>
            <a:r>
              <a:rPr lang="ar-SA" dirty="0" smtClean="0"/>
              <a:t> </a:t>
            </a:r>
            <a:endParaRPr lang="en-US" dirty="0" smtClean="0"/>
          </a:p>
          <a:p>
            <a:pPr lvl="0"/>
            <a:r>
              <a:rPr lang="ar-SA" dirty="0" smtClean="0"/>
              <a:t>جُل من النزاع والبريطاني, عام وتعدد فرنسية الإقتصاديجُل</a:t>
            </a:r>
            <a:endParaRPr lang="en-US" dirty="0" smtClean="0"/>
          </a:p>
        </p:txBody>
      </p:sp>
    </p:spTree>
    <p:extLst>
      <p:ext uri="{BB962C8B-B14F-4D97-AF65-F5344CB8AC3E}">
        <p14:creationId xmlns:p14="http://schemas.microsoft.com/office/powerpoint/2010/main" val="28213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3915112" y="3126596"/>
            <a:ext cx="4927264" cy="646331"/>
          </a:xfrm>
          <a:prstGeom prst="rect">
            <a:avLst/>
          </a:prstGeom>
        </p:spPr>
        <p:txBody>
          <a:bodyPr vert="horz" wrap="square" anchor="ctr" anchorCtr="0">
            <a:spAutoFit/>
          </a:bodyPr>
          <a:lstStyle>
            <a:lvl1pPr algn="r">
              <a:defRPr sz="3600" b="1" i="0">
                <a:solidFill>
                  <a:srgbClr val="FFFFFF"/>
                </a:solidFill>
                <a:latin typeface="Tahoma"/>
                <a:cs typeface="Tahoma"/>
              </a:defRPr>
            </a:lvl1pPr>
          </a:lstStyle>
          <a:p>
            <a:r>
              <a:rPr lang="ar-SA" dirty="0" smtClean="0"/>
              <a:t>العنوان الرئيسي</a:t>
            </a:r>
            <a:endParaRPr lang="en-US" dirty="0"/>
          </a:p>
        </p:txBody>
      </p:sp>
      <p:sp>
        <p:nvSpPr>
          <p:cNvPr id="9" name="Subtitle 2"/>
          <p:cNvSpPr>
            <a:spLocks noGrp="1"/>
          </p:cNvSpPr>
          <p:nvPr>
            <p:ph type="subTitle" idx="1" hasCustomPrompt="1"/>
          </p:nvPr>
        </p:nvSpPr>
        <p:spPr>
          <a:xfrm>
            <a:off x="3915111" y="3936347"/>
            <a:ext cx="4927265" cy="705559"/>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204081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4"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77004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dirty="0" smtClean="0"/>
              <a:t>القسم المفرق</a:t>
            </a:r>
            <a:r>
              <a:rPr lang="en-US" dirty="0" smtClean="0"/>
              <a:t/>
            </a:r>
            <a:br>
              <a:rPr lang="en-US" dirty="0" smtClean="0"/>
            </a:br>
            <a:r>
              <a:rPr lang="en-US" dirty="0" smtClean="0"/>
              <a:t>)</a:t>
            </a:r>
            <a:r>
              <a:rPr lang="ar-SA" dirty="0" smtClean="0"/>
              <a:t>صورة الخيار</a:t>
            </a:r>
            <a:r>
              <a:rPr lang="en-US" dirty="0" smtClean="0"/>
              <a:t>(</a:t>
            </a:r>
            <a:endParaRPr lang="en-US" dirty="0"/>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r"/>
            <a:r>
              <a:rPr lang="ar-SA" dirty="0" smtClean="0"/>
              <a:t>العنوان الفرعي الخاص بك</a:t>
            </a:r>
            <a:endParaRPr lang="en-US" dirty="0" smtClean="0"/>
          </a:p>
          <a:p>
            <a:pPr algn="r"/>
            <a:r>
              <a:rPr lang="ar-SA" dirty="0" smtClean="0"/>
              <a:t>القسم مقسم يذهب هنا</a:t>
            </a:r>
            <a:endParaRPr lang="en-US" dirty="0"/>
          </a:p>
        </p:txBody>
      </p:sp>
    </p:spTree>
    <p:extLst>
      <p:ext uri="{BB962C8B-B14F-4D97-AF65-F5344CB8AC3E}">
        <p14:creationId xmlns:p14="http://schemas.microsoft.com/office/powerpoint/2010/main" val="365028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9"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0572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3"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14832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253952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99779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089894" y="2841820"/>
            <a:ext cx="4776289" cy="1264513"/>
          </a:xfrm>
          <a:prstGeom prst="rect">
            <a:avLst/>
          </a:prstGeom>
        </p:spPr>
        <p:txBody>
          <a:bodyPr/>
          <a:lstStyle>
            <a:lvl1pPr algn="r">
              <a:lnSpc>
                <a:spcPts val="4200"/>
              </a:lnSpc>
              <a:defRPr sz="3600" b="1">
                <a:solidFill>
                  <a:srgbClr val="FFFFFF"/>
                </a:solidFill>
                <a:latin typeface="Tahoma"/>
                <a:cs typeface="Tahoma"/>
              </a:defRPr>
            </a:lvl1pPr>
          </a:lstStyle>
          <a:p>
            <a:r>
              <a:rPr lang="ar-SA" sz="3600" dirty="0" smtClean="0">
                <a:latin typeface="Tahoma"/>
                <a:cs typeface="Tahoma"/>
              </a:rPr>
              <a:t>القسم المفرق</a:t>
            </a:r>
            <a:r>
              <a:rPr lang="en-US" sz="3600" dirty="0" smtClean="0">
                <a:latin typeface="Tahoma"/>
                <a:cs typeface="Tahoma"/>
              </a:rPr>
              <a:t/>
            </a:r>
            <a:br>
              <a:rPr lang="en-US" sz="3600" dirty="0" smtClean="0">
                <a:latin typeface="Tahoma"/>
                <a:cs typeface="Tahoma"/>
              </a:rPr>
            </a:br>
            <a:r>
              <a:rPr lang="en-US" sz="3600" dirty="0" smtClean="0">
                <a:latin typeface="Tahoma"/>
                <a:cs typeface="Tahoma"/>
              </a:rPr>
              <a:t>)</a:t>
            </a:r>
            <a:r>
              <a:rPr lang="ar-SA" sz="3600" dirty="0" smtClean="0">
                <a:latin typeface="Tahoma"/>
                <a:cs typeface="Tahoma"/>
              </a:rPr>
              <a:t>الخيار الجهاز</a:t>
            </a:r>
            <a:r>
              <a:rPr lang="en-US" sz="3600" dirty="0" smtClean="0">
                <a:latin typeface="Tahoma"/>
                <a:cs typeface="Tahoma"/>
              </a:rPr>
              <a:t>(</a:t>
            </a:r>
            <a:endParaRPr lang="en-US" sz="3600" dirty="0">
              <a:latin typeface="Tahoma"/>
              <a:cs typeface="Tahoma"/>
            </a:endParaRPr>
          </a:p>
        </p:txBody>
      </p:sp>
      <p:sp>
        <p:nvSpPr>
          <p:cNvPr id="11" name="Subtitle 2"/>
          <p:cNvSpPr>
            <a:spLocks noGrp="1"/>
          </p:cNvSpPr>
          <p:nvPr>
            <p:ph type="subTitle" idx="1" hasCustomPrompt="1"/>
          </p:nvPr>
        </p:nvSpPr>
        <p:spPr>
          <a:xfrm>
            <a:off x="4089894" y="4219218"/>
            <a:ext cx="4776289" cy="705556"/>
          </a:xfrm>
          <a:prstGeom prst="rect">
            <a:avLst/>
          </a:prstGeom>
        </p:spPr>
        <p:txBody>
          <a:bodyPr/>
          <a:lstStyle>
            <a:lvl1pPr marL="0" indent="0" algn="r">
              <a:lnSpc>
                <a:spcPts val="2000"/>
              </a:lnSpc>
              <a:spcBef>
                <a:spcPts val="650"/>
              </a:spcBef>
              <a:buNone/>
              <a:defRPr sz="2000">
                <a:solidFill>
                  <a:srgbClr val="FFFFFF"/>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z="2000" dirty="0" smtClean="0">
                <a:latin typeface="Tahoma"/>
                <a:cs typeface="Tahoma"/>
              </a:rPr>
              <a:t>العنوان الفرعي الخاص بك</a:t>
            </a:r>
            <a:endParaRPr lang="en-US" sz="2000" dirty="0" smtClean="0">
              <a:latin typeface="Tahoma"/>
              <a:cs typeface="Tahoma"/>
            </a:endParaRPr>
          </a:p>
          <a:p>
            <a:r>
              <a:rPr lang="ar-SA" sz="2000" dirty="0" smtClean="0">
                <a:latin typeface="Tahoma"/>
                <a:cs typeface="Tahoma"/>
              </a:rPr>
              <a:t>القسم مقسم يذهب هنا</a:t>
            </a:r>
            <a:endParaRPr lang="en-US" sz="2000" dirty="0">
              <a:latin typeface="Tahoma"/>
              <a:cs typeface="Tahoma"/>
            </a:endParaRPr>
          </a:p>
        </p:txBody>
      </p:sp>
    </p:spTree>
    <p:extLst>
      <p:ext uri="{BB962C8B-B14F-4D97-AF65-F5344CB8AC3E}">
        <p14:creationId xmlns:p14="http://schemas.microsoft.com/office/powerpoint/2010/main" val="1460602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56079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158621" y="2780522"/>
            <a:ext cx="8985379" cy="1470025"/>
          </a:xfrm>
        </p:spPr>
        <p:txBody>
          <a:bodyPr>
            <a:normAutofit fontScale="90000"/>
          </a:bodyPr>
          <a:lstStyle/>
          <a:p>
            <a:pPr algn="l" rtl="1"/>
            <a:r>
              <a:rPr lang="en-US" dirty="0" smtClean="0">
                <a:latin typeface="Gill Sans MT" pitchFamily="34" charset="0"/>
              </a:rPr>
              <a:t>Quality of (Mobile &amp; Fixed) Network &amp; Services reporting for Quarter 1 .2. 3. 4 2016</a:t>
            </a:r>
            <a:endParaRPr lang="en-US" dirty="0">
              <a:latin typeface="Gill Sans MT" pitchFamily="34" charset="0"/>
              <a:cs typeface="AL-Mohanad" pitchFamily="2" charset="-78"/>
            </a:endParaRPr>
          </a:p>
        </p:txBody>
      </p:sp>
    </p:spTree>
    <p:extLst>
      <p:ext uri="{BB962C8B-B14F-4D97-AF65-F5344CB8AC3E}">
        <p14:creationId xmlns:p14="http://schemas.microsoft.com/office/powerpoint/2010/main" val="225934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cs typeface="AL-Mohanad" pitchFamily="2" charset="-78"/>
              </a:rPr>
              <a:pPr/>
              <a:t>10</a:t>
            </a:fld>
            <a:endParaRPr lang="en-US" dirty="0">
              <a:cs typeface="AL-Mohanad" pitchFamily="2" charset="-78"/>
            </a:endParaRPr>
          </a:p>
        </p:txBody>
      </p:sp>
      <p:sp>
        <p:nvSpPr>
          <p:cNvPr id="5" name="Title 1"/>
          <p:cNvSpPr>
            <a:spLocks noGrp="1"/>
          </p:cNvSpPr>
          <p:nvPr>
            <p:ph type="ctrTitle"/>
          </p:nvPr>
        </p:nvSpPr>
        <p:spPr>
          <a:xfrm>
            <a:off x="1296956" y="621698"/>
            <a:ext cx="7586922" cy="1039151"/>
          </a:xfrm>
        </p:spPr>
        <p:txBody>
          <a:bodyPr>
            <a:normAutofit/>
          </a:bodyPr>
          <a:lstStyle/>
          <a:p>
            <a:pPr algn="l"/>
            <a:r>
              <a:rPr lang="en-US" sz="2400" b="0" dirty="0" smtClean="0">
                <a:latin typeface="Gill Sans MT" pitchFamily="34" charset="0"/>
              </a:rPr>
              <a:t>Mobile Net Voice Services – Q2</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cs typeface="AL-Mohanad" pitchFamily="2" charset="-78"/>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chemeClr val="tx1">
                  <a:tint val="75000"/>
                </a:schemeClr>
              </a:solidFill>
              <a:effectLst/>
              <a:uLnTx/>
              <a:uFillTx/>
              <a:cs typeface="AL-Mohanad"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1513151004"/>
              </p:ext>
            </p:extLst>
          </p:nvPr>
        </p:nvGraphicFramePr>
        <p:xfrm>
          <a:off x="813628" y="1660849"/>
          <a:ext cx="7949372" cy="1679509"/>
        </p:xfrm>
        <a:graphic>
          <a:graphicData uri="http://schemas.openxmlformats.org/drawingml/2006/table">
            <a:tbl>
              <a:tblPr/>
              <a:tblGrid>
                <a:gridCol w="2834096"/>
                <a:gridCol w="2557638"/>
                <a:gridCol w="2557638"/>
              </a:tblGrid>
              <a:tr h="173369">
                <a:tc>
                  <a:txBody>
                    <a:bodyPr/>
                    <a:lstStyle/>
                    <a:p>
                      <a:pPr algn="ctr" fontAlgn="ctr"/>
                      <a:r>
                        <a:rPr lang="en-US" sz="900" b="0" i="0" u="none" strike="noStrike" dirty="0">
                          <a:solidFill>
                            <a:srgbClr val="000000"/>
                          </a:solidFill>
                          <a:latin typeface="Gill Sans MT"/>
                        </a:rPr>
                        <a:t>Q2</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89622">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89622">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99.98%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98.28%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99.52%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dirty="0">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dirty="0">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98.52%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81724">
                <a:tc>
                  <a:txBody>
                    <a:bodyPr/>
                    <a:lstStyle/>
                    <a:p>
                      <a:pPr algn="l" rtl="0" fontAlgn="ctr"/>
                      <a:r>
                        <a:rPr lang="en-US" sz="900" b="0" i="0" u="none" strike="noStrike">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99.93%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802363845"/>
              </p:ext>
            </p:extLst>
          </p:nvPr>
        </p:nvGraphicFramePr>
        <p:xfrm>
          <a:off x="813628" y="3449369"/>
          <a:ext cx="7949372" cy="27250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612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11</a:t>
            </a:fld>
            <a:endParaRPr lang="en-US" dirty="0"/>
          </a:p>
        </p:txBody>
      </p:sp>
      <p:sp>
        <p:nvSpPr>
          <p:cNvPr id="5" name="Title 1"/>
          <p:cNvSpPr>
            <a:spLocks noGrp="1"/>
          </p:cNvSpPr>
          <p:nvPr>
            <p:ph type="ctrTitle"/>
          </p:nvPr>
        </p:nvSpPr>
        <p:spPr>
          <a:xfrm>
            <a:off x="1259633" y="621698"/>
            <a:ext cx="6784490" cy="1039151"/>
          </a:xfrm>
        </p:spPr>
        <p:txBody>
          <a:bodyPr>
            <a:normAutofit/>
          </a:bodyPr>
          <a:lstStyle/>
          <a:p>
            <a:pPr algn="l" rtl="1"/>
            <a:r>
              <a:rPr lang="fr-FR" sz="2400" b="0" dirty="0" smtClean="0">
                <a:latin typeface="Gill Sans MT" pitchFamily="34" charset="0"/>
              </a:rPr>
              <a:t>Mobile Net Voice Services – Q3</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918425852"/>
              </p:ext>
            </p:extLst>
          </p:nvPr>
        </p:nvGraphicFramePr>
        <p:xfrm>
          <a:off x="682582" y="1660849"/>
          <a:ext cx="7910910" cy="1851828"/>
        </p:xfrm>
        <a:graphic>
          <a:graphicData uri="http://schemas.openxmlformats.org/drawingml/2006/table">
            <a:tbl>
              <a:tblPr/>
              <a:tblGrid>
                <a:gridCol w="2636970"/>
                <a:gridCol w="2636970"/>
                <a:gridCol w="2636970"/>
              </a:tblGrid>
              <a:tr h="211596">
                <a:tc>
                  <a:txBody>
                    <a:bodyPr/>
                    <a:lstStyle/>
                    <a:p>
                      <a:pPr algn="ctr" fontAlgn="ctr"/>
                      <a:r>
                        <a:rPr lang="en-US" sz="900" b="0" i="0" u="none" strike="noStrike" dirty="0">
                          <a:solidFill>
                            <a:srgbClr val="000000"/>
                          </a:solidFill>
                          <a:latin typeface="Gill Sans MT"/>
                        </a:rPr>
                        <a:t>Q3</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1596">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99.64%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98.38%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99.45%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99.62%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4260">
                <a:tc>
                  <a:txBody>
                    <a:bodyPr/>
                    <a:lstStyle/>
                    <a:p>
                      <a:pPr algn="l" rtl="0" fontAlgn="ctr"/>
                      <a:r>
                        <a:rPr lang="en-US" sz="900" b="0" i="0" u="none" strike="noStrike" dirty="0">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99.95%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850350615"/>
              </p:ext>
            </p:extLst>
          </p:nvPr>
        </p:nvGraphicFramePr>
        <p:xfrm>
          <a:off x="682582" y="3648547"/>
          <a:ext cx="7910910" cy="2607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148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12</a:t>
            </a:fld>
            <a:endParaRPr lang="en-US" dirty="0"/>
          </a:p>
        </p:txBody>
      </p:sp>
      <p:sp>
        <p:nvSpPr>
          <p:cNvPr id="5" name="Title 1"/>
          <p:cNvSpPr>
            <a:spLocks noGrp="1"/>
          </p:cNvSpPr>
          <p:nvPr>
            <p:ph type="ctrTitle"/>
          </p:nvPr>
        </p:nvSpPr>
        <p:spPr>
          <a:xfrm>
            <a:off x="1259633" y="643812"/>
            <a:ext cx="6896457" cy="590106"/>
          </a:xfrm>
        </p:spPr>
        <p:txBody>
          <a:bodyPr>
            <a:normAutofit/>
          </a:bodyPr>
          <a:lstStyle/>
          <a:p>
            <a:pPr algn="l" rtl="1"/>
            <a:r>
              <a:rPr lang="fr-FR" sz="2400" b="0" dirty="0" smtClean="0">
                <a:latin typeface="Gill Sans MT" pitchFamily="34" charset="0"/>
              </a:rPr>
              <a:t>Mobile Net Voice Services – Q4</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3260370220"/>
              </p:ext>
            </p:extLst>
          </p:nvPr>
        </p:nvGraphicFramePr>
        <p:xfrm>
          <a:off x="609600" y="1999028"/>
          <a:ext cx="8153400" cy="1800572"/>
        </p:xfrm>
        <a:graphic>
          <a:graphicData uri="http://schemas.openxmlformats.org/drawingml/2006/table">
            <a:tbl>
              <a:tblPr/>
              <a:tblGrid>
                <a:gridCol w="2717800"/>
                <a:gridCol w="2717800"/>
                <a:gridCol w="2717800"/>
              </a:tblGrid>
              <a:tr h="210307">
                <a:tc>
                  <a:txBody>
                    <a:bodyPr/>
                    <a:lstStyle/>
                    <a:p>
                      <a:pPr algn="ctr" fontAlgn="ctr"/>
                      <a:r>
                        <a:rPr lang="en-US" sz="900" b="0" i="0" u="none" strike="noStrike" dirty="0">
                          <a:solidFill>
                            <a:srgbClr val="000000"/>
                          </a:solidFill>
                          <a:latin typeface="Gill Sans MT"/>
                        </a:rPr>
                        <a:t>Q4</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0307">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0307">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99.59%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99.99%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1115">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98.39%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99.56%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1115">
                <a:tc>
                  <a:txBody>
                    <a:bodyPr/>
                    <a:lstStyle/>
                    <a:p>
                      <a:pPr algn="l" rtl="0" fontAlgn="ctr"/>
                      <a:r>
                        <a:rPr lang="en-US" sz="900" b="0" i="0" u="none" strike="noStrike">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99.77%</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1115">
                <a:tc>
                  <a:txBody>
                    <a:bodyPr/>
                    <a:lstStyle/>
                    <a:p>
                      <a:pPr algn="l" rtl="0" fontAlgn="ctr"/>
                      <a:r>
                        <a:rPr lang="en-US" sz="900" b="0" i="0" u="none" strike="noStrike">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98.64%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6306">
                <a:tc>
                  <a:txBody>
                    <a:bodyPr/>
                    <a:lstStyle/>
                    <a:p>
                      <a:pPr algn="l" rtl="0" fontAlgn="ctr"/>
                      <a:r>
                        <a:rPr lang="en-US" sz="900" b="0" i="0" u="none" strike="noStrike">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99.92%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3045114541"/>
              </p:ext>
            </p:extLst>
          </p:nvPr>
        </p:nvGraphicFramePr>
        <p:xfrm>
          <a:off x="609600" y="3902044"/>
          <a:ext cx="8153400" cy="24444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7183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13</a:t>
            </a:fld>
            <a:endParaRPr lang="en-US" dirty="0"/>
          </a:p>
        </p:txBody>
      </p:sp>
      <p:sp>
        <p:nvSpPr>
          <p:cNvPr id="5" name="Title 1"/>
          <p:cNvSpPr>
            <a:spLocks noGrp="1"/>
          </p:cNvSpPr>
          <p:nvPr>
            <p:ph type="ctrTitle"/>
          </p:nvPr>
        </p:nvSpPr>
        <p:spPr>
          <a:xfrm>
            <a:off x="1250303" y="513184"/>
            <a:ext cx="7372318" cy="1039151"/>
          </a:xfrm>
        </p:spPr>
        <p:txBody>
          <a:bodyPr/>
          <a:lstStyle/>
          <a:p>
            <a:pPr algn="l" rtl="1"/>
            <a:r>
              <a:rPr lang="fr-FR" sz="2400" b="0" dirty="0" smtClean="0">
                <a:latin typeface="Gill Sans MT" pitchFamily="34" charset="0"/>
              </a:rPr>
              <a:t>Mobile Net Voice Services – Q1</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2340605536"/>
              </p:ext>
            </p:extLst>
          </p:nvPr>
        </p:nvGraphicFramePr>
        <p:xfrm>
          <a:off x="1101013" y="1688841"/>
          <a:ext cx="7315199" cy="914401"/>
        </p:xfrm>
        <a:graphic>
          <a:graphicData uri="http://schemas.openxmlformats.org/drawingml/2006/table">
            <a:tbl>
              <a:tblPr/>
              <a:tblGrid>
                <a:gridCol w="2465724"/>
                <a:gridCol w="2465724"/>
                <a:gridCol w="2383751"/>
              </a:tblGrid>
              <a:tr h="215153">
                <a:tc>
                  <a:txBody>
                    <a:bodyPr/>
                    <a:lstStyle/>
                    <a:p>
                      <a:pPr algn="ctr" fontAlgn="ctr"/>
                      <a:r>
                        <a:rPr lang="en-US" sz="900" b="0" i="0" u="none" strike="noStrike" dirty="0">
                          <a:solidFill>
                            <a:srgbClr val="000000"/>
                          </a:solidFill>
                          <a:latin typeface="Gill Sans MT"/>
                        </a:rPr>
                        <a:t>Q1</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085021487"/>
              </p:ext>
            </p:extLst>
          </p:nvPr>
        </p:nvGraphicFramePr>
        <p:xfrm>
          <a:off x="1101013" y="2700196"/>
          <a:ext cx="7315199" cy="31573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14</a:t>
            </a:fld>
            <a:endParaRPr lang="en-US" dirty="0"/>
          </a:p>
        </p:txBody>
      </p:sp>
      <p:sp>
        <p:nvSpPr>
          <p:cNvPr id="5" name="Title 1"/>
          <p:cNvSpPr>
            <a:spLocks noGrp="1"/>
          </p:cNvSpPr>
          <p:nvPr>
            <p:ph type="ctrTitle"/>
          </p:nvPr>
        </p:nvSpPr>
        <p:spPr>
          <a:xfrm>
            <a:off x="1295400" y="541176"/>
            <a:ext cx="7055077" cy="1039151"/>
          </a:xfrm>
        </p:spPr>
        <p:txBody>
          <a:bodyPr>
            <a:normAutofit/>
          </a:bodyPr>
          <a:lstStyle/>
          <a:p>
            <a:pPr algn="l" rtl="1"/>
            <a:r>
              <a:rPr lang="fr-FR" sz="2400" b="0" dirty="0" smtClean="0">
                <a:latin typeface="Gill Sans MT" pitchFamily="34" charset="0"/>
              </a:rPr>
              <a:t>Mobile Net Voice Services – Q2</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1489427360"/>
              </p:ext>
            </p:extLst>
          </p:nvPr>
        </p:nvGraphicFramePr>
        <p:xfrm>
          <a:off x="1035277" y="1763485"/>
          <a:ext cx="7315200" cy="914401"/>
        </p:xfrm>
        <a:graphic>
          <a:graphicData uri="http://schemas.openxmlformats.org/drawingml/2006/table">
            <a:tbl>
              <a:tblPr/>
              <a:tblGrid>
                <a:gridCol w="2438400"/>
                <a:gridCol w="2438400"/>
                <a:gridCol w="2438400"/>
              </a:tblGrid>
              <a:tr h="215153">
                <a:tc>
                  <a:txBody>
                    <a:bodyPr/>
                    <a:lstStyle/>
                    <a:p>
                      <a:pPr algn="ctr" fontAlgn="ctr"/>
                      <a:r>
                        <a:rPr lang="en-US" sz="900" b="0" i="0" u="none" strike="noStrike" dirty="0">
                          <a:solidFill>
                            <a:srgbClr val="000000"/>
                          </a:solidFill>
                          <a:latin typeface="Gill Sans MT"/>
                        </a:rPr>
                        <a:t>Q2</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0.08%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0.11%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2962109088"/>
              </p:ext>
            </p:extLst>
          </p:nvPr>
        </p:nvGraphicFramePr>
        <p:xfrm>
          <a:off x="1035277" y="2808838"/>
          <a:ext cx="7230537"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7548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15</a:t>
            </a:fld>
            <a:endParaRPr lang="en-US" dirty="0"/>
          </a:p>
        </p:txBody>
      </p:sp>
      <p:sp>
        <p:nvSpPr>
          <p:cNvPr id="5" name="Title 1"/>
          <p:cNvSpPr>
            <a:spLocks noGrp="1"/>
          </p:cNvSpPr>
          <p:nvPr>
            <p:ph type="ctrTitle"/>
          </p:nvPr>
        </p:nvSpPr>
        <p:spPr>
          <a:xfrm>
            <a:off x="1279849" y="559837"/>
            <a:ext cx="7624245" cy="899192"/>
          </a:xfrm>
        </p:spPr>
        <p:txBody>
          <a:bodyPr/>
          <a:lstStyle/>
          <a:p>
            <a:pPr algn="l" rtl="1"/>
            <a:r>
              <a:rPr lang="fr-FR" sz="2400" b="0" dirty="0" smtClean="0">
                <a:latin typeface="Gill Sans MT" pitchFamily="34" charset="0"/>
              </a:rPr>
              <a:t>Mobile Net Voice Services – Q3</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9" name="Table 8"/>
          <p:cNvGraphicFramePr>
            <a:graphicFrameLocks noGrp="1"/>
          </p:cNvGraphicFramePr>
          <p:nvPr>
            <p:extLst>
              <p:ext uri="{D42A27DB-BD31-4B8C-83A1-F6EECF244321}">
                <p14:modId xmlns:p14="http://schemas.microsoft.com/office/powerpoint/2010/main" val="2889336540"/>
              </p:ext>
            </p:extLst>
          </p:nvPr>
        </p:nvGraphicFramePr>
        <p:xfrm>
          <a:off x="878633" y="1720891"/>
          <a:ext cx="7315201" cy="1036911"/>
        </p:xfrm>
        <a:graphic>
          <a:graphicData uri="http://schemas.openxmlformats.org/drawingml/2006/table">
            <a:tbl>
              <a:tblPr/>
              <a:tblGrid>
                <a:gridCol w="2546774"/>
                <a:gridCol w="2546774"/>
                <a:gridCol w="2221653"/>
              </a:tblGrid>
              <a:tr h="243979">
                <a:tc>
                  <a:txBody>
                    <a:bodyPr/>
                    <a:lstStyle/>
                    <a:p>
                      <a:pPr algn="ctr" fontAlgn="ctr"/>
                      <a:r>
                        <a:rPr lang="en-US" sz="900" b="0" i="0" u="none" strike="noStrike" dirty="0">
                          <a:solidFill>
                            <a:srgbClr val="000000"/>
                          </a:solidFill>
                          <a:latin typeface="Gill Sans MT"/>
                        </a:rPr>
                        <a:t>Q3</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96466">
                <a:tc>
                  <a:txBody>
                    <a:bodyPr/>
                    <a:lstStyle/>
                    <a:p>
                      <a:pPr algn="l" rtl="0" fontAlgn="ctr"/>
                      <a:r>
                        <a:rPr lang="en-US" sz="900" b="0" i="0" u="none" strike="noStrike">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0.11%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100912987"/>
              </p:ext>
            </p:extLst>
          </p:nvPr>
        </p:nvGraphicFramePr>
        <p:xfrm>
          <a:off x="878632" y="2980854"/>
          <a:ext cx="7315201"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710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16</a:t>
            </a:fld>
            <a:endParaRPr lang="en-US" dirty="0"/>
          </a:p>
        </p:txBody>
      </p:sp>
      <p:sp>
        <p:nvSpPr>
          <p:cNvPr id="5" name="Title 1"/>
          <p:cNvSpPr>
            <a:spLocks noGrp="1"/>
          </p:cNvSpPr>
          <p:nvPr>
            <p:ph type="ctrTitle"/>
          </p:nvPr>
        </p:nvSpPr>
        <p:spPr>
          <a:xfrm>
            <a:off x="1258499" y="578498"/>
            <a:ext cx="7307004" cy="1039151"/>
          </a:xfrm>
        </p:spPr>
        <p:txBody>
          <a:bodyPr/>
          <a:lstStyle/>
          <a:p>
            <a:pPr algn="l" rtl="1"/>
            <a:r>
              <a:rPr lang="fr-FR" sz="2400" b="0" dirty="0" smtClean="0">
                <a:latin typeface="Gill Sans MT" pitchFamily="34" charset="0"/>
              </a:rPr>
              <a:t>Mobile Net Voice Services – Q4</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550956830"/>
              </p:ext>
            </p:extLst>
          </p:nvPr>
        </p:nvGraphicFramePr>
        <p:xfrm>
          <a:off x="914400" y="1828799"/>
          <a:ext cx="7315200" cy="914401"/>
        </p:xfrm>
        <a:graphic>
          <a:graphicData uri="http://schemas.openxmlformats.org/drawingml/2006/table">
            <a:tbl>
              <a:tblPr/>
              <a:tblGrid>
                <a:gridCol w="2438400"/>
                <a:gridCol w="2438400"/>
                <a:gridCol w="2438400"/>
              </a:tblGrid>
              <a:tr h="215153">
                <a:tc>
                  <a:txBody>
                    <a:bodyPr/>
                    <a:lstStyle/>
                    <a:p>
                      <a:pPr algn="ctr" fontAlgn="ctr"/>
                      <a:r>
                        <a:rPr lang="en-US" sz="900" b="0" i="0" u="none" strike="noStrike" dirty="0">
                          <a:solidFill>
                            <a:srgbClr val="000000"/>
                          </a:solidFill>
                          <a:latin typeface="Gill Sans MT"/>
                        </a:rPr>
                        <a:t>Q4</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0.22%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49624">
                <a:tc>
                  <a:txBody>
                    <a:bodyPr/>
                    <a:lstStyle/>
                    <a:p>
                      <a:pPr algn="l" rtl="0" fontAlgn="ctr"/>
                      <a:r>
                        <a:rPr lang="en-US" sz="900" b="0" i="0" u="none" strike="noStrike" dirty="0">
                          <a:solidFill>
                            <a:srgbClr val="000000"/>
                          </a:solidFill>
                          <a:latin typeface="Gill Sans MT"/>
                        </a:rPr>
                        <a:t>Call Drop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0.08%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0.09%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638099303"/>
              </p:ext>
            </p:extLst>
          </p:nvPr>
        </p:nvGraphicFramePr>
        <p:xfrm>
          <a:off x="914400" y="2926533"/>
          <a:ext cx="7315199"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7346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17</a:t>
            </a:fld>
            <a:endParaRPr lang="en-US" dirty="0"/>
          </a:p>
        </p:txBody>
      </p:sp>
      <p:sp>
        <p:nvSpPr>
          <p:cNvPr id="2" name="Title 1"/>
          <p:cNvSpPr>
            <a:spLocks noGrp="1"/>
          </p:cNvSpPr>
          <p:nvPr>
            <p:ph type="ctrTitle"/>
          </p:nvPr>
        </p:nvSpPr>
        <p:spPr>
          <a:xfrm>
            <a:off x="1350963" y="559837"/>
            <a:ext cx="3819804" cy="1039151"/>
          </a:xfrm>
        </p:spPr>
        <p:txBody>
          <a:bodyPr/>
          <a:lstStyle/>
          <a:p>
            <a:pPr algn="l" rtl="1"/>
            <a:r>
              <a:rPr lang="en-US" b="0" dirty="0" smtClean="0">
                <a:latin typeface="Gill Sans MT" pitchFamily="34" charset="0"/>
              </a:rPr>
              <a:t>Measurements</a:t>
            </a:r>
            <a:endParaRPr lang="en-US" b="0" dirty="0">
              <a:latin typeface="Berlin Sans FB" pitchFamily="34" charset="0"/>
              <a:cs typeface="AL-Mohanad"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1620835669"/>
              </p:ext>
            </p:extLst>
          </p:nvPr>
        </p:nvGraphicFramePr>
        <p:xfrm>
          <a:off x="1350963" y="2351314"/>
          <a:ext cx="7681070" cy="2463104"/>
        </p:xfrm>
        <a:graphic>
          <a:graphicData uri="http://schemas.openxmlformats.org/drawingml/2006/table">
            <a:tbl>
              <a:tblPr firstRow="1" bandRow="1"/>
              <a:tblGrid>
                <a:gridCol w="1722697"/>
                <a:gridCol w="1465197"/>
                <a:gridCol w="1146620"/>
                <a:gridCol w="1132340"/>
                <a:gridCol w="1176801"/>
                <a:gridCol w="1037415"/>
              </a:tblGrid>
              <a:tr h="282001">
                <a:tc>
                  <a:txBody>
                    <a:bodyPr/>
                    <a:lstStyle/>
                    <a:p>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a:r>
                        <a:rPr lang="en-US" sz="1600" b="0" dirty="0" smtClean="0">
                          <a:latin typeface="Gill Sans MT" pitchFamily="34" charset="0"/>
                        </a:rPr>
                        <a:t>Quarter 1</a:t>
                      </a:r>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marL="0" algn="ctr" defTabSz="914400" rtl="0" eaLnBrk="1" latinLnBrk="0" hangingPunct="1"/>
                      <a:r>
                        <a:rPr lang="en-US" sz="1600" b="0" dirty="0" smtClean="0">
                          <a:latin typeface="Gill Sans MT" pitchFamily="34" charset="0"/>
                        </a:rPr>
                        <a:t>Quarter 2</a:t>
                      </a:r>
                      <a:endParaRPr lang="en-US" sz="1600" b="0" kern="1200" dirty="0">
                        <a:solidFill>
                          <a:schemeClr val="dk1"/>
                        </a:solidFill>
                        <a:latin typeface="Gill Sans MT" pitchFamily="34" charset="0"/>
                        <a:ea typeface="+mn-ea"/>
                        <a:cs typeface="+mn-cs"/>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a:r>
                        <a:rPr lang="en-US" sz="1600" b="0" kern="1200" dirty="0" smtClean="0">
                          <a:solidFill>
                            <a:schemeClr val="dk1"/>
                          </a:solidFill>
                          <a:latin typeface="Gill Sans MT" pitchFamily="34" charset="0"/>
                          <a:ea typeface="+mn-ea"/>
                          <a:cs typeface="+mn-cs"/>
                        </a:rPr>
                        <a:t>Quarter</a:t>
                      </a:r>
                      <a:r>
                        <a:rPr lang="en-US" sz="1600" b="0" kern="1200" baseline="0" dirty="0" smtClean="0">
                          <a:solidFill>
                            <a:schemeClr val="dk1"/>
                          </a:solidFill>
                          <a:latin typeface="Gill Sans MT" pitchFamily="34" charset="0"/>
                          <a:ea typeface="+mn-ea"/>
                          <a:cs typeface="+mn-cs"/>
                        </a:rPr>
                        <a:t> 3</a:t>
                      </a:r>
                      <a:endParaRPr lang="en-US" sz="1600" b="0" kern="1200" dirty="0">
                        <a:solidFill>
                          <a:schemeClr val="dk1"/>
                        </a:solidFill>
                        <a:latin typeface="Gill Sans MT" pitchFamily="34" charset="0"/>
                        <a:ea typeface="+mn-ea"/>
                        <a:cs typeface="+mn-cs"/>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a:r>
                        <a:rPr lang="en-US" sz="1600" b="0" dirty="0" smtClean="0">
                          <a:latin typeface="Gill Sans MT" pitchFamily="34" charset="0"/>
                        </a:rPr>
                        <a:t>Quarter 4</a:t>
                      </a:r>
                      <a:endParaRPr lang="en-US" sz="1600" b="0" kern="1200" dirty="0">
                        <a:solidFill>
                          <a:schemeClr val="dk1"/>
                        </a:solidFill>
                        <a:latin typeface="Gill Sans MT" pitchFamily="34" charset="0"/>
                        <a:ea typeface="+mn-ea"/>
                        <a:cs typeface="+mn-cs"/>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127824">
                <a:tc>
                  <a:txBody>
                    <a:bodyPr/>
                    <a:lstStyle/>
                    <a:p>
                      <a:r>
                        <a:rPr lang="en-US" sz="1600" b="0" dirty="0" smtClean="0">
                          <a:latin typeface="Gill Sans MT" pitchFamily="34" charset="0"/>
                        </a:rPr>
                        <a:t>Internet Dial Up</a:t>
                      </a:r>
                      <a:r>
                        <a:rPr lang="en-US" sz="1600" b="0" baseline="0" dirty="0" smtClean="0">
                          <a:latin typeface="Gill Sans MT" pitchFamily="34" charset="0"/>
                        </a:rPr>
                        <a:t> Services</a:t>
                      </a:r>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r>
                        <a:rPr lang="en-US" sz="1600" b="0" dirty="0" smtClean="0">
                          <a:latin typeface="Gill Sans MT" pitchFamily="34" charset="0"/>
                        </a:rPr>
                        <a:t>Total</a:t>
                      </a:r>
                      <a:r>
                        <a:rPr lang="en-US" sz="1600" b="0" baseline="0" dirty="0" smtClean="0">
                          <a:latin typeface="Gill Sans MT" pitchFamily="34" charset="0"/>
                        </a:rPr>
                        <a:t> number of dial attempts, which are answered by the Internet Server (Average)</a:t>
                      </a:r>
                      <a:endParaRPr lang="en-US" sz="1600" b="0" dirty="0">
                        <a:latin typeface="Gill Sans MT" pitchFamily="34" charset="0"/>
                      </a:endParaRPr>
                    </a:p>
                  </a:txBody>
                  <a:tcP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600" b="0" i="0" u="none" strike="noStrike" dirty="0" smtClean="0">
                          <a:solidFill>
                            <a:srgbClr val="000000"/>
                          </a:solidFill>
                          <a:latin typeface="Gill Sans MT" pitchFamily="34" charset="0"/>
                        </a:rPr>
                        <a:t>97.06</a:t>
                      </a:r>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600" b="0" i="0" u="none" strike="noStrike" dirty="0" smtClean="0">
                          <a:solidFill>
                            <a:srgbClr val="000000"/>
                          </a:solidFill>
                          <a:latin typeface="Gill Sans MT" pitchFamily="34" charset="0"/>
                        </a:rPr>
                        <a:t>82.23</a:t>
                      </a:r>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marL="0" marR="0" indent="0" algn="ctr" defTabSz="4572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latin typeface="Gill Sans MT" pitchFamily="34" charset="0"/>
                        </a:rPr>
                        <a:t>30.83</a:t>
                      </a:r>
                    </a:p>
                    <a:p>
                      <a:pPr algn="ctr" rtl="0" fontAlgn="t"/>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c>
                  <a:txBody>
                    <a:bodyPr/>
                    <a:lstStyle/>
                    <a:p>
                      <a:pPr algn="ctr" rtl="0" fontAlgn="t"/>
                      <a:r>
                        <a:rPr lang="en-US" sz="1600" b="0" i="0" u="none" strike="noStrike" dirty="0" smtClean="0">
                          <a:solidFill>
                            <a:srgbClr val="000000"/>
                          </a:solidFill>
                          <a:latin typeface="Gill Sans MT" pitchFamily="34" charset="0"/>
                        </a:rPr>
                        <a:t>37.39</a:t>
                      </a:r>
                      <a:endParaRPr lang="en-US" sz="1600" b="0" i="0" u="none" strike="noStrike" dirty="0">
                        <a:solidFill>
                          <a:srgbClr val="000000"/>
                        </a:solidFill>
                        <a:latin typeface="Gill Sans MT" pitchFamily="34" charset="0"/>
                      </a:endParaRPr>
                    </a:p>
                  </a:txBody>
                  <a:tcPr marL="9525" marR="9525" marT="9525"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CDDCF"/>
                    </a:solidFill>
                  </a:tcPr>
                </a:tc>
              </a:tr>
            </a:tbl>
          </a:graphicData>
        </a:graphic>
      </p:graphicFrame>
      <p:sp>
        <p:nvSpPr>
          <p:cNvPr id="12" name="Content Placeholder 3"/>
          <p:cNvSpPr>
            <a:spLocks noGrp="1"/>
          </p:cNvSpPr>
          <p:nvPr>
            <p:ph type="subTitle" idx="1"/>
          </p:nvPr>
        </p:nvSpPr>
        <p:spPr>
          <a:xfrm>
            <a:off x="1350963" y="1819469"/>
            <a:ext cx="7553604" cy="802433"/>
          </a:xfrm>
        </p:spPr>
        <p:txBody>
          <a:bodyPr/>
          <a:lstStyle/>
          <a:p>
            <a:pPr marL="457200" indent="-457200" algn="l">
              <a:buFont typeface="Arial" pitchFamily="34" charset="0"/>
              <a:buChar char="•"/>
            </a:pPr>
            <a:r>
              <a:rPr lang="en-US" sz="1800" dirty="0" err="1" smtClean="0">
                <a:latin typeface="Gill Sans MT" pitchFamily="34" charset="0"/>
              </a:rPr>
              <a:t>Etisalat</a:t>
            </a:r>
            <a:r>
              <a:rPr lang="en-US" sz="1800" dirty="0" smtClean="0">
                <a:latin typeface="Gill Sans MT" pitchFamily="34" charset="0"/>
              </a:rPr>
              <a:t> - Internet Dial up connection</a:t>
            </a:r>
          </a:p>
        </p:txBody>
      </p:sp>
      <p:sp>
        <p:nvSpPr>
          <p:cNvPr id="13" name="Rectangle 12"/>
          <p:cNvSpPr/>
          <p:nvPr/>
        </p:nvSpPr>
        <p:spPr>
          <a:xfrm>
            <a:off x="1350963" y="4996563"/>
            <a:ext cx="4572000" cy="738664"/>
          </a:xfrm>
          <a:prstGeom prst="rect">
            <a:avLst/>
          </a:prstGeom>
        </p:spPr>
        <p:txBody>
          <a:bodyPr>
            <a:spAutoFit/>
          </a:bodyPr>
          <a:lstStyle/>
          <a:p>
            <a:pPr marL="457200" indent="-457200">
              <a:buFont typeface="Arial" pitchFamily="34" charset="0"/>
              <a:buChar char="•"/>
            </a:pPr>
            <a:r>
              <a:rPr lang="en-US" dirty="0" smtClean="0">
                <a:latin typeface="Gill Sans MT" pitchFamily="34" charset="0"/>
              </a:rPr>
              <a:t>DU - Internet Dial up connection</a:t>
            </a:r>
          </a:p>
          <a:p>
            <a:endParaRPr lang="en-US" sz="1200" dirty="0" smtClean="0">
              <a:latin typeface="Gill Sans MT" pitchFamily="34" charset="0"/>
            </a:endParaRPr>
          </a:p>
          <a:p>
            <a:r>
              <a:rPr lang="en-US" sz="1200" dirty="0" smtClean="0">
                <a:latin typeface="Gill Sans MT" pitchFamily="34" charset="0"/>
              </a:rPr>
              <a:t>- Not applicable</a:t>
            </a:r>
            <a:endParaRPr lang="en-US" dirty="0"/>
          </a:p>
        </p:txBody>
      </p:sp>
    </p:spTree>
    <p:extLst>
      <p:ext uri="{BB962C8B-B14F-4D97-AF65-F5344CB8AC3E}">
        <p14:creationId xmlns:p14="http://schemas.microsoft.com/office/powerpoint/2010/main" val="1622495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1368490" y="741169"/>
            <a:ext cx="8001000" cy="639762"/>
          </a:xfrm>
          <a:prstGeom prst="rect">
            <a:avLst/>
          </a:prstGeom>
        </p:spPr>
        <p:txBody>
          <a:bodyPr>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rgbClr val="BF9D25"/>
                </a:solidFill>
                <a:effectLst/>
                <a:uLnTx/>
                <a:uFillTx/>
                <a:latin typeface="Gill Sans MT" pitchFamily="34" charset="0"/>
              </a:rPr>
              <a:t>SUMMARY</a:t>
            </a:r>
            <a:endParaRPr kumimoji="0" lang="en-US" sz="2400" b="0" i="0" u="none" strike="noStrike" kern="0" cap="none" spc="0" normalizeH="0" baseline="0" noProof="0" dirty="0">
              <a:ln>
                <a:noFill/>
              </a:ln>
              <a:solidFill>
                <a:srgbClr val="BF9D25"/>
              </a:solidFill>
              <a:effectLst/>
              <a:uLnTx/>
              <a:uFillTx/>
              <a:latin typeface="Gill Sans MT" pitchFamily="34" charset="0"/>
            </a:endParaRPr>
          </a:p>
        </p:txBody>
      </p:sp>
      <p:sp>
        <p:nvSpPr>
          <p:cNvPr id="15" name="Content Placeholder 3"/>
          <p:cNvSpPr txBox="1">
            <a:spLocks/>
          </p:cNvSpPr>
          <p:nvPr/>
        </p:nvSpPr>
        <p:spPr>
          <a:xfrm>
            <a:off x="1143000" y="1203649"/>
            <a:ext cx="8001000" cy="3815281"/>
          </a:xfrm>
          <a:prstGeom prst="rect">
            <a:avLst/>
          </a:prstGeom>
        </p:spPr>
        <p:txBody>
          <a:bodyPr/>
          <a:lstStyle/>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srgbClr val="333D47"/>
              </a:solidFill>
              <a:effectLst/>
              <a:uLnTx/>
              <a:uFillTx/>
              <a:latin typeface="Berlin Sans FB" pitchFamily="34" charset="0"/>
              <a:ea typeface="+mn-ea"/>
              <a:cs typeface="Tahoma"/>
            </a:endParaRPr>
          </a:p>
          <a:p>
            <a:pPr marL="457200" marR="0" lvl="0" indent="-457200" defTabSz="457200" rtl="0" eaLnBrk="1" fontAlgn="auto" latinLnBrk="0" hangingPunct="1">
              <a:lnSpc>
                <a:spcPct val="100000"/>
              </a:lnSpc>
              <a:spcBef>
                <a:spcPct val="20000"/>
              </a:spcBef>
              <a:spcAft>
                <a:spcPts val="0"/>
              </a:spcAft>
              <a:buClrTx/>
              <a:buSzTx/>
              <a:buFont typeface="Arial"/>
              <a:buAutoNum type="arabicPeriod"/>
              <a:tabLst/>
              <a:defRPr/>
            </a:pPr>
            <a:r>
              <a:rPr kumimoji="0" lang="en-US" sz="2000" b="0" i="0" u="sng" strike="noStrike" kern="1200" cap="none" spc="0" normalizeH="0" baseline="0" noProof="0" dirty="0" smtClean="0">
                <a:ln>
                  <a:noFill/>
                </a:ln>
                <a:solidFill>
                  <a:srgbClr val="333D47"/>
                </a:solidFill>
                <a:effectLst/>
                <a:uLnTx/>
                <a:uFillTx/>
                <a:latin typeface="Gill Sans MT" pitchFamily="34" charset="0"/>
                <a:ea typeface="+mn-ea"/>
                <a:cs typeface="Tahoma"/>
              </a:rPr>
              <a:t>Fixed Network based Voice Services:</a:t>
            </a:r>
            <a:endParaRPr kumimoji="0" lang="en-US" sz="2000" b="0" i="0" u="none" strike="noStrike" kern="1200" cap="none" spc="0" normalizeH="0" baseline="0" noProof="0" dirty="0" smtClean="0">
              <a:ln>
                <a:noFill/>
              </a:ln>
              <a:solidFill>
                <a:srgbClr val="333D47"/>
              </a:solidFill>
              <a:effectLst/>
              <a:uLnTx/>
              <a:uFillTx/>
              <a:latin typeface="Berlin Sans FB" pitchFamily="34" charset="0"/>
              <a:ea typeface="+mn-ea"/>
              <a:cs typeface="Tahoma"/>
            </a:endParaRPr>
          </a:p>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Results: Network Availability</a:t>
            </a:r>
          </a:p>
          <a:p>
            <a:pPr marL="457200" marR="0" lvl="1" indent="0" defTabSz="457200" rtl="0" eaLnBrk="1" fontAlgn="auto" latinLnBrk="0" hangingPunct="1">
              <a:lnSpc>
                <a:spcPct val="100000"/>
              </a:lnSpc>
              <a:spcBef>
                <a:spcPct val="20000"/>
              </a:spcBef>
              <a:spcAft>
                <a:spcPts val="0"/>
              </a:spcAft>
              <a:buClrTx/>
              <a:buSzTx/>
              <a:buFont typeface="Arial"/>
              <a:buNone/>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For both licensees the network availability of the Fixed Network voice services is 100% during </a:t>
            </a:r>
            <a:r>
              <a:rPr kumimoji="0" lang="en-US" sz="1500" b="0" i="0" u="none" strike="noStrike" kern="1200" cap="none" spc="0" normalizeH="0" baseline="0" noProof="0" dirty="0" smtClean="0">
                <a:ln>
                  <a:noFill/>
                </a:ln>
                <a:effectLst/>
                <a:uLnTx/>
                <a:uFillTx/>
                <a:latin typeface="Gill Sans MT" pitchFamily="34" charset="0"/>
                <a:ea typeface="+mn-ea"/>
                <a:cs typeface="+mn-cs"/>
              </a:rPr>
              <a:t>2016.</a:t>
            </a:r>
            <a:endParaRPr kumimoji="0" lang="en-US" sz="1500" b="0" i="0" u="none" strike="noStrike" kern="1200" cap="none" spc="0" normalizeH="0" baseline="0" noProof="0" dirty="0" smtClean="0">
              <a:ln>
                <a:noFill/>
              </a:ln>
              <a:effectLst/>
              <a:uLnTx/>
              <a:uFillTx/>
              <a:latin typeface="Gill Sans MT" pitchFamily="34" charset="0"/>
              <a:ea typeface="+mn-ea"/>
              <a:cs typeface="+mn-cs"/>
            </a:endParaRPr>
          </a:p>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lang="en-US" sz="1500" dirty="0" smtClean="0">
                <a:solidFill>
                  <a:srgbClr val="333D47"/>
                </a:solidFill>
                <a:latin typeface="Gill Sans MT" pitchFamily="34" charset="0"/>
              </a:rPr>
              <a:t> </a:t>
            </a:r>
            <a:r>
              <a:rPr lang="en-US" sz="1500" dirty="0" smtClean="0">
                <a:solidFill>
                  <a:srgbClr val="333D47"/>
                </a:solidFill>
                <a:latin typeface="Gill Sans MT" pitchFamily="34" charset="0"/>
                <a:cs typeface="Tahoma"/>
              </a:rPr>
              <a:t>Results: The following Figure </a:t>
            </a:r>
            <a:r>
              <a:rPr lang="ar-SA" sz="1500" dirty="0" smtClean="0">
                <a:solidFill>
                  <a:srgbClr val="333D47"/>
                </a:solidFill>
                <a:latin typeface="Gill Sans MT" pitchFamily="34" charset="0"/>
                <a:cs typeface="Tahoma"/>
              </a:rPr>
              <a:t>‎</a:t>
            </a:r>
            <a:r>
              <a:rPr lang="en-US" sz="1500" dirty="0" smtClean="0">
                <a:solidFill>
                  <a:srgbClr val="333D47"/>
                </a:solidFill>
                <a:latin typeface="Gill Sans MT" pitchFamily="34" charset="0"/>
                <a:cs typeface="Tahoma"/>
              </a:rPr>
              <a:t>1.1 shows Network effectiveness ratio respectively for both licensees  during </a:t>
            </a:r>
            <a:r>
              <a:rPr lang="en-US" sz="1500" dirty="0" smtClean="0">
                <a:solidFill>
                  <a:srgbClr val="333D47"/>
                </a:solidFill>
                <a:latin typeface="Gill Sans MT" pitchFamily="34" charset="0"/>
                <a:cs typeface="Tahoma"/>
              </a:rPr>
              <a:t>2016.</a:t>
            </a:r>
            <a:endParaRPr lang="en-US" sz="1500" dirty="0" smtClean="0">
              <a:solidFill>
                <a:srgbClr val="333D47"/>
              </a:solidFill>
              <a:latin typeface="Gill Sans MT" pitchFamily="34" charset="0"/>
              <a:cs typeface="Tahoma"/>
            </a:endParaRPr>
          </a:p>
          <a:p>
            <a:pPr marL="457200" marR="0" lvl="1"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chemeClr val="tx1">
                  <a:tint val="75000"/>
                </a:schemeClr>
              </a:solidFill>
              <a:effectLst/>
              <a:uLnTx/>
              <a:uFillTx/>
              <a:latin typeface="Gill Sans MT" pitchFamily="34" charset="0"/>
              <a:ea typeface="+mn-ea"/>
              <a:cs typeface="+mn-cs"/>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a:ln>
                <a:noFill/>
              </a:ln>
              <a:solidFill>
                <a:srgbClr val="333D47"/>
              </a:solidFill>
              <a:effectLst/>
              <a:uLnTx/>
              <a:uFillTx/>
              <a:latin typeface="Gill Sans MT" pitchFamily="34" charset="0"/>
              <a:ea typeface="+mn-ea"/>
              <a:cs typeface="Tahoma"/>
            </a:endParaRPr>
          </a:p>
        </p:txBody>
      </p:sp>
      <p:sp>
        <p:nvSpPr>
          <p:cNvPr id="16" name="Rectangle 2"/>
          <p:cNvSpPr>
            <a:spLocks noChangeArrowheads="1"/>
          </p:cNvSpPr>
          <p:nvPr/>
        </p:nvSpPr>
        <p:spPr bwMode="auto">
          <a:xfrm>
            <a:off x="1828800" y="6135256"/>
            <a:ext cx="42672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457200" algn="l"/>
              </a:tabLst>
            </a:pPr>
            <a:r>
              <a:rPr kumimoji="0" lang="en-GB" sz="1100" i="0" u="none" strike="noStrike" cap="none" normalizeH="0" baseline="0" dirty="0" smtClean="0" bmk="_Toc349483034">
                <a:ln>
                  <a:noFill/>
                </a:ln>
                <a:solidFill>
                  <a:schemeClr val="tx1"/>
                </a:solidFill>
                <a:effectLst/>
                <a:latin typeface="Gill Sans MT" pitchFamily="34" charset="0"/>
                <a:ea typeface="SimSun" pitchFamily="2" charset="-122"/>
                <a:cs typeface="Arial" pitchFamily="34" charset="0"/>
              </a:rPr>
              <a:t>Figure ‎1.1 </a:t>
            </a:r>
            <a:r>
              <a:rPr kumimoji="0" lang="en-US" sz="1100" i="0" u="none" strike="noStrike" cap="none" normalizeH="0" baseline="0" dirty="0" smtClean="0" bmk="_Toc349483034">
                <a:ln>
                  <a:noFill/>
                </a:ln>
                <a:solidFill>
                  <a:schemeClr val="tx1"/>
                </a:solidFill>
                <a:effectLst/>
                <a:latin typeface="Gill Sans MT" pitchFamily="34" charset="0"/>
                <a:ea typeface="SimSun" pitchFamily="2" charset="-122"/>
                <a:cs typeface="Arial" pitchFamily="34" charset="0"/>
              </a:rPr>
              <a:t>Network </a:t>
            </a:r>
            <a:r>
              <a:rPr lang="en-US" sz="1100" dirty="0" smtClean="0">
                <a:latin typeface="Gill Sans MT" pitchFamily="34" charset="0"/>
              </a:rPr>
              <a:t>effectiveness ratio </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540210831"/>
              </p:ext>
            </p:extLst>
          </p:nvPr>
        </p:nvGraphicFramePr>
        <p:xfrm>
          <a:off x="1738265" y="3295462"/>
          <a:ext cx="6889687" cy="28397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1138335" y="1651518"/>
            <a:ext cx="8156510" cy="639762"/>
          </a:xfrm>
          <a:prstGeom prst="rect">
            <a:avLst/>
          </a:prstGeom>
        </p:spPr>
        <p:txBody>
          <a:bodyPr>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kumimoji="0" lang="en-US" sz="2000" b="0" i="0" u="sng" strike="noStrike" kern="0" cap="none" spc="0" normalizeH="0" baseline="0" noProof="0" dirty="0" smtClean="0">
                <a:ln>
                  <a:noFill/>
                </a:ln>
                <a:solidFill>
                  <a:sysClr val="windowText" lastClr="000000"/>
                </a:solidFill>
                <a:effectLst/>
                <a:uLnTx/>
                <a:uFillTx/>
                <a:latin typeface="Gill Sans MT" pitchFamily="34" charset="0"/>
              </a:rPr>
              <a:t>2. Mobile Network based Voice Services:</a:t>
            </a:r>
            <a:br>
              <a:rPr kumimoji="0" lang="en-US" sz="2000" b="0" i="0" u="sng" strike="noStrike" kern="0" cap="none" spc="0" normalizeH="0" baseline="0" noProof="0" dirty="0" smtClean="0">
                <a:ln>
                  <a:noFill/>
                </a:ln>
                <a:solidFill>
                  <a:sysClr val="windowText" lastClr="000000"/>
                </a:solidFill>
                <a:effectLst/>
                <a:uLnTx/>
                <a:uFillTx/>
                <a:latin typeface="Gill Sans MT" pitchFamily="34" charset="0"/>
              </a:rPr>
            </a:br>
            <a:endParaRPr kumimoji="0" lang="en-US" sz="2000" b="0" i="0" u="sng" strike="noStrike" kern="0" cap="none" spc="0" normalizeH="0" baseline="0" noProof="0" dirty="0">
              <a:ln>
                <a:noFill/>
              </a:ln>
              <a:solidFill>
                <a:sysClr val="windowText" lastClr="000000"/>
              </a:solidFill>
              <a:effectLst/>
              <a:uLnTx/>
              <a:uFillTx/>
              <a:latin typeface="Gill Sans MT" pitchFamily="34" charset="0"/>
            </a:endParaRPr>
          </a:p>
        </p:txBody>
      </p:sp>
      <p:sp>
        <p:nvSpPr>
          <p:cNvPr id="16" name="Content Placeholder 3"/>
          <p:cNvSpPr txBox="1">
            <a:spLocks/>
          </p:cNvSpPr>
          <p:nvPr/>
        </p:nvSpPr>
        <p:spPr>
          <a:xfrm>
            <a:off x="685800" y="2132045"/>
            <a:ext cx="8001000" cy="1600199"/>
          </a:xfrm>
          <a:prstGeom prst="rect">
            <a:avLst/>
          </a:prstGeom>
        </p:spPr>
        <p:txBody>
          <a:bodyPr>
            <a:normAutofit/>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a:t>
            </a:r>
            <a:r>
              <a:rPr kumimoji="0" lang="en-US" sz="1500" b="0" i="0" strike="noStrike" kern="1200" cap="none" spc="0" normalizeH="0" baseline="0" noProof="0" dirty="0" smtClean="0">
                <a:ln>
                  <a:noFill/>
                </a:ln>
                <a:effectLst/>
                <a:uLnTx/>
                <a:uFillTx/>
                <a:latin typeface="Gill Sans MT" pitchFamily="34" charset="0"/>
                <a:ea typeface="+mn-ea"/>
                <a:cs typeface="+mn-cs"/>
              </a:rPr>
              <a:t>Results: </a:t>
            </a:r>
            <a:r>
              <a:rPr kumimoji="0" lang="en-US" sz="1500" b="0" i="0" u="none" strike="noStrike" kern="1200" cap="none" spc="0" normalizeH="0" baseline="0" noProof="0" dirty="0" smtClean="0">
                <a:ln>
                  <a:noFill/>
                </a:ln>
                <a:effectLst/>
                <a:uLnTx/>
                <a:uFillTx/>
                <a:latin typeface="Gill Sans MT" pitchFamily="34" charset="0"/>
                <a:ea typeface="+mn-ea"/>
                <a:cs typeface="+mn-cs"/>
              </a:rPr>
              <a:t>Network Availability-core Network </a:t>
            </a:r>
          </a:p>
          <a:p>
            <a:pPr marL="457200" marR="0" lvl="1" indent="0" defTabSz="457200" rtl="0" eaLnBrk="1" fontAlgn="auto" latinLnBrk="0" hangingPunct="1">
              <a:lnSpc>
                <a:spcPct val="100000"/>
              </a:lnSpc>
              <a:spcBef>
                <a:spcPct val="20000"/>
              </a:spcBef>
              <a:spcAft>
                <a:spcPts val="0"/>
              </a:spcAft>
              <a:buClrTx/>
              <a:buSzTx/>
              <a:tabLst/>
              <a:defRPr/>
            </a:pPr>
            <a:r>
              <a:rPr kumimoji="0" lang="en-US" sz="1500" b="0" i="0" u="none" strike="noStrike" kern="1200" cap="none" spc="0" normalizeH="0" baseline="0" noProof="0" dirty="0" smtClean="0">
                <a:ln>
                  <a:noFill/>
                </a:ln>
                <a:effectLst/>
                <a:uLnTx/>
                <a:uFillTx/>
                <a:latin typeface="Gill Sans MT" pitchFamily="34" charset="0"/>
                <a:ea typeface="+mn-ea"/>
                <a:cs typeface="+mn-cs"/>
              </a:rPr>
              <a:t>  For both licensees the network availability of the core network is 100% during </a:t>
            </a:r>
            <a:r>
              <a:rPr kumimoji="0" lang="en-US" sz="1500" b="0" i="0" u="none" strike="noStrike" kern="1200" cap="none" spc="0" normalizeH="0" baseline="0" noProof="0" dirty="0" smtClean="0">
                <a:ln>
                  <a:noFill/>
                </a:ln>
                <a:effectLst/>
                <a:uLnTx/>
                <a:uFillTx/>
                <a:latin typeface="Gill Sans MT" pitchFamily="34" charset="0"/>
                <a:ea typeface="+mn-ea"/>
                <a:cs typeface="+mn-cs"/>
              </a:rPr>
              <a:t>2016.</a:t>
            </a:r>
            <a:endParaRPr kumimoji="0" lang="en-US" sz="1500" b="0" i="0" u="none" strike="noStrike" kern="1200" cap="none" spc="0" normalizeH="0" baseline="0" noProof="0" dirty="0" smtClean="0">
              <a:ln>
                <a:noFill/>
              </a:ln>
              <a:effectLst/>
              <a:uLnTx/>
              <a:uFillTx/>
              <a:latin typeface="Gill Sans MT" pitchFamily="34" charset="0"/>
              <a:ea typeface="+mn-ea"/>
              <a:cs typeface="+mn-cs"/>
            </a:endParaRPr>
          </a:p>
          <a:p>
            <a:pPr lvl="1">
              <a:spcBef>
                <a:spcPct val="20000"/>
              </a:spcBef>
              <a:buFont typeface="Arial" pitchFamily="34" charset="0"/>
              <a:buChar char="•"/>
            </a:pPr>
            <a:r>
              <a:rPr kumimoji="0" lang="en-US" sz="1500" b="0" i="0" strike="noStrike" kern="1200" cap="none" spc="0" normalizeH="0" baseline="0" noProof="0" dirty="0" smtClean="0">
                <a:ln>
                  <a:noFill/>
                </a:ln>
                <a:effectLst/>
                <a:uLnTx/>
                <a:uFillTx/>
                <a:latin typeface="Gill Sans MT" pitchFamily="34" charset="0"/>
                <a:ea typeface="+mn-ea"/>
                <a:cs typeface="Tahoma"/>
              </a:rPr>
              <a:t> Results: </a:t>
            </a:r>
            <a:r>
              <a:rPr lang="en-US" sz="1500" dirty="0" smtClean="0">
                <a:latin typeface="Gill Sans MT" pitchFamily="34" charset="0"/>
              </a:rPr>
              <a:t> Network Availability-Radio part</a:t>
            </a:r>
            <a:endParaRPr kumimoji="0" lang="en-US" sz="1500" b="0" i="0" u="sng" strike="noStrike" kern="1200" cap="none" spc="0" normalizeH="0" baseline="0" noProof="0" dirty="0" smtClean="0">
              <a:ln>
                <a:noFill/>
              </a:ln>
              <a:effectLst/>
              <a:uLnTx/>
              <a:uFillTx/>
              <a:latin typeface="Gill Sans MT" pitchFamily="34" charset="0"/>
              <a:ea typeface="+mn-ea"/>
              <a:cs typeface="Tahoma"/>
            </a:endParaRPr>
          </a:p>
          <a:p>
            <a:pPr lvl="1">
              <a:spcBef>
                <a:spcPct val="20000"/>
              </a:spcBef>
            </a:pPr>
            <a:r>
              <a:rPr kumimoji="0" lang="en-US" sz="1500" b="0" i="0" u="none" strike="noStrike" kern="1200" cap="none" spc="0" normalizeH="0" baseline="0" noProof="0" dirty="0" smtClean="0">
                <a:ln>
                  <a:noFill/>
                </a:ln>
                <a:effectLst/>
                <a:uLnTx/>
                <a:uFillTx/>
                <a:latin typeface="Gill Sans MT" pitchFamily="34" charset="0"/>
                <a:ea typeface="+mn-ea"/>
                <a:cs typeface="Tahoma"/>
              </a:rPr>
              <a:t>  The following Figure 2.1 shows Network availability of the radio part for both licensees during  </a:t>
            </a:r>
            <a:r>
              <a:rPr kumimoji="0" lang="en-US" sz="1500" b="0" i="0" u="none" strike="noStrike" kern="1200" cap="none" spc="0" normalizeH="0" baseline="0" noProof="0" dirty="0" smtClean="0">
                <a:ln>
                  <a:noFill/>
                </a:ln>
                <a:effectLst/>
                <a:uLnTx/>
                <a:uFillTx/>
                <a:latin typeface="Gill Sans MT" pitchFamily="34" charset="0"/>
                <a:ea typeface="+mn-ea"/>
                <a:cs typeface="Tahoma"/>
              </a:rPr>
              <a:t>2016.</a:t>
            </a:r>
            <a:endParaRPr kumimoji="0" lang="en-US" sz="1500" b="0" i="0" u="none" strike="noStrike" kern="1200" cap="none" spc="0" normalizeH="0" baseline="0" noProof="0" dirty="0" smtClean="0">
              <a:ln>
                <a:noFill/>
              </a:ln>
              <a:effectLst/>
              <a:uLnTx/>
              <a:uFillTx/>
              <a:latin typeface="Gill Sans MT" pitchFamily="34" charset="0"/>
              <a:ea typeface="+mn-ea"/>
              <a:cs typeface="Tahoma"/>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7" name="Rectangle 1"/>
          <p:cNvSpPr>
            <a:spLocks noChangeArrowheads="1"/>
          </p:cNvSpPr>
          <p:nvPr/>
        </p:nvSpPr>
        <p:spPr bwMode="auto">
          <a:xfrm>
            <a:off x="1828800" y="6094750"/>
            <a:ext cx="2691763"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GB" sz="1100" i="0" u="none" strike="noStrike" cap="none" normalizeH="0" baseline="0" dirty="0" smtClean="0" bmk="_Toc349483036">
                <a:ln>
                  <a:noFill/>
                </a:ln>
                <a:solidFill>
                  <a:schemeClr val="tx1"/>
                </a:solidFill>
                <a:effectLst/>
                <a:latin typeface="Gill Sans MT" pitchFamily="34" charset="0"/>
                <a:ea typeface="SimSun" pitchFamily="2" charset="-122"/>
                <a:cs typeface="Arial" pitchFamily="34" charset="0"/>
              </a:rPr>
              <a:t>Figure ‎2.1 </a:t>
            </a:r>
            <a:r>
              <a:rPr kumimoji="0" lang="en-US" sz="1100" i="0" u="none" strike="noStrike" cap="none" normalizeH="0" baseline="0" dirty="0" smtClean="0" bmk="_Toc349483036">
                <a:ln>
                  <a:noFill/>
                </a:ln>
                <a:solidFill>
                  <a:schemeClr val="tx1"/>
                </a:solidFill>
                <a:effectLst/>
                <a:latin typeface="Gill Sans MT" pitchFamily="34" charset="0"/>
                <a:ea typeface="SimSun" pitchFamily="2" charset="-122"/>
                <a:cs typeface="Arial" pitchFamily="34" charset="0"/>
              </a:rPr>
              <a:t>Network availability -Radio part</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18" name="Rectangle 17"/>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623700546"/>
              </p:ext>
            </p:extLst>
          </p:nvPr>
        </p:nvGraphicFramePr>
        <p:xfrm>
          <a:off x="1293845" y="3512745"/>
          <a:ext cx="7252626" cy="25571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2290" y="475861"/>
            <a:ext cx="8001000" cy="646331"/>
          </a:xfrm>
          <a:prstGeom prst="rect">
            <a:avLst/>
          </a:prstGeom>
        </p:spPr>
        <p:txBody>
          <a:bodyPr vert="horz" wrap="square" anchor="ctr" anchorCtr="0">
            <a:spAutoFit/>
          </a:bodyPr>
          <a:lstStyle/>
          <a:p>
            <a:pPr lvl="0">
              <a:spcBef>
                <a:spcPct val="0"/>
              </a:spcBef>
            </a:pPr>
            <a:r>
              <a:rPr lang="en-US" sz="3600" dirty="0" smtClean="0">
                <a:latin typeface="Gill Sans MT" pitchFamily="34" charset="0"/>
              </a:rPr>
              <a:t>Background</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6" name="Rectangle 5"/>
          <p:cNvSpPr/>
          <p:nvPr/>
        </p:nvSpPr>
        <p:spPr>
          <a:xfrm>
            <a:off x="788436" y="1847461"/>
            <a:ext cx="7924800" cy="3742307"/>
          </a:xfrm>
          <a:prstGeom prst="rect">
            <a:avLst/>
          </a:prstGeom>
        </p:spPr>
        <p:txBody>
          <a:bodyPr wrap="square">
            <a:spAutoFit/>
          </a:bodyPr>
          <a:lstStyle/>
          <a:p>
            <a:pPr lvl="1" algn="just">
              <a:lnSpc>
                <a:spcPct val="150000"/>
              </a:lnSpc>
            </a:pPr>
            <a:r>
              <a:rPr lang="en-US" sz="1600" dirty="0" smtClean="0">
                <a:latin typeface="Gill Sans MT" pitchFamily="34" charset="0"/>
              </a:rPr>
              <a:t>The Technical Quality of Service (</a:t>
            </a:r>
            <a:r>
              <a:rPr lang="en-US" sz="1600" dirty="0" err="1" smtClean="0">
                <a:latin typeface="Gill Sans MT" pitchFamily="34" charset="0"/>
              </a:rPr>
              <a:t>QoS</a:t>
            </a:r>
            <a:r>
              <a:rPr lang="en-US" sz="1600" dirty="0" smtClean="0">
                <a:latin typeface="Gill Sans MT" pitchFamily="34" charset="0"/>
              </a:rPr>
              <a:t>) &amp; Key Performance Indicators (KPIs) Regulations forms part of the regulations issued by the TRA in accordance with:</a:t>
            </a:r>
          </a:p>
          <a:p>
            <a:pPr lvl="2" algn="just">
              <a:lnSpc>
                <a:spcPct val="150000"/>
              </a:lnSpc>
              <a:buFont typeface="Wingdings" pitchFamily="2" charset="2"/>
              <a:buChar char="§"/>
            </a:pPr>
            <a:r>
              <a:rPr lang="en-US" sz="1600" dirty="0" smtClean="0">
                <a:latin typeface="Gill Sans MT" pitchFamily="34" charset="0"/>
              </a:rPr>
              <a:t>       Article 13 (3) of Federal Law by Decree No. (3) of 2003.  This regulation is designed to ensure that licensees meet quality standards of performance and adherence to the terms and conditions of the license granted to them.</a:t>
            </a:r>
          </a:p>
          <a:p>
            <a:pPr lvl="2" algn="just">
              <a:lnSpc>
                <a:spcPct val="150000"/>
              </a:lnSpc>
              <a:buNone/>
            </a:pPr>
            <a:endParaRPr lang="en-US" sz="1600" dirty="0" smtClean="0">
              <a:latin typeface="Gill Sans MT" pitchFamily="34" charset="0"/>
            </a:endParaRPr>
          </a:p>
          <a:p>
            <a:pPr lvl="2" algn="just">
              <a:lnSpc>
                <a:spcPct val="150000"/>
              </a:lnSpc>
              <a:buFont typeface="Wingdings" pitchFamily="2" charset="2"/>
              <a:buChar char="§"/>
            </a:pPr>
            <a:r>
              <a:rPr lang="en-US" sz="1600" dirty="0" smtClean="0">
                <a:latin typeface="Gill Sans MT" pitchFamily="34" charset="0"/>
              </a:rPr>
              <a:t>       Article 14 (3) of Federal Law by Decree No. (3) of 2003.  This regulation is designed to grants the TRA the authority to issue policies with respect to the terms and level of service by the licensees to the consumers, including the standards and quality of Service.</a:t>
            </a:r>
          </a:p>
        </p:txBody>
      </p:sp>
    </p:spTree>
    <p:extLst>
      <p:ext uri="{BB962C8B-B14F-4D97-AF65-F5344CB8AC3E}">
        <p14:creationId xmlns:p14="http://schemas.microsoft.com/office/powerpoint/2010/main" val="2373267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p:cNvSpPr txBox="1">
            <a:spLocks/>
          </p:cNvSpPr>
          <p:nvPr/>
        </p:nvSpPr>
        <p:spPr>
          <a:xfrm>
            <a:off x="838200" y="1576257"/>
            <a:ext cx="8001000" cy="4525963"/>
          </a:xfrm>
          <a:prstGeom prst="rect">
            <a:avLst/>
          </a:prstGeom>
        </p:spPr>
        <p:txBody>
          <a:bodyPr>
            <a:normAutofit/>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Gill Sans MT" pitchFamily="34" charset="0"/>
                <a:ea typeface="+mn-ea"/>
                <a:cs typeface="+mn-cs"/>
              </a:rPr>
              <a:t> Call Completion Success Rate (2G/3G)</a:t>
            </a:r>
            <a:endParaRPr kumimoji="0" lang="en-US" sz="2000" b="0" i="0" u="sng" strike="noStrike" kern="1200" cap="none" spc="0" normalizeH="0" baseline="0" noProof="0" dirty="0" smtClean="0">
              <a:ln>
                <a:noFill/>
              </a:ln>
              <a:effectLst/>
              <a:uLnTx/>
              <a:uFillTx/>
              <a:latin typeface="Gill Sans MT" pitchFamily="34" charset="0"/>
              <a:ea typeface="+mn-ea"/>
              <a:cs typeface="+mn-cs"/>
            </a:endParaRPr>
          </a:p>
          <a:p>
            <a:pPr lvl="2">
              <a:spcBef>
                <a:spcPct val="20000"/>
              </a:spcBef>
              <a:buFont typeface="Arial"/>
              <a:buNone/>
            </a:pPr>
            <a:endParaRPr lang="en-US" sz="1500" u="sng" dirty="0" smtClean="0">
              <a:solidFill>
                <a:srgbClr val="333D47"/>
              </a:solidFill>
              <a:latin typeface="Gill Sans MT" pitchFamily="34" charset="0"/>
              <a:cs typeface="Tahoma"/>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2.2 shows Call Completion Success Rate (2G/3G) for both licensees during </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2016.</a:t>
            </a: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lvl="2">
              <a:spcBef>
                <a:spcPct val="20000"/>
              </a:spcBef>
              <a:buFont typeface="Arial"/>
              <a:buNone/>
            </a:pPr>
            <a:endParaRPr lang="en-US" sz="1500" dirty="0" smtClean="0">
              <a:solidFill>
                <a:srgbClr val="333D47"/>
              </a:solidFill>
              <a:latin typeface="Gill Sans MT" pitchFamily="34" charset="0"/>
              <a:cs typeface="Tahoma"/>
            </a:endParaRPr>
          </a:p>
          <a:p>
            <a:pPr lvl="2">
              <a:spcBef>
                <a:spcPct val="20000"/>
              </a:spcBef>
              <a:buFont typeface="Arial"/>
              <a:buNone/>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6" name="Rectangle 1"/>
          <p:cNvSpPr>
            <a:spLocks noChangeArrowheads="1"/>
          </p:cNvSpPr>
          <p:nvPr/>
        </p:nvSpPr>
        <p:spPr bwMode="auto">
          <a:xfrm>
            <a:off x="2079316" y="6124497"/>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GB"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Figure 2.2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Call Completion Success Rate </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for both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2G</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 and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3G</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20" name="Rectangle 19"/>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436953469"/>
              </p:ext>
            </p:extLst>
          </p:nvPr>
        </p:nvGraphicFramePr>
        <p:xfrm>
          <a:off x="1439501" y="3078178"/>
          <a:ext cx="6862527" cy="29423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p:cNvSpPr txBox="1">
            <a:spLocks/>
          </p:cNvSpPr>
          <p:nvPr/>
        </p:nvSpPr>
        <p:spPr>
          <a:xfrm>
            <a:off x="853751" y="1548882"/>
            <a:ext cx="8001000" cy="4525963"/>
          </a:xfrm>
          <a:prstGeom prst="rect">
            <a:avLst/>
          </a:prstGeom>
        </p:spPr>
        <p:txBody>
          <a:bodyPr>
            <a:normAutofit/>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Gill Sans MT" pitchFamily="34" charset="0"/>
                <a:ea typeface="+mn-ea"/>
                <a:cs typeface="+mn-cs"/>
              </a:rPr>
              <a:t> Call Drop Rate (2G/3G)</a:t>
            </a:r>
          </a:p>
          <a:p>
            <a:pPr marL="457200" marR="0" lvl="1" indent="0" defTabSz="457200" rtl="0" eaLnBrk="1" fontAlgn="auto" latinLnBrk="0" hangingPunct="1">
              <a:lnSpc>
                <a:spcPct val="100000"/>
              </a:lnSpc>
              <a:spcBef>
                <a:spcPct val="20000"/>
              </a:spcBef>
              <a:spcAft>
                <a:spcPts val="0"/>
              </a:spcAft>
              <a:buClrTx/>
              <a:buSzTx/>
              <a:tabLst/>
              <a:defRPr/>
            </a:pPr>
            <a:endParaRPr kumimoji="0" lang="en-US" sz="2000" b="0" i="1" u="sng"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2.3 shows Call Drop Rate (2G/3G) for both licensees during </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2016.</a:t>
            </a: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lvl="1">
              <a:spcBef>
                <a:spcPct val="20000"/>
              </a:spcBef>
              <a:buFont typeface="Arial"/>
              <a:buNone/>
            </a:pPr>
            <a:endParaRPr lang="en-US" sz="1500" dirty="0" smtClean="0">
              <a:solidFill>
                <a:srgbClr val="333D47"/>
              </a:solidFill>
              <a:latin typeface="Gill Sans MT" pitchFamily="34" charset="0"/>
              <a:cs typeface="Tahoma"/>
            </a:endParaRPr>
          </a:p>
          <a:p>
            <a:pPr lvl="1">
              <a:spcBef>
                <a:spcPct val="20000"/>
              </a:spcBef>
              <a:buFont typeface="Arial"/>
              <a:buNone/>
            </a:pP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algn="r"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6" name="Rectangle 1"/>
          <p:cNvSpPr>
            <a:spLocks noChangeArrowheads="1"/>
          </p:cNvSpPr>
          <p:nvPr/>
        </p:nvSpPr>
        <p:spPr bwMode="auto">
          <a:xfrm>
            <a:off x="1293845" y="6121524"/>
            <a:ext cx="5257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GB"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Figure 2.3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Call Drop Rate </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for both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2G</a:t>
            </a:r>
            <a:r>
              <a:rPr kumimoji="0" lang="en-US" sz="1100" i="0" u="none" strike="noStrike" cap="none" normalizeH="0" baseline="0" dirty="0" smtClean="0" bmk="_Toc349483037">
                <a:ln>
                  <a:noFill/>
                </a:ln>
                <a:solidFill>
                  <a:schemeClr val="tx1"/>
                </a:solidFill>
                <a:effectLst/>
                <a:latin typeface="Gill Sans MT" pitchFamily="34" charset="0"/>
                <a:ea typeface="SimSun" pitchFamily="2" charset="-122"/>
                <a:cs typeface="Arial" pitchFamily="34" charset="0"/>
              </a:rPr>
              <a:t> and </a:t>
            </a:r>
            <a:r>
              <a:rPr kumimoji="0" lang="en-US" sz="1100" i="0" u="none" strike="noStrike" cap="none" normalizeH="0" baseline="0" dirty="0" smtClean="0" bmk="_Toc349483037">
                <a:ln>
                  <a:noFill/>
                </a:ln>
                <a:solidFill>
                  <a:schemeClr val="tx1"/>
                </a:solidFill>
                <a:effectLst/>
                <a:latin typeface="Gill Sans MT" pitchFamily="34" charset="0"/>
                <a:ea typeface="Calibri" pitchFamily="34" charset="0"/>
                <a:cs typeface="Arial" pitchFamily="34" charset="0"/>
              </a:rPr>
              <a:t>3G</a:t>
            </a:r>
            <a:endParaRPr kumimoji="0" lang="en-US" sz="110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19" name="Rectangle 18"/>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526956311"/>
              </p:ext>
            </p:extLst>
          </p:nvPr>
        </p:nvGraphicFramePr>
        <p:xfrm>
          <a:off x="1375042" y="3044228"/>
          <a:ext cx="6810375"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3"/>
          <p:cNvSpPr txBox="1">
            <a:spLocks/>
          </p:cNvSpPr>
          <p:nvPr/>
        </p:nvSpPr>
        <p:spPr>
          <a:xfrm>
            <a:off x="881743" y="1520890"/>
            <a:ext cx="8001000" cy="4525963"/>
          </a:xfrm>
          <a:prstGeom prst="rect">
            <a:avLst/>
          </a:prstGeom>
        </p:spPr>
        <p:txBody>
          <a:bodyPr/>
          <a:lstStyle/>
          <a:p>
            <a:pPr marL="457200" marR="0" lvl="1" indent="0" defTabSz="4572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Gill Sans MT" pitchFamily="34" charset="0"/>
                <a:ea typeface="+mn-ea"/>
                <a:cs typeface="+mn-cs"/>
              </a:rPr>
              <a:t> </a:t>
            </a:r>
            <a:r>
              <a:rPr kumimoji="0" lang="en-US" sz="2000" b="0" i="0" u="none" strike="noStrike" kern="1200" cap="none" spc="0" normalizeH="0" baseline="0" noProof="0" dirty="0" smtClean="0">
                <a:ln>
                  <a:noFill/>
                </a:ln>
                <a:effectLst/>
                <a:uLnTx/>
                <a:uFillTx/>
                <a:latin typeface="Gill Sans MT" pitchFamily="34" charset="0"/>
                <a:ea typeface="+mn-ea"/>
                <a:cs typeface="+mn-cs"/>
              </a:rPr>
              <a:t>Call Setup Success Rate (2G/3G)</a:t>
            </a: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sng" strike="noStrike" kern="1200" cap="none" spc="0" normalizeH="0" baseline="0" noProof="0" dirty="0" smtClean="0">
              <a:ln>
                <a:noFill/>
              </a:ln>
              <a:solidFill>
                <a:srgbClr val="333D47"/>
              </a:solidFill>
              <a:effectLst/>
              <a:uLnTx/>
              <a:uFillTx/>
              <a:latin typeface="Berlin Sans FB" pitchFamily="34" charset="0"/>
              <a:ea typeface="+mn-ea"/>
              <a:cs typeface="Tahoma"/>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2.4 shows Call setup Success Rate (2G/3G) for both licensees during </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2016.</a:t>
            </a: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lvl="1" algn="r">
              <a:spcBef>
                <a:spcPct val="20000"/>
              </a:spcBef>
              <a:buFont typeface="Arial"/>
              <a:buNone/>
            </a:pPr>
            <a:endParaRPr kumimoji="0" lang="en-US" sz="2000" b="0" i="0" u="none" strike="noStrike" kern="1200" cap="none" spc="0" normalizeH="0" baseline="0" noProof="0" dirty="0">
              <a:ln>
                <a:noFill/>
              </a:ln>
              <a:solidFill>
                <a:srgbClr val="333D47"/>
              </a:solidFill>
              <a:effectLst/>
              <a:uLnTx/>
              <a:uFillTx/>
              <a:latin typeface="Berlin Sans FB" pitchFamily="34" charset="0"/>
              <a:ea typeface="+mn-ea"/>
              <a:cs typeface="Tahoma"/>
            </a:endParaRPr>
          </a:p>
        </p:txBody>
      </p:sp>
      <p:sp>
        <p:nvSpPr>
          <p:cNvPr id="18" name="Rectangle 17"/>
          <p:cNvSpPr/>
          <p:nvPr/>
        </p:nvSpPr>
        <p:spPr>
          <a:xfrm>
            <a:off x="1572792" y="5848840"/>
            <a:ext cx="4572000" cy="261610"/>
          </a:xfrm>
          <a:prstGeom prst="rect">
            <a:avLst/>
          </a:prstGeom>
        </p:spPr>
        <p:txBody>
          <a:bodyPr>
            <a:spAutoFit/>
          </a:bodyPr>
          <a:lstStyle/>
          <a:p>
            <a:pPr lvl="0" algn="justLow" fontAlgn="base">
              <a:spcBef>
                <a:spcPct val="0"/>
              </a:spcBef>
              <a:spcAft>
                <a:spcPct val="0"/>
              </a:spcAft>
              <a:tabLst>
                <a:tab pos="457200" algn="l"/>
              </a:tabLst>
            </a:pPr>
            <a:r>
              <a:rPr lang="en-GB" sz="1100" dirty="0" smtClean="0" bmk="_Toc349483038">
                <a:latin typeface="Gill Sans MT" pitchFamily="34" charset="0"/>
                <a:ea typeface="SimSun" pitchFamily="2" charset="-122"/>
                <a:cs typeface="Arial" pitchFamily="34" charset="0"/>
              </a:rPr>
              <a:t>Figure 2.4 </a:t>
            </a:r>
            <a:r>
              <a:rPr lang="en-US" sz="1100" dirty="0" smtClean="0" bmk="_Toc349483038">
                <a:latin typeface="Gill Sans MT" pitchFamily="34" charset="0"/>
                <a:ea typeface="Calibri" pitchFamily="34" charset="0"/>
                <a:cs typeface="Arial" pitchFamily="34" charset="0"/>
              </a:rPr>
              <a:t>Call Setup Success Rate </a:t>
            </a:r>
            <a:r>
              <a:rPr lang="en-US" sz="1100" dirty="0" smtClean="0" bmk="_Toc349483038">
                <a:latin typeface="Gill Sans MT" pitchFamily="34" charset="0"/>
                <a:ea typeface="SimSun" pitchFamily="2" charset="-122"/>
                <a:cs typeface="Arial" pitchFamily="34" charset="0"/>
              </a:rPr>
              <a:t>for both </a:t>
            </a:r>
            <a:r>
              <a:rPr lang="en-US" sz="1100" dirty="0" smtClean="0" bmk="_Toc349483038">
                <a:latin typeface="Gill Sans MT" pitchFamily="34" charset="0"/>
                <a:ea typeface="Calibri" pitchFamily="34" charset="0"/>
                <a:cs typeface="Arial" pitchFamily="34" charset="0"/>
              </a:rPr>
              <a:t>2G</a:t>
            </a:r>
            <a:r>
              <a:rPr lang="en-US" sz="1100" dirty="0" smtClean="0" bmk="_Toc349483038">
                <a:latin typeface="Gill Sans MT" pitchFamily="34" charset="0"/>
                <a:ea typeface="SimSun" pitchFamily="2" charset="-122"/>
                <a:cs typeface="Arial" pitchFamily="34" charset="0"/>
              </a:rPr>
              <a:t> and </a:t>
            </a:r>
            <a:r>
              <a:rPr lang="en-US" sz="1100" dirty="0" smtClean="0" bmk="_Toc349483038">
                <a:latin typeface="Gill Sans MT" pitchFamily="34" charset="0"/>
                <a:ea typeface="Calibri" pitchFamily="34" charset="0"/>
                <a:cs typeface="Arial" pitchFamily="34" charset="0"/>
              </a:rPr>
              <a:t>3G</a:t>
            </a:r>
            <a:endParaRPr lang="en-US" sz="1100" dirty="0" smtClean="0">
              <a:latin typeface="Gill Sans MT" pitchFamily="34" charset="0"/>
              <a:cs typeface="Arial" pitchFamily="34" charset="0"/>
            </a:endParaRPr>
          </a:p>
        </p:txBody>
      </p:sp>
      <p:sp>
        <p:nvSpPr>
          <p:cNvPr id="20" name="Rectangle 19"/>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138814773"/>
              </p:ext>
            </p:extLst>
          </p:nvPr>
        </p:nvGraphicFramePr>
        <p:xfrm>
          <a:off x="1412341" y="3105640"/>
          <a:ext cx="6853473"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2"/>
          <p:cNvSpPr>
            <a:spLocks noGrp="1"/>
          </p:cNvSpPr>
          <p:nvPr>
            <p:ph type="sldNum" sz="quarter" idx="4294967295"/>
          </p:nvPr>
        </p:nvSpPr>
        <p:spPr>
          <a:xfrm>
            <a:off x="6629400" y="6416675"/>
            <a:ext cx="2133600" cy="365125"/>
          </a:xfrm>
          <a:prstGeom prst="rect">
            <a:avLst/>
          </a:prstGeom>
        </p:spPr>
        <p:txBody>
          <a:bodyPr/>
          <a:lstStyle/>
          <a:p>
            <a:fld id="{6CDD9407-92C1-4CDD-896D-8231D1FA0F0E}" type="slidenum">
              <a:rPr lang="en-US" smtClean="0"/>
              <a:pPr/>
              <a:t>23</a:t>
            </a:fld>
            <a:endParaRPr lang="en-US" dirty="0"/>
          </a:p>
        </p:txBody>
      </p:sp>
      <p:sp>
        <p:nvSpPr>
          <p:cNvPr id="15" name="Content Placeholder 3"/>
          <p:cNvSpPr txBox="1">
            <a:spLocks/>
          </p:cNvSpPr>
          <p:nvPr/>
        </p:nvSpPr>
        <p:spPr>
          <a:xfrm>
            <a:off x="911290" y="1511559"/>
            <a:ext cx="8001000" cy="4525963"/>
          </a:xfrm>
          <a:prstGeom prst="rect">
            <a:avLst/>
          </a:prstGeom>
        </p:spPr>
        <p:txBody>
          <a:bodyPr/>
          <a:lstStyle/>
          <a:p>
            <a:pPr marL="457200" marR="0" lvl="1" indent="0"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effectLst/>
                <a:uLnTx/>
                <a:uFillTx/>
                <a:latin typeface="Gill Sans MT" pitchFamily="34" charset="0"/>
                <a:ea typeface="+mn-ea"/>
                <a:cs typeface="+mn-cs"/>
              </a:rPr>
              <a:t>3. Internet Dial up service - </a:t>
            </a:r>
            <a:r>
              <a:rPr kumimoji="0" lang="en-US" sz="2000" b="0" i="0" u="none" strike="noStrike" kern="1200" cap="none" spc="0" normalizeH="0" baseline="0" noProof="0" dirty="0" err="1" smtClean="0">
                <a:ln>
                  <a:noFill/>
                </a:ln>
                <a:effectLst/>
                <a:uLnTx/>
                <a:uFillTx/>
                <a:latin typeface="Gill Sans MT" pitchFamily="34" charset="0"/>
                <a:ea typeface="+mn-ea"/>
                <a:cs typeface="+mn-cs"/>
              </a:rPr>
              <a:t>Etisalat</a:t>
            </a:r>
            <a:endParaRPr kumimoji="0" lang="en-US" sz="2000" b="0" i="0" u="none" strike="noStrike" kern="1200" cap="none" spc="0" normalizeH="0" baseline="0" noProof="0" dirty="0" smtClean="0">
              <a:ln>
                <a:noFill/>
              </a:ln>
              <a:effectLst/>
              <a:uLnTx/>
              <a:uFillTx/>
              <a:latin typeface="Gill Sans MT" pitchFamily="34" charset="0"/>
              <a:ea typeface="+mn-ea"/>
              <a:cs typeface="+mn-cs"/>
            </a:endParaRPr>
          </a:p>
          <a:p>
            <a:pPr marL="457200" marR="0" lvl="1" indent="0" defTabSz="457200"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dirty="0" smtClean="0">
              <a:ln>
                <a:noFill/>
              </a:ln>
              <a:solidFill>
                <a:schemeClr val="tx1">
                  <a:tint val="75000"/>
                </a:schemeClr>
              </a:solidFill>
              <a:effectLst/>
              <a:uLnTx/>
              <a:uFillTx/>
              <a:latin typeface="Berlin Sans FB" pitchFamily="34" charset="0"/>
              <a:ea typeface="+mn-ea"/>
              <a:cs typeface="+mn-cs"/>
            </a:endParaRPr>
          </a:p>
          <a:p>
            <a:pPr lvl="1">
              <a:spcBef>
                <a:spcPct val="20000"/>
              </a:spcBef>
              <a:buFont typeface="Arial"/>
              <a:buNone/>
            </a:pPr>
            <a:r>
              <a:rPr kumimoji="0" lang="en-US" sz="1500" b="0" i="0" u="sng" strike="noStrike" kern="1200" cap="none" spc="0" normalizeH="0" baseline="0" noProof="0" dirty="0" smtClean="0">
                <a:ln>
                  <a:noFill/>
                </a:ln>
                <a:solidFill>
                  <a:srgbClr val="333D47"/>
                </a:solidFill>
                <a:effectLst/>
                <a:uLnTx/>
                <a:uFillTx/>
                <a:latin typeface="Gill Sans MT" pitchFamily="34" charset="0"/>
                <a:ea typeface="+mn-ea"/>
                <a:cs typeface="Tahoma"/>
              </a:rPr>
              <a:t>Results</a:t>
            </a:r>
          </a:p>
          <a:p>
            <a:pPr lvl="1">
              <a:spcBef>
                <a:spcPct val="20000"/>
              </a:spcBef>
              <a:buFont typeface="Arial"/>
              <a:buNone/>
            </a:pP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The following Figure </a:t>
            </a:r>
            <a:r>
              <a:rPr kumimoji="0" lang="ar-SA"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3.1 shows the Total number of dial attempts, which are answered by the Internet Server for </a:t>
            </a:r>
            <a:r>
              <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rPr>
              <a:t>2016. </a:t>
            </a:r>
            <a:endParaRPr kumimoji="0" lang="en-US" sz="1500" b="0" i="0" u="none" strike="noStrike" kern="1200" cap="none" spc="0" normalizeH="0" baseline="0" noProof="0" dirty="0" smtClean="0">
              <a:ln>
                <a:noFill/>
              </a:ln>
              <a:solidFill>
                <a:srgbClr val="333D47"/>
              </a:solidFill>
              <a:effectLst/>
              <a:uLnTx/>
              <a:uFillTx/>
              <a:latin typeface="Gill Sans MT" pitchFamily="34" charset="0"/>
              <a:ea typeface="+mn-ea"/>
              <a:cs typeface="Tahoma"/>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endParaRPr kumimoji="0" lang="en-US" sz="1500" b="0" i="0" u="none" strike="noStrike" kern="1200" cap="none" spc="0" normalizeH="0" baseline="0" noProof="0" dirty="0">
              <a:ln>
                <a:noFill/>
              </a:ln>
              <a:solidFill>
                <a:srgbClr val="333D47"/>
              </a:solidFill>
              <a:effectLst/>
              <a:uLnTx/>
              <a:uFillTx/>
              <a:latin typeface="Tahoma"/>
              <a:ea typeface="+mn-ea"/>
              <a:cs typeface="Tahoma"/>
            </a:endParaRPr>
          </a:p>
        </p:txBody>
      </p:sp>
      <p:sp>
        <p:nvSpPr>
          <p:cNvPr id="18" name="Rectangle 17"/>
          <p:cNvSpPr/>
          <p:nvPr/>
        </p:nvSpPr>
        <p:spPr>
          <a:xfrm>
            <a:off x="1293845" y="688032"/>
            <a:ext cx="1570943" cy="461665"/>
          </a:xfrm>
          <a:prstGeom prst="rect">
            <a:avLst/>
          </a:prstGeom>
        </p:spPr>
        <p:txBody>
          <a:bodyPr wrap="none">
            <a:spAutoFit/>
          </a:bodyPr>
          <a:lstStyle/>
          <a:p>
            <a:r>
              <a:rPr lang="en-US" sz="2400" dirty="0" smtClean="0">
                <a:solidFill>
                  <a:srgbClr val="BF9D25"/>
                </a:solidFill>
                <a:latin typeface="Gill Sans MT" pitchFamily="34" charset="0"/>
              </a:rPr>
              <a:t>SUMMARY</a:t>
            </a:r>
            <a:endParaRPr lang="en-US" sz="2400" dirty="0">
              <a:latin typeface="Gill Sans MT" pitchFamily="34" charset="0"/>
            </a:endParaRPr>
          </a:p>
        </p:txBody>
      </p:sp>
      <p:sp>
        <p:nvSpPr>
          <p:cNvPr id="19" name="Rectangle 18"/>
          <p:cNvSpPr/>
          <p:nvPr/>
        </p:nvSpPr>
        <p:spPr>
          <a:xfrm>
            <a:off x="1905000" y="6209163"/>
            <a:ext cx="4572000" cy="261610"/>
          </a:xfrm>
          <a:prstGeom prst="rect">
            <a:avLst/>
          </a:prstGeom>
        </p:spPr>
        <p:txBody>
          <a:bodyPr>
            <a:spAutoFit/>
          </a:bodyPr>
          <a:lstStyle/>
          <a:p>
            <a:pPr lvl="0" algn="justLow" fontAlgn="base">
              <a:spcBef>
                <a:spcPct val="0"/>
              </a:spcBef>
              <a:spcAft>
                <a:spcPct val="0"/>
              </a:spcAft>
              <a:tabLst>
                <a:tab pos="457200" algn="l"/>
              </a:tabLst>
            </a:pPr>
            <a:r>
              <a:rPr lang="en-GB" sz="1100" dirty="0" smtClean="0" bmk="_Toc349483038">
                <a:latin typeface="Gill Sans MT" pitchFamily="34" charset="0"/>
                <a:ea typeface="SimSun" pitchFamily="2" charset="-122"/>
                <a:cs typeface="Arial" pitchFamily="34" charset="0"/>
              </a:rPr>
              <a:t>Figure 3.1 Dial up Service</a:t>
            </a:r>
            <a:endParaRPr lang="en-US" sz="1100" dirty="0" smtClean="0">
              <a:latin typeface="Gill Sans MT" pitchFamily="34" charset="0"/>
              <a:cs typeface="Arial"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2704899529"/>
              </p:ext>
            </p:extLst>
          </p:nvPr>
        </p:nvGraphicFramePr>
        <p:xfrm>
          <a:off x="1427902" y="3250194"/>
          <a:ext cx="7145730" cy="25100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Placeholder 21" descr="image-side.jpg"/>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158" r="1158"/>
          <a:stretch>
            <a:fillRect/>
          </a:stretch>
        </p:blipFill>
        <p:spPr>
          <a:xfrm>
            <a:off x="0" y="1411061"/>
            <a:ext cx="3044727" cy="5074920"/>
          </a:xfrm>
        </p:spPr>
      </p:pic>
      <p:sp>
        <p:nvSpPr>
          <p:cNvPr id="10" name="Title 1"/>
          <p:cNvSpPr txBox="1">
            <a:spLocks/>
          </p:cNvSpPr>
          <p:nvPr/>
        </p:nvSpPr>
        <p:spPr>
          <a:xfrm>
            <a:off x="1288790" y="485775"/>
            <a:ext cx="8001000" cy="639762"/>
          </a:xfrm>
          <a:prstGeom prst="rect">
            <a:avLst/>
          </a:prstGeom>
        </p:spPr>
        <p:txBody>
          <a:bodyPr/>
          <a:lstStyle/>
          <a:p>
            <a:pPr lvl="0">
              <a:lnSpc>
                <a:spcPts val="4200"/>
              </a:lnSpc>
              <a:spcBef>
                <a:spcPct val="0"/>
              </a:spcBef>
            </a:pPr>
            <a:r>
              <a:rPr lang="en-US" sz="3000" dirty="0" smtClean="0">
                <a:latin typeface="Gill Sans MT" pitchFamily="34" charset="0"/>
              </a:rPr>
              <a:t> Key Performance Indicators (KPI)</a:t>
            </a:r>
            <a:endParaRPr kumimoji="0" lang="en-US" sz="3000" b="1" i="0" u="none" strike="noStrike" kern="1200" cap="none" spc="0" normalizeH="0" baseline="0" noProof="0" dirty="0">
              <a:ln>
                <a:noFill/>
              </a:ln>
              <a:effectLst/>
              <a:uLnTx/>
              <a:uFillTx/>
              <a:latin typeface="Tahoma"/>
              <a:ea typeface="+mj-ea"/>
              <a:cs typeface="AL-Mohanad" pitchFamily="2" charset="-78"/>
            </a:endParaRPr>
          </a:p>
        </p:txBody>
      </p:sp>
      <p:sp>
        <p:nvSpPr>
          <p:cNvPr id="11" name="Content Placeholder 3"/>
          <p:cNvSpPr txBox="1">
            <a:spLocks/>
          </p:cNvSpPr>
          <p:nvPr/>
        </p:nvSpPr>
        <p:spPr>
          <a:xfrm>
            <a:off x="3044727" y="1704975"/>
            <a:ext cx="8001000" cy="4525963"/>
          </a:xfrm>
          <a:prstGeom prst="rect">
            <a:avLst/>
          </a:prstGeom>
        </p:spPr>
        <p:txBody>
          <a:bodyPr>
            <a:normAutofit/>
          </a:bodyPr>
          <a:lstStyle/>
          <a:p>
            <a:r>
              <a:rPr lang="en-US" sz="2200" dirty="0" smtClean="0">
                <a:latin typeface="Gill Sans MT" pitchFamily="34" charset="0"/>
              </a:rPr>
              <a:t>Quality of Service Parameters includes:</a:t>
            </a:r>
          </a:p>
          <a:p>
            <a:endParaRPr lang="en-US" sz="2000" dirty="0" smtClean="0">
              <a:latin typeface="Gill Sans MT" pitchFamily="34" charset="0"/>
            </a:endParaRPr>
          </a:p>
          <a:p>
            <a:r>
              <a:rPr lang="en-US" dirty="0" smtClean="0">
                <a:latin typeface="Gill Sans MT" pitchFamily="34" charset="0"/>
              </a:rPr>
              <a:t>1.   Fixed Network based Voice Services:</a:t>
            </a:r>
          </a:p>
          <a:p>
            <a:endParaRPr lang="en-US" sz="1200" dirty="0" smtClean="0">
              <a:latin typeface="Gill Sans MT" pitchFamily="34" charset="0"/>
            </a:endParaRPr>
          </a:p>
          <a:p>
            <a:pPr marL="1257300" lvl="2" indent="-457200">
              <a:buFont typeface="Arial" pitchFamily="34" charset="0"/>
              <a:buChar char="•"/>
            </a:pPr>
            <a:r>
              <a:rPr lang="en-US" sz="1400" dirty="0" smtClean="0">
                <a:latin typeface="Gill Sans MT" pitchFamily="34" charset="0"/>
              </a:rPr>
              <a:t>Network Availability of main Telephone Exchange Equipment</a:t>
            </a:r>
          </a:p>
          <a:p>
            <a:pPr marL="1257300" lvl="2" indent="-457200">
              <a:buFont typeface="Arial" pitchFamily="34" charset="0"/>
              <a:buChar char="•"/>
            </a:pPr>
            <a:r>
              <a:rPr lang="en-US" sz="1400" dirty="0" smtClean="0">
                <a:latin typeface="Gill Sans MT" pitchFamily="34" charset="0"/>
              </a:rPr>
              <a:t>Network Effectiveness Ratio</a:t>
            </a:r>
            <a:r>
              <a:rPr lang="en-US" dirty="0" smtClean="0">
                <a:latin typeface="Gill Sans MT" pitchFamily="34" charset="0"/>
              </a:rPr>
              <a:t>  </a:t>
            </a:r>
          </a:p>
          <a:p>
            <a:pPr marL="571500" indent="-571500"/>
            <a:endParaRPr lang="en-US" dirty="0" smtClean="0">
              <a:latin typeface="Gill Sans MT" pitchFamily="34" charset="0"/>
            </a:endParaRPr>
          </a:p>
          <a:p>
            <a:pPr marL="571500" indent="-571500"/>
            <a:r>
              <a:rPr lang="en-US" dirty="0" smtClean="0">
                <a:latin typeface="Gill Sans MT" pitchFamily="34" charset="0"/>
              </a:rPr>
              <a:t>2.   Mobile Network based Voice Services:</a:t>
            </a:r>
          </a:p>
          <a:p>
            <a:pPr marL="571500" indent="-571500"/>
            <a:endParaRPr lang="en-US" dirty="0" smtClean="0">
              <a:latin typeface="Gill Sans MT" pitchFamily="34" charset="0"/>
            </a:endParaRPr>
          </a:p>
          <a:p>
            <a:pPr marL="1257300" lvl="2" indent="-457200">
              <a:buFont typeface="Arial" pitchFamily="34" charset="0"/>
              <a:buChar char="•"/>
            </a:pPr>
            <a:r>
              <a:rPr lang="en-US" sz="1400" dirty="0" smtClean="0">
                <a:latin typeface="Gill Sans MT" pitchFamily="34" charset="0"/>
              </a:rPr>
              <a:t>Network Availability – Core &amp; Radio Network</a:t>
            </a:r>
          </a:p>
          <a:p>
            <a:pPr marL="1257300" lvl="2" indent="-457200">
              <a:buFont typeface="Arial" pitchFamily="34" charset="0"/>
              <a:buChar char="•"/>
            </a:pPr>
            <a:r>
              <a:rPr lang="en-US" sz="1400" dirty="0" smtClean="0">
                <a:latin typeface="Gill Sans MT" pitchFamily="34" charset="0"/>
              </a:rPr>
              <a:t>Call Success Rate</a:t>
            </a:r>
          </a:p>
          <a:p>
            <a:pPr marL="1257300" lvl="2" indent="-457200">
              <a:buFont typeface="Arial" pitchFamily="34" charset="0"/>
              <a:buChar char="•"/>
            </a:pPr>
            <a:r>
              <a:rPr lang="en-US" sz="1400" dirty="0" smtClean="0">
                <a:latin typeface="Gill Sans MT" pitchFamily="34" charset="0"/>
              </a:rPr>
              <a:t>Call Drop Rate</a:t>
            </a:r>
          </a:p>
          <a:p>
            <a:pPr marL="1257300" lvl="2" indent="-457200">
              <a:buFont typeface="Arial" pitchFamily="34" charset="0"/>
              <a:buChar char="•"/>
            </a:pPr>
            <a:r>
              <a:rPr lang="en-US" sz="1400" dirty="0" smtClean="0">
                <a:latin typeface="Gill Sans MT" pitchFamily="34" charset="0"/>
              </a:rPr>
              <a:t>Call Setup Success Rate</a:t>
            </a:r>
          </a:p>
          <a:p>
            <a:pPr marL="1257300" lvl="2" indent="-457200">
              <a:buNone/>
            </a:pPr>
            <a:endParaRPr lang="en-US" sz="1400" dirty="0" smtClean="0">
              <a:latin typeface="Gill Sans MT" pitchFamily="34" charset="0"/>
            </a:endParaRPr>
          </a:p>
          <a:p>
            <a:r>
              <a:rPr lang="en-US" dirty="0" smtClean="0">
                <a:latin typeface="Gill Sans MT" pitchFamily="34" charset="0"/>
              </a:rPr>
              <a:t>3.    Additional parameters</a:t>
            </a:r>
          </a:p>
          <a:p>
            <a:endParaRPr lang="en-US" sz="1200" dirty="0" smtClean="0">
              <a:latin typeface="Gill Sans MT" pitchFamily="34" charset="0"/>
            </a:endParaRPr>
          </a:p>
          <a:p>
            <a:pPr marL="1257300" lvl="2" indent="-457200">
              <a:buFont typeface="Arial" pitchFamily="34" charset="0"/>
              <a:buChar char="•"/>
            </a:pPr>
            <a:r>
              <a:rPr lang="en-US" sz="1400" dirty="0" smtClean="0">
                <a:latin typeface="Gill Sans MT" pitchFamily="34" charset="0"/>
              </a:rPr>
              <a:t>Dial up connection</a:t>
            </a:r>
          </a:p>
          <a:p>
            <a:pPr marL="1257300" lvl="2" indent="-457200">
              <a:buNone/>
            </a:pPr>
            <a:endParaRPr lang="en-US" sz="1400" dirty="0" smtClean="0">
              <a:latin typeface="Gill Sans MT" pitchFamily="34" charset="0"/>
            </a:endParaRPr>
          </a:p>
          <a:p>
            <a:endParaRPr lang="en-US" dirty="0" smtClean="0"/>
          </a:p>
          <a:p>
            <a:pPr marL="0" marR="0" lvl="0" indent="0" algn="r" defTabSz="457200" rtl="1" eaLnBrk="1" fontAlgn="auto" latinLnBrk="0" hangingPunct="1">
              <a:lnSpc>
                <a:spcPts val="2000"/>
              </a:lnSpc>
              <a:spcBef>
                <a:spcPts val="650"/>
              </a:spcBef>
              <a:spcAft>
                <a:spcPts val="0"/>
              </a:spcAft>
              <a:buClrTx/>
              <a:buSzTx/>
              <a:buFont typeface="Arial"/>
              <a:buNone/>
              <a:tabLst/>
              <a:defRPr/>
            </a:pPr>
            <a:endParaRPr kumimoji="0" lang="ar-AE" sz="2000" b="0" i="0" u="none" strike="noStrike" kern="1200" cap="none" spc="0" normalizeH="0" baseline="0" noProof="0" dirty="0" smtClean="0">
              <a:ln>
                <a:noFill/>
              </a:ln>
              <a:effectLst/>
              <a:uLnTx/>
              <a:uFillTx/>
              <a:latin typeface="Tahoma"/>
              <a:cs typeface="AL-Mohanad" pitchFamily="2" charset="-78"/>
            </a:endParaRPr>
          </a:p>
        </p:txBody>
      </p:sp>
    </p:spTree>
    <p:extLst>
      <p:ext uri="{BB962C8B-B14F-4D97-AF65-F5344CB8AC3E}">
        <p14:creationId xmlns:p14="http://schemas.microsoft.com/office/powerpoint/2010/main" val="292403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282959" y="485192"/>
            <a:ext cx="8001000" cy="639762"/>
          </a:xfrm>
          <a:prstGeom prst="rect">
            <a:avLst/>
          </a:prstGeom>
        </p:spPr>
        <p:txBody>
          <a:bodyPr/>
          <a:lstStyle/>
          <a:p>
            <a:pPr lvl="0">
              <a:lnSpc>
                <a:spcPts val="4200"/>
              </a:lnSpc>
              <a:spcBef>
                <a:spcPct val="0"/>
              </a:spcBef>
            </a:pPr>
            <a:r>
              <a:rPr lang="en-US" sz="3600" dirty="0" smtClean="0">
                <a:latin typeface="Gill Sans MT" pitchFamily="34" charset="0"/>
              </a:rPr>
              <a:t>Reports Summary</a:t>
            </a:r>
            <a:endParaRPr kumimoji="0" lang="en-US" sz="3600" b="1" i="0" u="none" strike="noStrike" kern="1200" cap="none" spc="0" normalizeH="0" baseline="0" noProof="0" dirty="0">
              <a:ln>
                <a:noFill/>
              </a:ln>
              <a:solidFill>
                <a:srgbClr val="FFFFFF"/>
              </a:solidFill>
              <a:effectLst/>
              <a:uLnTx/>
              <a:uFillTx/>
              <a:latin typeface="Tahoma"/>
              <a:ea typeface="+mj-ea"/>
              <a:cs typeface="AL-Mohanad" pitchFamily="2" charset="-78"/>
            </a:endParaRPr>
          </a:p>
        </p:txBody>
      </p:sp>
      <p:sp>
        <p:nvSpPr>
          <p:cNvPr id="9" name="Content Placeholder 3"/>
          <p:cNvSpPr txBox="1">
            <a:spLocks/>
          </p:cNvSpPr>
          <p:nvPr/>
        </p:nvSpPr>
        <p:spPr>
          <a:xfrm>
            <a:off x="937726" y="1875453"/>
            <a:ext cx="8001000" cy="4525963"/>
          </a:xfrm>
          <a:prstGeom prst="rect">
            <a:avLst/>
          </a:prstGeom>
        </p:spPr>
        <p:txBody>
          <a:bodyPr>
            <a:normAutofit/>
          </a:bodyPr>
          <a:lstStyle/>
          <a:p>
            <a:pPr lvl="1" algn="just">
              <a:lnSpc>
                <a:spcPct val="150000"/>
              </a:lnSpc>
            </a:pPr>
            <a:r>
              <a:rPr lang="en-US" sz="1900" dirty="0" smtClean="0">
                <a:latin typeface="Gill Sans MT" pitchFamily="34" charset="0"/>
              </a:rPr>
              <a:t>The Reports based on the Quality of Service for the Mobile &amp; Fixed Network - Annex 2  data reported via licensees (</a:t>
            </a:r>
            <a:r>
              <a:rPr lang="en-US" sz="1900" dirty="0" err="1" smtClean="0">
                <a:latin typeface="Gill Sans MT" pitchFamily="34" charset="0"/>
              </a:rPr>
              <a:t>Etisalat</a:t>
            </a:r>
            <a:r>
              <a:rPr lang="en-US" sz="1900" dirty="0" smtClean="0">
                <a:latin typeface="Gill Sans MT" pitchFamily="34" charset="0"/>
              </a:rPr>
              <a:t> &amp; du)  to the Technology Developments Affairs during 1</a:t>
            </a:r>
            <a:r>
              <a:rPr lang="en-US" sz="1900" baseline="30000" dirty="0" smtClean="0">
                <a:latin typeface="Gill Sans MT" pitchFamily="34" charset="0"/>
              </a:rPr>
              <a:t>st</a:t>
            </a:r>
            <a:r>
              <a:rPr lang="en-US" sz="1900" dirty="0" smtClean="0">
                <a:latin typeface="Gill Sans MT" pitchFamily="34" charset="0"/>
              </a:rPr>
              <a:t>, 2</a:t>
            </a:r>
            <a:r>
              <a:rPr lang="en-US" sz="1900" baseline="30000" dirty="0" smtClean="0">
                <a:latin typeface="Gill Sans MT" pitchFamily="34" charset="0"/>
              </a:rPr>
              <a:t>nd</a:t>
            </a:r>
            <a:r>
              <a:rPr lang="en-US" sz="1900" dirty="0" smtClean="0">
                <a:latin typeface="Gill Sans MT" pitchFamily="34" charset="0"/>
              </a:rPr>
              <a:t>, 3</a:t>
            </a:r>
            <a:r>
              <a:rPr lang="en-US" sz="1900" baseline="30000" dirty="0" smtClean="0">
                <a:latin typeface="Gill Sans MT" pitchFamily="34" charset="0"/>
              </a:rPr>
              <a:t>rd</a:t>
            </a:r>
            <a:r>
              <a:rPr lang="en-US" sz="1900" dirty="0" smtClean="0">
                <a:latin typeface="Gill Sans MT" pitchFamily="34" charset="0"/>
              </a:rPr>
              <a:t> &amp; 4</a:t>
            </a:r>
            <a:r>
              <a:rPr lang="en-US" sz="1900" baseline="30000" dirty="0" smtClean="0">
                <a:latin typeface="Gill Sans MT" pitchFamily="34" charset="0"/>
              </a:rPr>
              <a:t>th</a:t>
            </a:r>
            <a:r>
              <a:rPr lang="en-US" sz="1900" dirty="0" smtClean="0">
                <a:latin typeface="Gill Sans MT" pitchFamily="34" charset="0"/>
              </a:rPr>
              <a:t> Quarter of 2016.</a:t>
            </a:r>
          </a:p>
          <a:p>
            <a:pPr lvl="1" algn="just">
              <a:lnSpc>
                <a:spcPct val="150000"/>
              </a:lnSpc>
            </a:pPr>
            <a:r>
              <a:rPr lang="en-US" sz="1900" dirty="0" smtClean="0">
                <a:latin typeface="Gill Sans MT" pitchFamily="34" charset="0"/>
              </a:rPr>
              <a:t>Indicators are measured on the monthly averaged data, which includes the largest possible statistical representation.</a:t>
            </a:r>
          </a:p>
        </p:txBody>
      </p:sp>
    </p:spTree>
    <p:extLst>
      <p:ext uri="{BB962C8B-B14F-4D97-AF65-F5344CB8AC3E}">
        <p14:creationId xmlns:p14="http://schemas.microsoft.com/office/powerpoint/2010/main" val="2285627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82959" y="466531"/>
            <a:ext cx="8001000" cy="639762"/>
          </a:xfrm>
          <a:prstGeom prst="rect">
            <a:avLst/>
          </a:prstGeom>
        </p:spPr>
        <p:txBody>
          <a:bodyPr vert="horz" lIns="91440" tIns="45720" rIns="91440" bIns="45720" rtlCol="0" anchor="ctr">
            <a:normAutofit/>
          </a:bodyPr>
          <a:lstStyle/>
          <a:p>
            <a:pPr lvl="0" defTabSz="914400">
              <a:spcBef>
                <a:spcPct val="0"/>
              </a:spcBef>
              <a:defRPr/>
            </a:pPr>
            <a:r>
              <a:rPr lang="en-US" sz="2400" dirty="0" smtClean="0">
                <a:solidFill>
                  <a:srgbClr val="BF9D25"/>
                </a:solidFill>
                <a:latin typeface="Gill Sans MT" pitchFamily="34" charset="0"/>
                <a:cs typeface="Arial" pitchFamily="34" charset="0"/>
              </a:rPr>
              <a:t>Fixed Net Voice Services – Q1</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8580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249341455"/>
              </p:ext>
            </p:extLst>
          </p:nvPr>
        </p:nvGraphicFramePr>
        <p:xfrm>
          <a:off x="1143000" y="1725265"/>
          <a:ext cx="7315200" cy="752980"/>
        </p:xfrm>
        <a:graphic>
          <a:graphicData uri="http://schemas.openxmlformats.org/drawingml/2006/table">
            <a:tbl>
              <a:tblPr/>
              <a:tblGrid>
                <a:gridCol w="2314603"/>
                <a:gridCol w="2314603"/>
                <a:gridCol w="2685994"/>
              </a:tblGrid>
              <a:tr h="130831">
                <a:tc>
                  <a:txBody>
                    <a:bodyPr/>
                    <a:lstStyle/>
                    <a:p>
                      <a:pPr algn="l" fontAlgn="b"/>
                      <a:r>
                        <a:rPr lang="en-US" sz="900" b="0" i="0" u="none" strike="noStrike" dirty="0">
                          <a:solidFill>
                            <a:srgbClr val="000000"/>
                          </a:solidFill>
                          <a:latin typeface="Gill Sans MT" pitchFamily="34" charset="0"/>
                        </a:rPr>
                        <a:t>Q1</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99.48%</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dirty="0">
                          <a:solidFill>
                            <a:srgbClr val="000000"/>
                          </a:solidFill>
                          <a:effectLst/>
                          <a:latin typeface="Gill Sans MT" panose="020B0502020104020203" pitchFamily="34" charset="0"/>
                        </a:rPr>
                        <a:t>97.50%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522519927"/>
              </p:ext>
            </p:extLst>
          </p:nvPr>
        </p:nvGraphicFramePr>
        <p:xfrm>
          <a:off x="1143000" y="2781677"/>
          <a:ext cx="73152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68962" y="466531"/>
            <a:ext cx="8001000" cy="639762"/>
          </a:xfrm>
          <a:prstGeom prst="rect">
            <a:avLst/>
          </a:prstGeom>
        </p:spPr>
        <p:txBody>
          <a:bodyPr vert="horz" lIns="91440" tIns="45720" rIns="91440" bIns="45720" rtlCol="0" anchor="ctr">
            <a:normAutofit/>
          </a:bodyPr>
          <a:lstStyle/>
          <a:p>
            <a:pPr>
              <a:spcBef>
                <a:spcPct val="0"/>
              </a:spcBef>
              <a:defRPr/>
            </a:pPr>
            <a:r>
              <a:rPr lang="en-US" sz="2400" dirty="0" smtClean="0">
                <a:solidFill>
                  <a:srgbClr val="BF9D25"/>
                </a:solidFill>
                <a:latin typeface="Gill Sans MT" pitchFamily="34" charset="0"/>
                <a:cs typeface="Arial" pitchFamily="34" charset="0"/>
              </a:rPr>
              <a:t>Fixed Net Voice Services – Q2</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8" name="Table 7"/>
          <p:cNvGraphicFramePr>
            <a:graphicFrameLocks noGrp="1"/>
          </p:cNvGraphicFramePr>
          <p:nvPr>
            <p:extLst>
              <p:ext uri="{D42A27DB-BD31-4B8C-83A1-F6EECF244321}">
                <p14:modId xmlns:p14="http://schemas.microsoft.com/office/powerpoint/2010/main" val="842970337"/>
              </p:ext>
            </p:extLst>
          </p:nvPr>
        </p:nvGraphicFramePr>
        <p:xfrm>
          <a:off x="1110342" y="1695839"/>
          <a:ext cx="7162802" cy="1031031"/>
        </p:xfrm>
        <a:graphic>
          <a:graphicData uri="http://schemas.openxmlformats.org/drawingml/2006/table">
            <a:tbl>
              <a:tblPr/>
              <a:tblGrid>
                <a:gridCol w="2666852"/>
                <a:gridCol w="2247975"/>
                <a:gridCol w="2247975"/>
              </a:tblGrid>
              <a:tr h="298579">
                <a:tc>
                  <a:txBody>
                    <a:bodyPr/>
                    <a:lstStyle/>
                    <a:p>
                      <a:pPr algn="l" fontAlgn="b"/>
                      <a:r>
                        <a:rPr lang="en-US" sz="900" b="0" i="0" u="none" strike="noStrike" dirty="0" smtClean="0">
                          <a:solidFill>
                            <a:srgbClr val="000000"/>
                          </a:solidFill>
                          <a:latin typeface="Gill Sans MT" pitchFamily="34" charset="0"/>
                        </a:rPr>
                        <a:t>Q2</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424542">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99.52%</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dirty="0">
                          <a:solidFill>
                            <a:srgbClr val="000000"/>
                          </a:solidFill>
                          <a:effectLst/>
                          <a:latin typeface="Gill Sans MT" panose="020B0502020104020203" pitchFamily="34" charset="0"/>
                        </a:rPr>
                        <a:t>98.81%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2823926540"/>
              </p:ext>
            </p:extLst>
          </p:nvPr>
        </p:nvGraphicFramePr>
        <p:xfrm>
          <a:off x="1110342" y="2817891"/>
          <a:ext cx="7162802"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42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68963" y="475861"/>
            <a:ext cx="8001000" cy="639762"/>
          </a:xfrm>
          <a:prstGeom prst="rect">
            <a:avLst/>
          </a:prstGeom>
        </p:spPr>
        <p:txBody>
          <a:bodyPr vert="horz" lIns="91440" tIns="45720" rIns="91440" bIns="45720" rtlCol="0" anchor="ctr">
            <a:normAutofit/>
          </a:bodyPr>
          <a:lstStyle/>
          <a:p>
            <a:pPr>
              <a:spcBef>
                <a:spcPct val="0"/>
              </a:spcBef>
              <a:defRPr/>
            </a:pPr>
            <a:r>
              <a:rPr lang="en-US" sz="2400" dirty="0" smtClean="0">
                <a:solidFill>
                  <a:srgbClr val="BF9D25"/>
                </a:solidFill>
                <a:latin typeface="Gill Sans MT" pitchFamily="34" charset="0"/>
                <a:cs typeface="Arial" pitchFamily="34" charset="0"/>
              </a:rPr>
              <a:t>Fixed Net Voice Services – Q3</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1323388506"/>
              </p:ext>
            </p:extLst>
          </p:nvPr>
        </p:nvGraphicFramePr>
        <p:xfrm>
          <a:off x="914400" y="1716833"/>
          <a:ext cx="7239000" cy="914399"/>
        </p:xfrm>
        <a:graphic>
          <a:graphicData uri="http://schemas.openxmlformats.org/drawingml/2006/table">
            <a:tbl>
              <a:tblPr/>
              <a:tblGrid>
                <a:gridCol w="2747752"/>
                <a:gridCol w="2245624"/>
                <a:gridCol w="2245624"/>
              </a:tblGrid>
              <a:tr h="298579">
                <a:tc>
                  <a:txBody>
                    <a:bodyPr/>
                    <a:lstStyle/>
                    <a:p>
                      <a:pPr algn="l" fontAlgn="b"/>
                      <a:r>
                        <a:rPr lang="en-US" sz="900" b="0" i="0" u="none" strike="noStrike" dirty="0" smtClean="0">
                          <a:solidFill>
                            <a:srgbClr val="000000"/>
                          </a:solidFill>
                          <a:latin typeface="Gill Sans MT" pitchFamily="34" charset="0"/>
                        </a:rPr>
                        <a:t>Q3</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07910">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99.51%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dirty="0">
                          <a:solidFill>
                            <a:srgbClr val="000000"/>
                          </a:solidFill>
                          <a:effectLst/>
                          <a:latin typeface="Gill Sans MT" panose="020B0502020104020203" pitchFamily="34" charset="0"/>
                        </a:rPr>
                        <a:t>99.33%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958132821"/>
              </p:ext>
            </p:extLst>
          </p:nvPr>
        </p:nvGraphicFramePr>
        <p:xfrm>
          <a:off x="977774" y="2879002"/>
          <a:ext cx="7106971" cy="29084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149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8</a:t>
            </a:fld>
            <a:endParaRPr lang="en-US" dirty="0"/>
          </a:p>
        </p:txBody>
      </p:sp>
      <p:sp>
        <p:nvSpPr>
          <p:cNvPr id="5" name="Title 1"/>
          <p:cNvSpPr txBox="1">
            <a:spLocks/>
          </p:cNvSpPr>
          <p:nvPr/>
        </p:nvSpPr>
        <p:spPr>
          <a:xfrm>
            <a:off x="1292290" y="457200"/>
            <a:ext cx="8001000" cy="639762"/>
          </a:xfrm>
          <a:prstGeom prst="rect">
            <a:avLst/>
          </a:prstGeom>
        </p:spPr>
        <p:txBody>
          <a:bodyPr vert="horz" lIns="91440" tIns="45720" rIns="91440" bIns="45720" rtlCol="0" anchor="ctr">
            <a:normAutofit/>
          </a:bodyPr>
          <a:lstStyle/>
          <a:p>
            <a:pPr lvl="0" defTabSz="914400">
              <a:spcBef>
                <a:spcPct val="0"/>
              </a:spcBef>
              <a:defRPr/>
            </a:pPr>
            <a:r>
              <a:rPr lang="en-US" sz="2400" dirty="0" smtClean="0">
                <a:solidFill>
                  <a:srgbClr val="BF9D25"/>
                </a:solidFill>
                <a:latin typeface="Gill Sans MT" pitchFamily="34" charset="0"/>
                <a:cs typeface="Arial" pitchFamily="34" charset="0"/>
              </a:rPr>
              <a:t>Fixed Net Voice Services – Q4</a:t>
            </a:r>
            <a:endParaRPr lang="en-US" sz="2400" dirty="0">
              <a:solidFill>
                <a:srgbClr val="BF9D25"/>
              </a:solidFill>
              <a:latin typeface="Gill Sans MT" pitchFamily="34" charset="0"/>
              <a:cs typeface="Arial" pitchFamily="34" charset="0"/>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3645574341"/>
              </p:ext>
            </p:extLst>
          </p:nvPr>
        </p:nvGraphicFramePr>
        <p:xfrm>
          <a:off x="685800" y="1605642"/>
          <a:ext cx="7315200" cy="1099458"/>
        </p:xfrm>
        <a:graphic>
          <a:graphicData uri="http://schemas.openxmlformats.org/drawingml/2006/table">
            <a:tbl>
              <a:tblPr/>
              <a:tblGrid>
                <a:gridCol w="2438400"/>
                <a:gridCol w="2438400"/>
                <a:gridCol w="2438400"/>
              </a:tblGrid>
              <a:tr h="381000">
                <a:tc>
                  <a:txBody>
                    <a:bodyPr/>
                    <a:lstStyle/>
                    <a:p>
                      <a:pPr algn="l" fontAlgn="b"/>
                      <a:r>
                        <a:rPr lang="en-US" sz="900" b="0" i="0" u="none" strike="noStrike" dirty="0" smtClean="0">
                          <a:solidFill>
                            <a:srgbClr val="000000"/>
                          </a:solidFill>
                          <a:latin typeface="Gill Sans MT" pitchFamily="34" charset="0"/>
                        </a:rPr>
                        <a:t>Q4</a:t>
                      </a:r>
                      <a:endParaRPr lang="en-US" sz="900" b="0" i="0" u="none" strike="noStrike" dirty="0">
                        <a:solidFill>
                          <a:srgbClr val="000000"/>
                        </a:solidFill>
                        <a:latin typeface="Gill Sans MT" pitchFamily="34" charset="0"/>
                      </a:endParaRP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fr-FR" sz="900" b="0" i="0" u="none" strike="noStrike" dirty="0">
                          <a:solidFill>
                            <a:srgbClr val="000000"/>
                          </a:solidFill>
                          <a:latin typeface="Gill Sans MT" pitchFamily="34" charset="0"/>
                        </a:rPr>
                        <a:t>DU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l" fontAlgn="b"/>
                      <a:r>
                        <a:rPr lang="en-US" sz="900" b="0" i="0" u="none" strike="noStrike" dirty="0">
                          <a:solidFill>
                            <a:srgbClr val="000000"/>
                          </a:solidFill>
                          <a:latin typeface="Gill Sans MT" pitchFamily="34" charset="0"/>
                        </a:rPr>
                        <a:t>Etisalat  -Fixed Net Voice Services (Average)</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l" fontAlgn="b"/>
                      <a:r>
                        <a:rPr lang="en-US" sz="900" b="0" i="0" u="none" strike="noStrike" dirty="0">
                          <a:solidFill>
                            <a:srgbClr val="000000"/>
                          </a:solidFill>
                          <a:latin typeface="Gill Sans MT" pitchFamily="34" charset="0"/>
                        </a:rPr>
                        <a:t>Network Availability</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100%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359229">
                <a:tc>
                  <a:txBody>
                    <a:bodyPr/>
                    <a:lstStyle/>
                    <a:p>
                      <a:pPr algn="l" fontAlgn="b"/>
                      <a:r>
                        <a:rPr lang="en-US" sz="900" b="0" i="0" u="none" strike="noStrike" dirty="0">
                          <a:solidFill>
                            <a:srgbClr val="000000"/>
                          </a:solidFill>
                          <a:latin typeface="Gill Sans MT" pitchFamily="34" charset="0"/>
                        </a:rPr>
                        <a:t>Network Effectiveness Ratio</a:t>
                      </a:r>
                    </a:p>
                  </a:txBody>
                  <a:tcPr marL="0" marR="0" marT="0"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a:solidFill>
                            <a:srgbClr val="000000"/>
                          </a:solidFill>
                          <a:effectLst/>
                          <a:latin typeface="Gill Sans MT" panose="020B0502020104020203" pitchFamily="34" charset="0"/>
                        </a:rPr>
                        <a:t>99.51%</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fontAlgn="b"/>
                      <a:r>
                        <a:rPr lang="en-US" sz="1100" b="0" i="0" u="none" strike="noStrike" dirty="0">
                          <a:solidFill>
                            <a:srgbClr val="000000"/>
                          </a:solidFill>
                          <a:effectLst/>
                          <a:latin typeface="Gill Sans MT" panose="020B0502020104020203" pitchFamily="34" charset="0"/>
                        </a:rPr>
                        <a:t>97.35%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132095746"/>
              </p:ext>
            </p:extLst>
          </p:nvPr>
        </p:nvGraphicFramePr>
        <p:xfrm>
          <a:off x="685800" y="3044228"/>
          <a:ext cx="73152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617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prstGeom prst="rect">
            <a:avLst/>
          </a:prstGeom>
        </p:spPr>
        <p:txBody>
          <a:bodyPr/>
          <a:lstStyle/>
          <a:p>
            <a:fld id="{6CDD9407-92C1-4CDD-896D-8231D1FA0F0E}" type="slidenum">
              <a:rPr lang="en-US" smtClean="0"/>
              <a:pPr/>
              <a:t>9</a:t>
            </a:fld>
            <a:endParaRPr lang="en-US" dirty="0"/>
          </a:p>
        </p:txBody>
      </p:sp>
      <p:sp>
        <p:nvSpPr>
          <p:cNvPr id="5" name="Title 1"/>
          <p:cNvSpPr>
            <a:spLocks noGrp="1"/>
          </p:cNvSpPr>
          <p:nvPr>
            <p:ph type="ctrTitle"/>
          </p:nvPr>
        </p:nvSpPr>
        <p:spPr>
          <a:xfrm>
            <a:off x="1268964" y="578498"/>
            <a:ext cx="7494037" cy="811763"/>
          </a:xfrm>
        </p:spPr>
        <p:txBody>
          <a:bodyPr>
            <a:normAutofit/>
          </a:bodyPr>
          <a:lstStyle/>
          <a:p>
            <a:pPr algn="l" rtl="1"/>
            <a:r>
              <a:rPr lang="en-US" sz="2400" b="0" dirty="0" smtClean="0">
                <a:latin typeface="Gill Sans MT" pitchFamily="34" charset="0"/>
              </a:rPr>
              <a:t>Mobile Net Voice Services – Q1</a:t>
            </a:r>
            <a:endParaRPr lang="en-US" sz="2400" b="0" dirty="0">
              <a:latin typeface="Berlin Sans FB" pitchFamily="34" charset="0"/>
              <a:cs typeface="AL-Mohanad" pitchFamily="2" charset="-78"/>
            </a:endParaRPr>
          </a:p>
        </p:txBody>
      </p:sp>
      <p:sp>
        <p:nvSpPr>
          <p:cNvPr id="6" name="Slide Number Placeholder 2"/>
          <p:cNvSpPr txBox="1">
            <a:spLocks/>
          </p:cNvSpPr>
          <p:nvPr/>
        </p:nvSpPr>
        <p:spPr>
          <a:xfrm>
            <a:off x="6629400" y="64166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CDD9407-92C1-4CDD-896D-8231D1FA0F0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endParaRPr>
          </a:p>
        </p:txBody>
      </p:sp>
      <p:graphicFrame>
        <p:nvGraphicFramePr>
          <p:cNvPr id="2" name="Table 1"/>
          <p:cNvGraphicFramePr>
            <a:graphicFrameLocks noGrp="1"/>
          </p:cNvGraphicFramePr>
          <p:nvPr>
            <p:extLst>
              <p:ext uri="{D42A27DB-BD31-4B8C-83A1-F6EECF244321}">
                <p14:modId xmlns:p14="http://schemas.microsoft.com/office/powerpoint/2010/main" val="2197966536"/>
              </p:ext>
            </p:extLst>
          </p:nvPr>
        </p:nvGraphicFramePr>
        <p:xfrm>
          <a:off x="755781" y="1651518"/>
          <a:ext cx="8007220" cy="1762533"/>
        </p:xfrm>
        <a:graphic>
          <a:graphicData uri="http://schemas.openxmlformats.org/drawingml/2006/table">
            <a:tbl>
              <a:tblPr/>
              <a:tblGrid>
                <a:gridCol w="2555496"/>
                <a:gridCol w="2555496"/>
                <a:gridCol w="2896228"/>
              </a:tblGrid>
              <a:tr h="181939">
                <a:tc>
                  <a:txBody>
                    <a:bodyPr/>
                    <a:lstStyle/>
                    <a:p>
                      <a:pPr algn="ctr" fontAlgn="ctr"/>
                      <a:r>
                        <a:rPr lang="en-US" sz="900" b="0" i="0" u="none" strike="noStrike" dirty="0">
                          <a:solidFill>
                            <a:srgbClr val="000000"/>
                          </a:solidFill>
                          <a:latin typeface="Gill Sans MT"/>
                        </a:rPr>
                        <a:t>Q1</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DU -Mobile Net Voice Services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ctr"/>
                      <a:r>
                        <a:rPr lang="fr-FR" sz="900" b="0" i="0" u="none" strike="noStrike" dirty="0">
                          <a:solidFill>
                            <a:srgbClr val="000000"/>
                          </a:solidFill>
                          <a:latin typeface="Gill Sans MT"/>
                        </a:rPr>
                        <a:t>Etisalat - Mobile Net Voice Service (Average)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l" rtl="0" fontAlgn="ctr"/>
                      <a:r>
                        <a:rPr lang="en-US" sz="900" b="0" i="0" u="none" strike="noStrike" dirty="0">
                          <a:solidFill>
                            <a:srgbClr val="000000"/>
                          </a:solidFill>
                          <a:latin typeface="Gill Sans MT"/>
                        </a:rPr>
                        <a:t>Network Availability - Core Network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100.00%</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198995">
                <a:tc>
                  <a:txBody>
                    <a:bodyPr/>
                    <a:lstStyle/>
                    <a:p>
                      <a:pPr algn="l" rtl="0" fontAlgn="ctr"/>
                      <a:r>
                        <a:rPr lang="en-US" sz="900" b="0" i="0" u="none" strike="noStrike" dirty="0">
                          <a:solidFill>
                            <a:srgbClr val="000000"/>
                          </a:solidFill>
                          <a:latin typeface="Gill Sans MT"/>
                        </a:rPr>
                        <a:t>Network Availability - Radio Part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99.97%</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dirty="0">
                          <a:solidFill>
                            <a:srgbClr val="000000"/>
                          </a:solidFill>
                          <a:latin typeface="Gill Sans MT"/>
                        </a:rPr>
                        <a:t>Call Completion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98.59%</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99.55%</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dirty="0">
                          <a:solidFill>
                            <a:srgbClr val="000000"/>
                          </a:solidFill>
                          <a:latin typeface="Gill Sans MT"/>
                        </a:rPr>
                        <a:t>Call Completion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99.86%</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a:solidFill>
                            <a:srgbClr val="000000"/>
                          </a:solidFill>
                          <a:latin typeface="Gill Sans MT"/>
                        </a:rPr>
                        <a:t>Call Setup Success Rate (2G)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98.83%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99.77%</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r h="295651">
                <a:tc>
                  <a:txBody>
                    <a:bodyPr/>
                    <a:lstStyle/>
                    <a:p>
                      <a:pPr algn="l" rtl="0" fontAlgn="ctr"/>
                      <a:r>
                        <a:rPr lang="en-US" sz="900" b="0" i="0" u="none" strike="noStrike" dirty="0">
                          <a:solidFill>
                            <a:srgbClr val="000000"/>
                          </a:solidFill>
                          <a:latin typeface="Gill Sans MT"/>
                        </a:rPr>
                        <a:t>Call Setup Success Rate (3G) </a:t>
                      </a:r>
                    </a:p>
                  </a:txBody>
                  <a:tcPr marL="0" marR="0" marT="0" marB="0" anchor="ctr">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a:solidFill>
                            <a:srgbClr val="000000"/>
                          </a:solidFill>
                          <a:effectLst/>
                          <a:latin typeface="Gill Sans MT" panose="020B0502020104020203" pitchFamily="34" charset="0"/>
                        </a:rPr>
                        <a:t>99.83%</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c>
                  <a:txBody>
                    <a:bodyPr/>
                    <a:lstStyle/>
                    <a:p>
                      <a:pPr algn="ctr" rtl="0" fontAlgn="b"/>
                      <a:r>
                        <a:rPr lang="en-US" sz="1000" b="0" i="0" u="none" strike="noStrike" dirty="0">
                          <a:solidFill>
                            <a:srgbClr val="000000"/>
                          </a:solidFill>
                          <a:effectLst/>
                          <a:latin typeface="Gill Sans MT" panose="020B0502020104020203" pitchFamily="34" charset="0"/>
                        </a:rPr>
                        <a:t>99.94%</a:t>
                      </a:r>
                    </a:p>
                  </a:txBody>
                  <a:tcPr marL="9525" marR="9525" marT="9525" marB="0" anchor="b">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FE9"/>
                    </a:solid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2427901505"/>
              </p:ext>
            </p:extLst>
          </p:nvPr>
        </p:nvGraphicFramePr>
        <p:xfrm>
          <a:off x="438150" y="3492610"/>
          <a:ext cx="8324851" cy="2733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1C0937546BA04DB1CF2366A6FCDC70" ma:contentTypeVersion="5" ma:contentTypeDescription="Create a new document." ma:contentTypeScope="" ma:versionID="54f2a5a9b59510a179b83566b4a79b24">
  <xsd:schema xmlns:xsd="http://www.w3.org/2001/XMLSchema" xmlns:xs="http://www.w3.org/2001/XMLSchema" xmlns:p="http://schemas.microsoft.com/office/2006/metadata/properties" xmlns:ns2="1a19e4be-a6d5-4959-a240-e6c4158b66ae" targetNamespace="http://schemas.microsoft.com/office/2006/metadata/properties" ma:root="true" ma:fieldsID="55db3e611c2a73e1d4bf16fdb9500762" ns2:_="">
    <xsd:import namespace="1a19e4be-a6d5-4959-a240-e6c4158b66ae"/>
    <xsd:element name="properties">
      <xsd:complexType>
        <xsd:sequence>
          <xsd:element name="documentManagement">
            <xsd:complexType>
              <xsd:all>
                <xsd:element ref="ns2:Category" minOccurs="0"/>
                <xsd:element ref="ns2:year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9e4be-a6d5-4959-a240-e6c4158b66ae" elementFormDefault="qualified">
    <xsd:import namespace="http://schemas.microsoft.com/office/2006/documentManagement/types"/>
    <xsd:import namespace="http://schemas.microsoft.com/office/infopath/2007/PartnerControls"/>
    <xsd:element name="Category" ma:index="8" nillable="true" ma:displayName="Category" ma:default="Circulars" ma:format="Dropdown" ma:internalName="Category">
      <xsd:simpleType>
        <xsd:restriction base="dms:Choice">
          <xsd:enumeration value="Rsolusions"/>
          <xsd:enumeration value="الرسائل الإسبوعية من برنامج الشيخ خليفة لتميز الحكومي"/>
          <xsd:enumeration value="Circulars"/>
          <xsd:enumeration value="Strategic Documents"/>
          <xsd:enumeration value="Training Reports"/>
          <xsd:enumeration value="External General Reports"/>
          <xsd:enumeration value="Internal General Reports"/>
          <xsd:enumeration value="Benchmark Studies"/>
          <xsd:enumeration value="UAE Infrastructure Report"/>
          <xsd:enumeration value="TRA Website Analytics"/>
          <xsd:enumeration value="Departments Presentations"/>
          <xsd:enumeration value="Used Templates"/>
          <xsd:enumeration value="Policy Tracker Spectrum Newsletter"/>
          <xsd:enumeration value="General Presentations"/>
          <xsd:enumeration value="Training Materials"/>
          <xsd:enumeration value="Knowledge Transfer Sessions"/>
          <xsd:enumeration value="Excellence"/>
        </xsd:restriction>
      </xsd:simpleType>
    </xsd:element>
    <xsd:element name="yearr" ma:index="9" nillable="true" ma:displayName="year" ma:default="2006" ma:format="Dropdown" ma:internalName="yearr">
      <xsd:simpleType>
        <xsd:restriction base="dms:Choice">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1a19e4be-a6d5-4959-a240-e6c4158b66ae">Used Templates</Category>
    <yearr xmlns="1a19e4be-a6d5-4959-a240-e6c4158b66ae">2014</yearr>
  </documentManagement>
</p:properties>
</file>

<file path=customXml/itemProps1.xml><?xml version="1.0" encoding="utf-8"?>
<ds:datastoreItem xmlns:ds="http://schemas.openxmlformats.org/officeDocument/2006/customXml" ds:itemID="{2A1B37EA-10B4-4CF8-92D8-F422BB2D0B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19e4be-a6d5-4959-a240-e6c4158b66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D3EFFC-8614-4F5F-9469-09E6BA570D61}">
  <ds:schemaRefs>
    <ds:schemaRef ds:uri="http://schemas.microsoft.com/sharepoint/v3/contenttype/forms"/>
  </ds:schemaRefs>
</ds:datastoreItem>
</file>

<file path=customXml/itemProps3.xml><?xml version="1.0" encoding="utf-8"?>
<ds:datastoreItem xmlns:ds="http://schemas.openxmlformats.org/officeDocument/2006/customXml" ds:itemID="{AD118E75-221C-4A33-A5AF-F7933A26EFB4}">
  <ds:schemaRefs>
    <ds:schemaRef ds:uri="http://purl.org/dc/terms/"/>
    <ds:schemaRef ds:uri="http://schemas.microsoft.com/office/2006/metadata/properties"/>
    <ds:schemaRef ds:uri="1a19e4be-a6d5-4959-a240-e6c4158b66ae"/>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31651</TotalTime>
  <Words>1306</Words>
  <PresentationFormat>On-screen Show (4:3)</PresentationFormat>
  <Paragraphs>279</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SimSun</vt:lpstr>
      <vt:lpstr>AL-Mohanad</vt:lpstr>
      <vt:lpstr>Arial</vt:lpstr>
      <vt:lpstr>Berlin Sans FB</vt:lpstr>
      <vt:lpstr>Calibri</vt:lpstr>
      <vt:lpstr>Gill Sans MT</vt:lpstr>
      <vt:lpstr>Tahoma</vt:lpstr>
      <vt:lpstr>Wingdings</vt:lpstr>
      <vt:lpstr>Office Theme</vt:lpstr>
      <vt:lpstr>Quality of (Mobile &amp; Fixed) Network &amp; Services reporting for Quarter 1 .2. 3. 4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Mobile Net Voice Services – Q1</vt:lpstr>
      <vt:lpstr>Mobile Net Voice Services – Q2</vt:lpstr>
      <vt:lpstr>Mobile Net Voice Services – Q3</vt:lpstr>
      <vt:lpstr>Mobile Net Voice Services – Q4</vt:lpstr>
      <vt:lpstr>Mobile Net Voice Services – Q1</vt:lpstr>
      <vt:lpstr>Mobile Net Voice Services – Q2</vt:lpstr>
      <vt:lpstr>Mobile Net Voice Services – Q3</vt:lpstr>
      <vt:lpstr>Mobile Net Voice Services – Q4</vt:lpstr>
      <vt:lpstr>Measurements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2017-03-05T09:28:10Z</cp:lastPrinted>
  <dcterms:created xsi:type="dcterms:W3CDTF">2014-06-29T10:10:38Z</dcterms:created>
  <dcterms:modified xsi:type="dcterms:W3CDTF">2017-03-06T10:45:48Z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0x010100961C0937546BA04DB1CF2366A6FCDC70</vt:lpwstr>
  </property>
</Properties>
</file>