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6" r:id="rId5"/>
    <p:sldId id="257"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6D2"/>
    <a:srgbClr val="B1A99E"/>
    <a:srgbClr val="8B648C"/>
    <a:srgbClr val="7D9AA9"/>
    <a:srgbClr val="6BAA36"/>
    <a:srgbClr val="F47C00"/>
    <a:srgbClr val="333D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62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asim.alali.TRA\Desktop\New%20QoS%20report%202015.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asim.alali.TRA\Desktop\New%20QoS%20report%202015.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jasim.alali.TRA\Desktop\New%20QoS%20report%202015.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jasim.alali.TRA\Desktop\New%20QoS%20report%202015.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jasim.alali.TRA\Desktop\New%20QoS%20report%202015.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asim.alali.TRA\Desktop\New2%20QoS%20report%202015.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'fixed q1'!$B$5</c:f>
              <c:strCache>
                <c:ptCount val="1"/>
                <c:pt idx="0">
                  <c:v>Network Availability</c:v>
                </c:pt>
              </c:strCache>
            </c:strRef>
          </c:tx>
          <c:spPr>
            <a:solidFill>
              <a:schemeClr val="accent1"/>
            </a:solidFill>
            <a:ln>
              <a:noFill/>
            </a:ln>
            <a:effectLst/>
            <a:sp3d/>
          </c:spPr>
          <c:invertIfNegative val="0"/>
          <c:cat>
            <c:strRef>
              <c:f>'fixed q1'!$C$4:$D$4</c:f>
              <c:strCache>
                <c:ptCount val="2"/>
                <c:pt idx="0">
                  <c:v>DU -Fixed Net Voice Services (Average)</c:v>
                </c:pt>
                <c:pt idx="1">
                  <c:v>Etisalat  -Fixed Net Voice Services (Average)</c:v>
                </c:pt>
              </c:strCache>
            </c:strRef>
          </c:cat>
          <c:val>
            <c:numRef>
              <c:f>'fixed q1'!$C$5:$D$5</c:f>
              <c:numCache>
                <c:formatCode>0%</c:formatCode>
                <c:ptCount val="2"/>
                <c:pt idx="0">
                  <c:v>1</c:v>
                </c:pt>
                <c:pt idx="1">
                  <c:v>1</c:v>
                </c:pt>
              </c:numCache>
            </c:numRef>
          </c:val>
        </c:ser>
        <c:ser>
          <c:idx val="1"/>
          <c:order val="1"/>
          <c:tx>
            <c:strRef>
              <c:f>'fixed q1'!$B$6</c:f>
              <c:strCache>
                <c:ptCount val="1"/>
                <c:pt idx="0">
                  <c:v>Network Effectiveness Ratio</c:v>
                </c:pt>
              </c:strCache>
            </c:strRef>
          </c:tx>
          <c:spPr>
            <a:solidFill>
              <a:schemeClr val="accent2"/>
            </a:solidFill>
            <a:ln>
              <a:noFill/>
            </a:ln>
            <a:effectLst/>
            <a:sp3d/>
          </c:spPr>
          <c:invertIfNegative val="0"/>
          <c:cat>
            <c:strRef>
              <c:f>'fixed q1'!$C$4:$D$4</c:f>
              <c:strCache>
                <c:ptCount val="2"/>
                <c:pt idx="0">
                  <c:v>DU -Fixed Net Voice Services (Average)</c:v>
                </c:pt>
                <c:pt idx="1">
                  <c:v>Etisalat  -Fixed Net Voice Services (Average)</c:v>
                </c:pt>
              </c:strCache>
            </c:strRef>
          </c:cat>
          <c:val>
            <c:numRef>
              <c:f>'fixed q1'!$C$6:$D$6</c:f>
              <c:numCache>
                <c:formatCode>0.00%</c:formatCode>
                <c:ptCount val="2"/>
                <c:pt idx="0">
                  <c:v>0.99519999999999997</c:v>
                </c:pt>
                <c:pt idx="1">
                  <c:v>0.97406000000000004</c:v>
                </c:pt>
              </c:numCache>
            </c:numRef>
          </c:val>
        </c:ser>
        <c:dLbls>
          <c:showLegendKey val="0"/>
          <c:showVal val="0"/>
          <c:showCatName val="0"/>
          <c:showSerName val="0"/>
          <c:showPercent val="0"/>
          <c:showBubbleSize val="0"/>
        </c:dLbls>
        <c:gapWidth val="150"/>
        <c:shape val="box"/>
        <c:axId val="248644336"/>
        <c:axId val="318353944"/>
        <c:axId val="0"/>
      </c:bar3DChart>
      <c:catAx>
        <c:axId val="2486443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8353944"/>
        <c:crosses val="autoZero"/>
        <c:auto val="1"/>
        <c:lblAlgn val="ctr"/>
        <c:lblOffset val="100"/>
        <c:noMultiLvlLbl val="0"/>
      </c:catAx>
      <c:valAx>
        <c:axId val="318353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644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q2'!$B$4</c:f>
              <c:strCache>
                <c:ptCount val="1"/>
                <c:pt idx="0">
                  <c:v>Call Drop Rate  (2G) </c:v>
                </c:pt>
              </c:strCache>
            </c:strRef>
          </c:tx>
          <c:spPr>
            <a:solidFill>
              <a:schemeClr val="accent1"/>
            </a:solidFill>
            <a:ln>
              <a:noFill/>
            </a:ln>
            <a:effectLst/>
            <a:sp3d/>
          </c:spPr>
          <c:invertIfNegative val="0"/>
          <c:cat>
            <c:strRef>
              <c:f>'drop q2'!$C$3:$D$3</c:f>
              <c:strCache>
                <c:ptCount val="2"/>
                <c:pt idx="0">
                  <c:v>DU -Mobile Net Voice Services (Average) </c:v>
                </c:pt>
                <c:pt idx="1">
                  <c:v>Etisalat - Mobile Net Voice Service (Average) </c:v>
                </c:pt>
              </c:strCache>
            </c:strRef>
          </c:cat>
          <c:val>
            <c:numRef>
              <c:f>'drop q2'!$C$4:$D$4</c:f>
              <c:numCache>
                <c:formatCode>0.00%</c:formatCode>
                <c:ptCount val="2"/>
                <c:pt idx="0">
                  <c:v>3.0000000000000001E-3</c:v>
                </c:pt>
                <c:pt idx="1">
                  <c:v>2.3999999999999998E-3</c:v>
                </c:pt>
              </c:numCache>
            </c:numRef>
          </c:val>
        </c:ser>
        <c:ser>
          <c:idx val="1"/>
          <c:order val="1"/>
          <c:tx>
            <c:strRef>
              <c:f>'drop q2'!$B$5</c:f>
              <c:strCache>
                <c:ptCount val="1"/>
                <c:pt idx="0">
                  <c:v>Call Drop Rate  (3G) </c:v>
                </c:pt>
              </c:strCache>
            </c:strRef>
          </c:tx>
          <c:spPr>
            <a:solidFill>
              <a:schemeClr val="accent2"/>
            </a:solidFill>
            <a:ln>
              <a:noFill/>
            </a:ln>
            <a:effectLst/>
            <a:sp3d/>
          </c:spPr>
          <c:invertIfNegative val="0"/>
          <c:cat>
            <c:strRef>
              <c:f>'drop q2'!$C$3:$D$3</c:f>
              <c:strCache>
                <c:ptCount val="2"/>
                <c:pt idx="0">
                  <c:v>DU -Mobile Net Voice Services (Average) </c:v>
                </c:pt>
                <c:pt idx="1">
                  <c:v>Etisalat - Mobile Net Voice Service (Average) </c:v>
                </c:pt>
              </c:strCache>
            </c:strRef>
          </c:cat>
          <c:val>
            <c:numRef>
              <c:f>'drop q2'!$C$5:$D$5</c:f>
              <c:numCache>
                <c:formatCode>0.00%</c:formatCode>
                <c:ptCount val="2"/>
                <c:pt idx="0">
                  <c:v>1E-3</c:v>
                </c:pt>
                <c:pt idx="1">
                  <c:v>5.9999999999999995E-4</c:v>
                </c:pt>
              </c:numCache>
            </c:numRef>
          </c:val>
        </c:ser>
        <c:dLbls>
          <c:showLegendKey val="0"/>
          <c:showVal val="0"/>
          <c:showCatName val="0"/>
          <c:showSerName val="0"/>
          <c:showPercent val="0"/>
          <c:showBubbleSize val="0"/>
        </c:dLbls>
        <c:gapWidth val="150"/>
        <c:shape val="box"/>
        <c:axId val="485612208"/>
        <c:axId val="485610640"/>
        <c:axId val="0"/>
      </c:bar3DChart>
      <c:catAx>
        <c:axId val="4856122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610640"/>
        <c:crosses val="autoZero"/>
        <c:auto val="1"/>
        <c:lblAlgn val="ctr"/>
        <c:lblOffset val="100"/>
        <c:noMultiLvlLbl val="0"/>
      </c:catAx>
      <c:valAx>
        <c:axId val="4856106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6122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q3'!$B$4</c:f>
              <c:strCache>
                <c:ptCount val="1"/>
                <c:pt idx="0">
                  <c:v>Call Drop Rate  (2G) </c:v>
                </c:pt>
              </c:strCache>
            </c:strRef>
          </c:tx>
          <c:spPr>
            <a:solidFill>
              <a:schemeClr val="accent1"/>
            </a:solidFill>
            <a:ln>
              <a:noFill/>
            </a:ln>
            <a:effectLst/>
            <a:sp3d/>
          </c:spPr>
          <c:invertIfNegative val="0"/>
          <c:cat>
            <c:strRef>
              <c:f>'drop q3'!$C$3:$D$3</c:f>
              <c:strCache>
                <c:ptCount val="2"/>
                <c:pt idx="0">
                  <c:v>DU -Mobile Net Voice Services (Average) </c:v>
                </c:pt>
                <c:pt idx="1">
                  <c:v>Etisalat - Mobile Net Voice Service (Average) </c:v>
                </c:pt>
              </c:strCache>
            </c:strRef>
          </c:cat>
          <c:val>
            <c:numRef>
              <c:f>'drop q3'!$C$4:$D$4</c:f>
              <c:numCache>
                <c:formatCode>0.00%</c:formatCode>
                <c:ptCount val="2"/>
                <c:pt idx="0">
                  <c:v>3.0999999999999999E-3</c:v>
                </c:pt>
                <c:pt idx="1">
                  <c:v>2.5000000000000001E-3</c:v>
                </c:pt>
              </c:numCache>
            </c:numRef>
          </c:val>
        </c:ser>
        <c:ser>
          <c:idx val="1"/>
          <c:order val="1"/>
          <c:tx>
            <c:strRef>
              <c:f>'drop q3'!$B$5</c:f>
              <c:strCache>
                <c:ptCount val="1"/>
                <c:pt idx="0">
                  <c:v>Call Drop Rate  (3G) </c:v>
                </c:pt>
              </c:strCache>
            </c:strRef>
          </c:tx>
          <c:spPr>
            <a:solidFill>
              <a:schemeClr val="accent2"/>
            </a:solidFill>
            <a:ln>
              <a:noFill/>
            </a:ln>
            <a:effectLst/>
            <a:sp3d/>
          </c:spPr>
          <c:invertIfNegative val="0"/>
          <c:cat>
            <c:strRef>
              <c:f>'drop q3'!$C$3:$D$3</c:f>
              <c:strCache>
                <c:ptCount val="2"/>
                <c:pt idx="0">
                  <c:v>DU -Mobile Net Voice Services (Average) </c:v>
                </c:pt>
                <c:pt idx="1">
                  <c:v>Etisalat - Mobile Net Voice Service (Average) </c:v>
                </c:pt>
              </c:strCache>
            </c:strRef>
          </c:cat>
          <c:val>
            <c:numRef>
              <c:f>'drop q3'!$C$5:$D$5</c:f>
              <c:numCache>
                <c:formatCode>0.00%</c:formatCode>
                <c:ptCount val="2"/>
                <c:pt idx="0">
                  <c:v>8.0000000000000004E-4</c:v>
                </c:pt>
                <c:pt idx="1">
                  <c:v>5.9999999999999995E-4</c:v>
                </c:pt>
              </c:numCache>
            </c:numRef>
          </c:val>
        </c:ser>
        <c:dLbls>
          <c:showLegendKey val="0"/>
          <c:showVal val="0"/>
          <c:showCatName val="0"/>
          <c:showSerName val="0"/>
          <c:showPercent val="0"/>
          <c:showBubbleSize val="0"/>
        </c:dLbls>
        <c:gapWidth val="150"/>
        <c:shape val="box"/>
        <c:axId val="485606328"/>
        <c:axId val="485602016"/>
        <c:axId val="0"/>
      </c:bar3DChart>
      <c:catAx>
        <c:axId val="4856063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602016"/>
        <c:crosses val="autoZero"/>
        <c:auto val="1"/>
        <c:lblAlgn val="ctr"/>
        <c:lblOffset val="100"/>
        <c:noMultiLvlLbl val="0"/>
      </c:catAx>
      <c:valAx>
        <c:axId val="4856020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606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q4'!$B$4</c:f>
              <c:strCache>
                <c:ptCount val="1"/>
                <c:pt idx="0">
                  <c:v>Call Drop Rate  (2G) </c:v>
                </c:pt>
              </c:strCache>
            </c:strRef>
          </c:tx>
          <c:spPr>
            <a:solidFill>
              <a:schemeClr val="accent1"/>
            </a:solidFill>
            <a:ln>
              <a:noFill/>
            </a:ln>
            <a:effectLst/>
            <a:sp3d/>
          </c:spPr>
          <c:invertIfNegative val="0"/>
          <c:cat>
            <c:strRef>
              <c:f>'drop q4'!$C$3:$D$3</c:f>
              <c:strCache>
                <c:ptCount val="2"/>
                <c:pt idx="0">
                  <c:v>DU -Mobile Net Voice Services (Average) </c:v>
                </c:pt>
                <c:pt idx="1">
                  <c:v>Etisalat - Mobile Net Voice Service (Average) </c:v>
                </c:pt>
              </c:strCache>
            </c:strRef>
          </c:cat>
          <c:val>
            <c:numRef>
              <c:f>'drop q4'!$C$4:$D$4</c:f>
              <c:numCache>
                <c:formatCode>0.00%</c:formatCode>
                <c:ptCount val="2"/>
                <c:pt idx="0">
                  <c:v>2.3999999999999998E-3</c:v>
                </c:pt>
                <c:pt idx="1">
                  <c:v>2.3E-3</c:v>
                </c:pt>
              </c:numCache>
            </c:numRef>
          </c:val>
        </c:ser>
        <c:ser>
          <c:idx val="1"/>
          <c:order val="1"/>
          <c:tx>
            <c:strRef>
              <c:f>'drop q4'!$B$5</c:f>
              <c:strCache>
                <c:ptCount val="1"/>
                <c:pt idx="0">
                  <c:v>Call Drop Rate  (3G) </c:v>
                </c:pt>
              </c:strCache>
            </c:strRef>
          </c:tx>
          <c:spPr>
            <a:solidFill>
              <a:schemeClr val="accent2"/>
            </a:solidFill>
            <a:ln>
              <a:noFill/>
            </a:ln>
            <a:effectLst/>
            <a:sp3d/>
          </c:spPr>
          <c:invertIfNegative val="0"/>
          <c:cat>
            <c:strRef>
              <c:f>'drop q4'!$C$3:$D$3</c:f>
              <c:strCache>
                <c:ptCount val="2"/>
                <c:pt idx="0">
                  <c:v>DU -Mobile Net Voice Services (Average) </c:v>
                </c:pt>
                <c:pt idx="1">
                  <c:v>Etisalat - Mobile Net Voice Service (Average) </c:v>
                </c:pt>
              </c:strCache>
            </c:strRef>
          </c:cat>
          <c:val>
            <c:numRef>
              <c:f>'drop q4'!$C$5:$D$5</c:f>
              <c:numCache>
                <c:formatCode>0.00%</c:formatCode>
                <c:ptCount val="2"/>
                <c:pt idx="0">
                  <c:v>8.9999999999999998E-4</c:v>
                </c:pt>
                <c:pt idx="1">
                  <c:v>5.0000000000000001E-4</c:v>
                </c:pt>
              </c:numCache>
            </c:numRef>
          </c:val>
        </c:ser>
        <c:dLbls>
          <c:showLegendKey val="0"/>
          <c:showVal val="0"/>
          <c:showCatName val="0"/>
          <c:showSerName val="0"/>
          <c:showPercent val="0"/>
          <c:showBubbleSize val="0"/>
        </c:dLbls>
        <c:gapWidth val="150"/>
        <c:shape val="box"/>
        <c:axId val="389575824"/>
        <c:axId val="389576216"/>
        <c:axId val="0"/>
      </c:bar3DChart>
      <c:catAx>
        <c:axId val="3895758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576216"/>
        <c:crosses val="autoZero"/>
        <c:auto val="1"/>
        <c:lblAlgn val="ctr"/>
        <c:lblOffset val="100"/>
        <c:noMultiLvlLbl val="0"/>
      </c:catAx>
      <c:valAx>
        <c:axId val="3895762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575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Network Effectiveness Ratio (Etisalat)</c:v>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'Network Effectiveness Ratio'!$B$5:$B$16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'Network Effectiveness Ratio'!$C$5:$C$16</c:f>
              <c:numCache>
                <c:formatCode>0.00%</c:formatCode>
                <c:ptCount val="12"/>
                <c:pt idx="0">
                  <c:v>0.97602</c:v>
                </c:pt>
                <c:pt idx="1">
                  <c:v>0.97411999999999999</c:v>
                </c:pt>
                <c:pt idx="2">
                  <c:v>0.97206000000000004</c:v>
                </c:pt>
                <c:pt idx="3">
                  <c:v>0.97072000000000003</c:v>
                </c:pt>
                <c:pt idx="4">
                  <c:v>0.97179000000000004</c:v>
                </c:pt>
                <c:pt idx="5">
                  <c:v>0.96565000000000001</c:v>
                </c:pt>
                <c:pt idx="6">
                  <c:v>0.96518000000000004</c:v>
                </c:pt>
                <c:pt idx="7">
                  <c:v>0.97138999999999998</c:v>
                </c:pt>
                <c:pt idx="8">
                  <c:v>0.97204000000000002</c:v>
                </c:pt>
                <c:pt idx="9">
                  <c:v>0.97092000000000001</c:v>
                </c:pt>
                <c:pt idx="10">
                  <c:v>0.96923000000000004</c:v>
                </c:pt>
                <c:pt idx="11">
                  <c:v>0.97045999999999999</c:v>
                </c:pt>
              </c:numCache>
            </c:numRef>
          </c:val>
          <c:smooth val="0"/>
        </c:ser>
        <c:ser>
          <c:idx val="1"/>
          <c:order val="1"/>
          <c:tx>
            <c:v>Network Effectiveness Ratio (Du)</c:v>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'Network Effectiveness Ratio'!$B$5:$B$16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'Network Effectiveness Ratio'!$D$5:$D$16</c:f>
              <c:numCache>
                <c:formatCode>0.00%</c:formatCode>
                <c:ptCount val="12"/>
                <c:pt idx="0">
                  <c:v>0.99531000000000003</c:v>
                </c:pt>
                <c:pt idx="1">
                  <c:v>0.99524000000000001</c:v>
                </c:pt>
                <c:pt idx="2">
                  <c:v>0.99512</c:v>
                </c:pt>
                <c:pt idx="3">
                  <c:v>0.99394000000000005</c:v>
                </c:pt>
                <c:pt idx="4">
                  <c:v>0.99439999999999995</c:v>
                </c:pt>
                <c:pt idx="5">
                  <c:v>0.99455000000000005</c:v>
                </c:pt>
                <c:pt idx="6">
                  <c:v>0.99419999999999997</c:v>
                </c:pt>
                <c:pt idx="7">
                  <c:v>0.99439999999999995</c:v>
                </c:pt>
                <c:pt idx="8">
                  <c:v>0.99470000000000003</c:v>
                </c:pt>
                <c:pt idx="9">
                  <c:v>0.99519999999999997</c:v>
                </c:pt>
                <c:pt idx="10">
                  <c:v>0.99480000000000002</c:v>
                </c:pt>
                <c:pt idx="11">
                  <c:v>0.99460000000000004</c:v>
                </c:pt>
              </c:numCache>
            </c:numRef>
          </c:val>
          <c:smooth val="0"/>
        </c:ser>
        <c:dLbls>
          <c:showLegendKey val="0"/>
          <c:showVal val="0"/>
          <c:showCatName val="0"/>
          <c:showSerName val="0"/>
          <c:showPercent val="0"/>
          <c:showBubbleSize val="0"/>
        </c:dLbls>
        <c:marker val="1"/>
        <c:smooth val="0"/>
        <c:axId val="246799952"/>
        <c:axId val="246804264"/>
      </c:lineChart>
      <c:catAx>
        <c:axId val="24679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4264"/>
        <c:crosses val="autoZero"/>
        <c:auto val="1"/>
        <c:lblAlgn val="ctr"/>
        <c:lblOffset val="100"/>
        <c:noMultiLvlLbl val="0"/>
      </c:catAx>
      <c:valAx>
        <c:axId val="2468042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799952"/>
        <c:crosses val="autoZero"/>
        <c:crossBetween val="between"/>
      </c:valAx>
      <c:spPr>
        <a:noFill/>
        <a:ln>
          <a:noFill/>
        </a:ln>
        <a:effectLst/>
      </c:spPr>
    </c:plotArea>
    <c:legend>
      <c:legendPos val="r"/>
      <c:layout>
        <c:manualLayout>
          <c:xMode val="edge"/>
          <c:yMode val="edge"/>
          <c:x val="0.83434820647419072"/>
          <c:y val="0.42187445319335082"/>
          <c:w val="0.16565179352580928"/>
          <c:h val="0.256946631671041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Network Effectiveness Ratio Part (Etisalat)</c:v>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'Network Avai Radio Part'!$B$5:$B$16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'Network Avai Radio Part'!$C$5:$C$16</c:f>
              <c:numCache>
                <c:formatCode>0.00%</c:formatCode>
                <c:ptCount val="12"/>
                <c:pt idx="0">
                  <c:v>0.99996160000000001</c:v>
                </c:pt>
                <c:pt idx="1">
                  <c:v>0.99988259999999995</c:v>
                </c:pt>
                <c:pt idx="2">
                  <c:v>0.99992610000000004</c:v>
                </c:pt>
                <c:pt idx="3">
                  <c:v>0.99990140000000005</c:v>
                </c:pt>
                <c:pt idx="4">
                  <c:v>0.99998929999999997</c:v>
                </c:pt>
                <c:pt idx="5">
                  <c:v>0.999946</c:v>
                </c:pt>
                <c:pt idx="6">
                  <c:v>0.99998169999999997</c:v>
                </c:pt>
                <c:pt idx="7">
                  <c:v>0.99948539999999997</c:v>
                </c:pt>
                <c:pt idx="8">
                  <c:v>0.99999890000000002</c:v>
                </c:pt>
                <c:pt idx="9">
                  <c:v>0.99999420000000006</c:v>
                </c:pt>
                <c:pt idx="10">
                  <c:v>0.99980089999999999</c:v>
                </c:pt>
                <c:pt idx="11">
                  <c:v>0.99992000000000003</c:v>
                </c:pt>
              </c:numCache>
            </c:numRef>
          </c:val>
          <c:smooth val="0"/>
        </c:ser>
        <c:ser>
          <c:idx val="1"/>
          <c:order val="1"/>
          <c:tx>
            <c:v>Network Effectiveness Ratio Part (Du)</c:v>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'Network Avai Radio Part'!$B$5:$B$16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'Network Avai Radio Part'!$D$5:$D$16</c:f>
              <c:numCache>
                <c:formatCode>0.00%</c:formatCode>
                <c:ptCount val="12"/>
                <c:pt idx="0">
                  <c:v>0.99295</c:v>
                </c:pt>
                <c:pt idx="1">
                  <c:v>0.99370999999999998</c:v>
                </c:pt>
                <c:pt idx="2">
                  <c:v>0.99212</c:v>
                </c:pt>
                <c:pt idx="3">
                  <c:v>0.99319999999999997</c:v>
                </c:pt>
                <c:pt idx="4">
                  <c:v>0.99329000000000001</c:v>
                </c:pt>
                <c:pt idx="5">
                  <c:v>0.99087999999999998</c:v>
                </c:pt>
                <c:pt idx="6">
                  <c:v>0.99060999999999999</c:v>
                </c:pt>
                <c:pt idx="7">
                  <c:v>0.98777999999999999</c:v>
                </c:pt>
                <c:pt idx="8">
                  <c:v>0.99117999999999995</c:v>
                </c:pt>
                <c:pt idx="9">
                  <c:v>0.99683999999999995</c:v>
                </c:pt>
                <c:pt idx="10">
                  <c:v>0.99782999999999999</c:v>
                </c:pt>
                <c:pt idx="11">
                  <c:v>0.99748000000000003</c:v>
                </c:pt>
              </c:numCache>
            </c:numRef>
          </c:val>
          <c:smooth val="0"/>
        </c:ser>
        <c:dLbls>
          <c:showLegendKey val="0"/>
          <c:showVal val="0"/>
          <c:showCatName val="0"/>
          <c:showSerName val="0"/>
          <c:showPercent val="0"/>
          <c:showBubbleSize val="0"/>
        </c:dLbls>
        <c:marker val="1"/>
        <c:smooth val="0"/>
        <c:axId val="397733992"/>
        <c:axId val="397737128"/>
      </c:lineChart>
      <c:catAx>
        <c:axId val="39773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7737128"/>
        <c:crosses val="autoZero"/>
        <c:auto val="1"/>
        <c:lblAlgn val="ctr"/>
        <c:lblOffset val="100"/>
        <c:noMultiLvlLbl val="0"/>
      </c:catAx>
      <c:valAx>
        <c:axId val="3977371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773399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Call Completion Success Rate (2G) (Etisalat)</c:v>
          </c:tx>
          <c:spPr>
            <a:ln w="19050" cap="rnd">
              <a:solidFill>
                <a:schemeClr val="accent1"/>
              </a:solidFill>
              <a:round/>
            </a:ln>
            <a:effectLst/>
          </c:spPr>
          <c:marker>
            <c:symbol val="none"/>
          </c:marker>
          <c:cat>
            <c:strRef>
              <c:f>'Call Completion Success Rate '!$B$4:$B$15</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Completion Success Rate '!$C$4:$C$15</c:f>
              <c:numCache>
                <c:formatCode>0.00%</c:formatCode>
                <c:ptCount val="12"/>
                <c:pt idx="0">
                  <c:v>0.99606223258092796</c:v>
                </c:pt>
                <c:pt idx="1">
                  <c:v>0.99588207579908405</c:v>
                </c:pt>
                <c:pt idx="2">
                  <c:v>0.99601846540285799</c:v>
                </c:pt>
                <c:pt idx="3">
                  <c:v>0.99587559999999997</c:v>
                </c:pt>
                <c:pt idx="4">
                  <c:v>0.99565760000000003</c:v>
                </c:pt>
                <c:pt idx="5">
                  <c:v>0.99523649999999997</c:v>
                </c:pt>
                <c:pt idx="6">
                  <c:v>0.99337719999999996</c:v>
                </c:pt>
                <c:pt idx="7">
                  <c:v>0.99461440000000001</c:v>
                </c:pt>
                <c:pt idx="8">
                  <c:v>0.99473020000000001</c:v>
                </c:pt>
                <c:pt idx="9">
                  <c:v>0.99526139999999996</c:v>
                </c:pt>
                <c:pt idx="10">
                  <c:v>0.99568358999999995</c:v>
                </c:pt>
                <c:pt idx="11">
                  <c:v>0.995865</c:v>
                </c:pt>
              </c:numCache>
            </c:numRef>
          </c:val>
          <c:smooth val="1"/>
        </c:ser>
        <c:ser>
          <c:idx val="1"/>
          <c:order val="1"/>
          <c:tx>
            <c:v>Call Completion Success Rate (2G) (Du)</c:v>
          </c:tx>
          <c:spPr>
            <a:ln w="19050" cap="rnd">
              <a:solidFill>
                <a:schemeClr val="accent2"/>
              </a:solidFill>
              <a:round/>
            </a:ln>
            <a:effectLst/>
          </c:spPr>
          <c:marker>
            <c:symbol val="none"/>
          </c:marker>
          <c:cat>
            <c:strRef>
              <c:f>'Call Completion Success Rate '!$B$4:$B$15</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Completion Success Rate '!$D$4:$D$15</c:f>
              <c:numCache>
                <c:formatCode>0.00%</c:formatCode>
                <c:ptCount val="12"/>
                <c:pt idx="0">
                  <c:v>0.98629</c:v>
                </c:pt>
                <c:pt idx="1">
                  <c:v>0.98612</c:v>
                </c:pt>
                <c:pt idx="2">
                  <c:v>0.98616999999999999</c:v>
                </c:pt>
                <c:pt idx="3">
                  <c:v>0.98407</c:v>
                </c:pt>
                <c:pt idx="4">
                  <c:v>0.98377000000000003</c:v>
                </c:pt>
                <c:pt idx="5">
                  <c:v>0.98377000000000003</c:v>
                </c:pt>
                <c:pt idx="6">
                  <c:v>0.98502999999999996</c:v>
                </c:pt>
                <c:pt idx="7">
                  <c:v>0.98409000000000002</c:v>
                </c:pt>
                <c:pt idx="8">
                  <c:v>0.98421000000000003</c:v>
                </c:pt>
                <c:pt idx="9">
                  <c:v>0.98595999999999995</c:v>
                </c:pt>
                <c:pt idx="10">
                  <c:v>0.98558000000000001</c:v>
                </c:pt>
                <c:pt idx="11">
                  <c:v>0.98633999999999999</c:v>
                </c:pt>
              </c:numCache>
            </c:numRef>
          </c:val>
          <c:smooth val="1"/>
        </c:ser>
        <c:ser>
          <c:idx val="2"/>
          <c:order val="2"/>
          <c:tx>
            <c:v>Call Completion Success Rate (3G) (Etisalat)</c:v>
          </c:tx>
          <c:spPr>
            <a:ln w="19050" cap="rnd">
              <a:solidFill>
                <a:schemeClr val="accent3"/>
              </a:solidFill>
              <a:round/>
            </a:ln>
            <a:effectLst/>
          </c:spPr>
          <c:marker>
            <c:symbol val="none"/>
          </c:marker>
          <c:cat>
            <c:strRef>
              <c:f>'Call Completion Success Rate '!$B$4:$B$15</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Completion Success Rate '!$E$4:$E$15</c:f>
              <c:numCache>
                <c:formatCode>0.00%</c:formatCode>
                <c:ptCount val="12"/>
                <c:pt idx="0">
                  <c:v>0.99913286604936902</c:v>
                </c:pt>
                <c:pt idx="1">
                  <c:v>0.99907614746208795</c:v>
                </c:pt>
                <c:pt idx="2">
                  <c:v>0.99914237381775794</c:v>
                </c:pt>
                <c:pt idx="3">
                  <c:v>0.999085</c:v>
                </c:pt>
                <c:pt idx="4">
                  <c:v>0.99916380000000005</c:v>
                </c:pt>
                <c:pt idx="5">
                  <c:v>0.99913821000000003</c:v>
                </c:pt>
                <c:pt idx="6">
                  <c:v>0.99915558699999996</c:v>
                </c:pt>
                <c:pt idx="7">
                  <c:v>0.99920600000000004</c:v>
                </c:pt>
                <c:pt idx="8">
                  <c:v>0.99924159999999995</c:v>
                </c:pt>
                <c:pt idx="9">
                  <c:v>0.99920430000000005</c:v>
                </c:pt>
                <c:pt idx="10">
                  <c:v>0.99919533000000005</c:v>
                </c:pt>
                <c:pt idx="11">
                  <c:v>0.99907900000000005</c:v>
                </c:pt>
              </c:numCache>
            </c:numRef>
          </c:val>
          <c:smooth val="1"/>
        </c:ser>
        <c:ser>
          <c:idx val="3"/>
          <c:order val="3"/>
          <c:tx>
            <c:v>Call Completion Success Rate (3G) (Du)</c:v>
          </c:tx>
          <c:spPr>
            <a:ln w="19050" cap="rnd">
              <a:solidFill>
                <a:schemeClr val="accent4"/>
              </a:solidFill>
              <a:round/>
            </a:ln>
            <a:effectLst/>
          </c:spPr>
          <c:marker>
            <c:symbol val="none"/>
          </c:marker>
          <c:cat>
            <c:strRef>
              <c:f>'Call Completion Success Rate '!$B$4:$B$15</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Completion Success Rate '!$F$4:$F$15</c:f>
              <c:numCache>
                <c:formatCode>0.00%</c:formatCode>
                <c:ptCount val="12"/>
                <c:pt idx="0">
                  <c:v>0.99453000000000003</c:v>
                </c:pt>
                <c:pt idx="1">
                  <c:v>0.99487999999999999</c:v>
                </c:pt>
                <c:pt idx="2">
                  <c:v>0.99509000000000003</c:v>
                </c:pt>
                <c:pt idx="3">
                  <c:v>0.99612000000000001</c:v>
                </c:pt>
                <c:pt idx="4">
                  <c:v>0.99768999999999997</c:v>
                </c:pt>
                <c:pt idx="5">
                  <c:v>0.99763000000000002</c:v>
                </c:pt>
                <c:pt idx="6">
                  <c:v>0.99666999999999994</c:v>
                </c:pt>
                <c:pt idx="7">
                  <c:v>0.99746000000000001</c:v>
                </c:pt>
                <c:pt idx="8">
                  <c:v>0.99719999999999998</c:v>
                </c:pt>
                <c:pt idx="9">
                  <c:v>0.99716000000000005</c:v>
                </c:pt>
                <c:pt idx="10">
                  <c:v>0.99690000000000001</c:v>
                </c:pt>
                <c:pt idx="11">
                  <c:v>0.99724000000000002</c:v>
                </c:pt>
              </c:numCache>
            </c:numRef>
          </c:val>
          <c:smooth val="1"/>
        </c:ser>
        <c:dLbls>
          <c:showLegendKey val="0"/>
          <c:showVal val="0"/>
          <c:showCatName val="0"/>
          <c:showSerName val="0"/>
          <c:showPercent val="0"/>
          <c:showBubbleSize val="0"/>
        </c:dLbls>
        <c:smooth val="0"/>
        <c:axId val="246807008"/>
        <c:axId val="246803480"/>
      </c:lineChart>
      <c:catAx>
        <c:axId val="246807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3480"/>
        <c:crosses val="autoZero"/>
        <c:auto val="1"/>
        <c:lblAlgn val="ctr"/>
        <c:lblOffset val="100"/>
        <c:noMultiLvlLbl val="1"/>
      </c:catAx>
      <c:valAx>
        <c:axId val="2468034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700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Call Drop Rate (2G) (Etisalat)</c:v>
          </c:tx>
          <c:spPr>
            <a:ln w="19050" cap="rnd">
              <a:solidFill>
                <a:schemeClr val="accent1"/>
              </a:solidFill>
              <a:round/>
            </a:ln>
            <a:effectLst/>
          </c:spPr>
          <c:marker>
            <c:symbol val="none"/>
          </c:marker>
          <c:cat>
            <c:strRef>
              <c:f>'Call Drop Rate  '!$B$4:$B$15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Drop Rate  '!$C$4:$C$15</c:f>
              <c:numCache>
                <c:formatCode>0.00%</c:formatCode>
                <c:ptCount val="12"/>
                <c:pt idx="0">
                  <c:v>2.1430890445721402E-3</c:v>
                </c:pt>
                <c:pt idx="1">
                  <c:v>2.3361696604488002E-3</c:v>
                </c:pt>
                <c:pt idx="2">
                  <c:v>2.3171942023005299E-3</c:v>
                </c:pt>
                <c:pt idx="3">
                  <c:v>2.3619000000000001E-3</c:v>
                </c:pt>
                <c:pt idx="4">
                  <c:v>2.4206000000000002E-3</c:v>
                </c:pt>
                <c:pt idx="5">
                  <c:v>2.4620499999999999E-3</c:v>
                </c:pt>
                <c:pt idx="6">
                  <c:v>2.5141299999999998E-3</c:v>
                </c:pt>
                <c:pt idx="7">
                  <c:v>2.5525000000000001E-3</c:v>
                </c:pt>
                <c:pt idx="8">
                  <c:v>2.5560959999999999E-3</c:v>
                </c:pt>
                <c:pt idx="9">
                  <c:v>2.4984E-3</c:v>
                </c:pt>
                <c:pt idx="10">
                  <c:v>2.2081800000000001E-3</c:v>
                </c:pt>
                <c:pt idx="11">
                  <c:v>2.2510899999999999E-3</c:v>
                </c:pt>
              </c:numCache>
            </c:numRef>
          </c:val>
          <c:smooth val="1"/>
        </c:ser>
        <c:ser>
          <c:idx val="1"/>
          <c:order val="1"/>
          <c:tx>
            <c:v>Call Drop Rate (2G) (Du)</c:v>
          </c:tx>
          <c:spPr>
            <a:ln w="19050" cap="rnd">
              <a:solidFill>
                <a:schemeClr val="accent2"/>
              </a:solidFill>
              <a:round/>
            </a:ln>
            <a:effectLst/>
          </c:spPr>
          <c:marker>
            <c:symbol val="none"/>
          </c:marker>
          <c:cat>
            <c:strRef>
              <c:f>'Call Drop Rate  '!$B$4:$B$15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Drop Rate  '!$D$4:$D$15</c:f>
              <c:numCache>
                <c:formatCode>0.00%</c:formatCode>
                <c:ptCount val="12"/>
                <c:pt idx="0">
                  <c:v>2.8900000000000002E-3</c:v>
                </c:pt>
                <c:pt idx="1">
                  <c:v>3.0300000000000001E-3</c:v>
                </c:pt>
                <c:pt idx="2">
                  <c:v>3.0699999999999998E-3</c:v>
                </c:pt>
                <c:pt idx="3">
                  <c:v>3.0400000000000002E-3</c:v>
                </c:pt>
                <c:pt idx="4">
                  <c:v>2.99E-3</c:v>
                </c:pt>
                <c:pt idx="5">
                  <c:v>3.0100000000000001E-3</c:v>
                </c:pt>
                <c:pt idx="6">
                  <c:v>3.0200000000000001E-3</c:v>
                </c:pt>
                <c:pt idx="7">
                  <c:v>3.0699999999999998E-3</c:v>
                </c:pt>
                <c:pt idx="8">
                  <c:v>3.2299999999999998E-3</c:v>
                </c:pt>
                <c:pt idx="9">
                  <c:v>2.47E-3</c:v>
                </c:pt>
                <c:pt idx="10">
                  <c:v>2.3900000000000002E-3</c:v>
                </c:pt>
                <c:pt idx="11">
                  <c:v>2.3400000000000001E-3</c:v>
                </c:pt>
              </c:numCache>
            </c:numRef>
          </c:val>
          <c:smooth val="1"/>
        </c:ser>
        <c:ser>
          <c:idx val="2"/>
          <c:order val="2"/>
          <c:tx>
            <c:v>Call Drop Rate (3G) (Etisalat)</c:v>
          </c:tx>
          <c:spPr>
            <a:ln w="19050" cap="rnd">
              <a:solidFill>
                <a:schemeClr val="accent3"/>
              </a:solidFill>
              <a:round/>
            </a:ln>
            <a:effectLst/>
          </c:spPr>
          <c:marker>
            <c:symbol val="none"/>
          </c:marker>
          <c:cat>
            <c:strRef>
              <c:f>'Call Drop Rate  '!$B$4:$B$15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Drop Rate  '!$E$4:$E$15</c:f>
              <c:numCache>
                <c:formatCode>0.00%</c:formatCode>
                <c:ptCount val="12"/>
                <c:pt idx="0">
                  <c:v>5.6492496276988396E-4</c:v>
                </c:pt>
                <c:pt idx="1">
                  <c:v>5.35944580276309E-4</c:v>
                </c:pt>
                <c:pt idx="2">
                  <c:v>5.4484325253822605E-4</c:v>
                </c:pt>
                <c:pt idx="3">
                  <c:v>5.8569999999999998E-4</c:v>
                </c:pt>
                <c:pt idx="4">
                  <c:v>5.8600000000000004E-4</c:v>
                </c:pt>
                <c:pt idx="5">
                  <c:v>6.5193E-4</c:v>
                </c:pt>
                <c:pt idx="6">
                  <c:v>6.5260000000000003E-4</c:v>
                </c:pt>
                <c:pt idx="7">
                  <c:v>6.1899999999999998E-4</c:v>
                </c:pt>
                <c:pt idx="8">
                  <c:v>5.7840400000000003E-4</c:v>
                </c:pt>
                <c:pt idx="9">
                  <c:v>5.7005000000000001E-4</c:v>
                </c:pt>
                <c:pt idx="10">
                  <c:v>5.5889999999999998E-4</c:v>
                </c:pt>
                <c:pt idx="11">
                  <c:v>6.6319999999999997E-4</c:v>
                </c:pt>
              </c:numCache>
            </c:numRef>
          </c:val>
          <c:smooth val="1"/>
        </c:ser>
        <c:ser>
          <c:idx val="3"/>
          <c:order val="3"/>
          <c:tx>
            <c:v>Call Drop Rate (2G) (Du)</c:v>
          </c:tx>
          <c:spPr>
            <a:ln w="19050" cap="rnd">
              <a:solidFill>
                <a:schemeClr val="accent4"/>
              </a:solidFill>
              <a:round/>
            </a:ln>
            <a:effectLst/>
          </c:spPr>
          <c:marker>
            <c:symbol val="none"/>
          </c:marker>
          <c:cat>
            <c:strRef>
              <c:f>'Call Drop Rate  '!$B$4:$B$15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Drop Rate  '!$F$4:$F$15</c:f>
              <c:numCache>
                <c:formatCode>0.00%</c:formatCode>
                <c:ptCount val="12"/>
                <c:pt idx="0">
                  <c:v>1.7700000000000001E-3</c:v>
                </c:pt>
                <c:pt idx="1">
                  <c:v>1.64E-3</c:v>
                </c:pt>
                <c:pt idx="2">
                  <c:v>1.4599999999999999E-3</c:v>
                </c:pt>
                <c:pt idx="3">
                  <c:v>1.3799999999999999E-3</c:v>
                </c:pt>
                <c:pt idx="4">
                  <c:v>7.9000000000000001E-4</c:v>
                </c:pt>
                <c:pt idx="5">
                  <c:v>8.3000000000000001E-4</c:v>
                </c:pt>
                <c:pt idx="6">
                  <c:v>9.8999999999999999E-4</c:v>
                </c:pt>
                <c:pt idx="7">
                  <c:v>8.1999999999999998E-4</c:v>
                </c:pt>
                <c:pt idx="8">
                  <c:v>8.1999999999999998E-4</c:v>
                </c:pt>
                <c:pt idx="9">
                  <c:v>8.4999999999999995E-4</c:v>
                </c:pt>
                <c:pt idx="10">
                  <c:v>9.5E-4</c:v>
                </c:pt>
                <c:pt idx="11">
                  <c:v>8.8000000000000003E-4</c:v>
                </c:pt>
              </c:numCache>
            </c:numRef>
          </c:val>
          <c:smooth val="1"/>
        </c:ser>
        <c:dLbls>
          <c:showLegendKey val="0"/>
          <c:showVal val="0"/>
          <c:showCatName val="0"/>
          <c:showSerName val="0"/>
          <c:showPercent val="0"/>
          <c:showBubbleSize val="0"/>
        </c:dLbls>
        <c:smooth val="0"/>
        <c:axId val="246804656"/>
        <c:axId val="246801520"/>
      </c:lineChart>
      <c:catAx>
        <c:axId val="246804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1520"/>
        <c:crosses val="autoZero"/>
        <c:auto val="1"/>
        <c:lblAlgn val="ctr"/>
        <c:lblOffset val="100"/>
        <c:noMultiLvlLbl val="1"/>
      </c:catAx>
      <c:valAx>
        <c:axId val="2468015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465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Call Setup Success Rate (2G) (Etisalat)</c:v>
          </c:tx>
          <c:spPr>
            <a:ln w="19050" cap="rnd">
              <a:solidFill>
                <a:schemeClr val="accent1"/>
              </a:solidFill>
              <a:round/>
            </a:ln>
            <a:effectLst/>
          </c:spPr>
          <c:marker>
            <c:symbol val="none"/>
          </c:marker>
          <c:cat>
            <c:strRef>
              <c:f>'Call Setup Success Rate '!$B$5:$B$16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Setup Success Rate '!$C$5:$C$16</c:f>
              <c:numCache>
                <c:formatCode>0.00%</c:formatCode>
                <c:ptCount val="12"/>
                <c:pt idx="0">
                  <c:v>0.99820146720958003</c:v>
                </c:pt>
                <c:pt idx="1">
                  <c:v>0.99821407323160105</c:v>
                </c:pt>
                <c:pt idx="2">
                  <c:v>0.99833179404799799</c:v>
                </c:pt>
                <c:pt idx="3">
                  <c:v>0.99823344000000003</c:v>
                </c:pt>
                <c:pt idx="4">
                  <c:v>0.9980734</c:v>
                </c:pt>
                <c:pt idx="5">
                  <c:v>0.99769285200000002</c:v>
                </c:pt>
                <c:pt idx="6">
                  <c:v>0.99588089999999996</c:v>
                </c:pt>
                <c:pt idx="7">
                  <c:v>0.99715960000000003</c:v>
                </c:pt>
                <c:pt idx="8">
                  <c:v>0.99727900000000003</c:v>
                </c:pt>
                <c:pt idx="9">
                  <c:v>0.99775420000000004</c:v>
                </c:pt>
                <c:pt idx="10">
                  <c:v>0.99788699999999997</c:v>
                </c:pt>
                <c:pt idx="11">
                  <c:v>0.99811189</c:v>
                </c:pt>
              </c:numCache>
            </c:numRef>
          </c:val>
          <c:smooth val="1"/>
        </c:ser>
        <c:ser>
          <c:idx val="1"/>
          <c:order val="1"/>
          <c:tx>
            <c:v>Call Setup Success Rate (2G) (Du)</c:v>
          </c:tx>
          <c:spPr>
            <a:ln w="19050" cap="rnd">
              <a:solidFill>
                <a:schemeClr val="accent2"/>
              </a:solidFill>
              <a:round/>
            </a:ln>
            <a:effectLst/>
          </c:spPr>
          <c:marker>
            <c:symbol val="none"/>
          </c:marker>
          <c:cat>
            <c:strRef>
              <c:f>'Call Setup Success Rate '!$B$5:$B$16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Setup Success Rate '!$D$5:$D$16</c:f>
              <c:numCache>
                <c:formatCode>0.00%</c:formatCode>
                <c:ptCount val="12"/>
                <c:pt idx="0">
                  <c:v>0.98914999999999997</c:v>
                </c:pt>
                <c:pt idx="1">
                  <c:v>0.98911000000000004</c:v>
                </c:pt>
                <c:pt idx="2">
                  <c:v>0.98921000000000003</c:v>
                </c:pt>
                <c:pt idx="3">
                  <c:v>0.98707</c:v>
                </c:pt>
                <c:pt idx="4">
                  <c:v>0.98670999999999998</c:v>
                </c:pt>
                <c:pt idx="5">
                  <c:v>0.98673999999999995</c:v>
                </c:pt>
                <c:pt idx="6">
                  <c:v>0.98801000000000005</c:v>
                </c:pt>
                <c:pt idx="7">
                  <c:v>0.98712</c:v>
                </c:pt>
                <c:pt idx="8">
                  <c:v>0.98740000000000006</c:v>
                </c:pt>
                <c:pt idx="9">
                  <c:v>0.98839999999999995</c:v>
                </c:pt>
                <c:pt idx="10">
                  <c:v>0.98794000000000004</c:v>
                </c:pt>
                <c:pt idx="11">
                  <c:v>0.98865999999999998</c:v>
                </c:pt>
              </c:numCache>
            </c:numRef>
          </c:val>
          <c:smooth val="1"/>
        </c:ser>
        <c:ser>
          <c:idx val="2"/>
          <c:order val="2"/>
          <c:tx>
            <c:v>Call Setup Success Rate (3G) (Etisalat)</c:v>
          </c:tx>
          <c:spPr>
            <a:ln w="19050" cap="rnd">
              <a:solidFill>
                <a:schemeClr val="accent3"/>
              </a:solidFill>
              <a:round/>
            </a:ln>
            <a:effectLst/>
          </c:spPr>
          <c:marker>
            <c:symbol val="none"/>
          </c:marker>
          <c:cat>
            <c:strRef>
              <c:f>'Call Setup Success Rate '!$B$5:$B$16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Setup Success Rate '!$E$5:$E$16</c:f>
              <c:numCache>
                <c:formatCode>0.00%</c:formatCode>
                <c:ptCount val="12"/>
                <c:pt idx="0">
                  <c:v>0.999697620190236</c:v>
                </c:pt>
                <c:pt idx="1">
                  <c:v>0.99961188403371604</c:v>
                </c:pt>
                <c:pt idx="2">
                  <c:v>0.99968704655972596</c:v>
                </c:pt>
                <c:pt idx="3">
                  <c:v>0.99967070000000002</c:v>
                </c:pt>
                <c:pt idx="4">
                  <c:v>0.99974969999999996</c:v>
                </c:pt>
                <c:pt idx="5">
                  <c:v>0.99978001900000002</c:v>
                </c:pt>
                <c:pt idx="6">
                  <c:v>0.99980800000000003</c:v>
                </c:pt>
                <c:pt idx="7">
                  <c:v>0.99982519999999997</c:v>
                </c:pt>
                <c:pt idx="8">
                  <c:v>0.99981989999999998</c:v>
                </c:pt>
                <c:pt idx="9">
                  <c:v>0.99977400000000005</c:v>
                </c:pt>
                <c:pt idx="10">
                  <c:v>0.99975413000000002</c:v>
                </c:pt>
                <c:pt idx="11">
                  <c:v>0.99974220000000003</c:v>
                </c:pt>
              </c:numCache>
            </c:numRef>
          </c:val>
          <c:smooth val="1"/>
        </c:ser>
        <c:ser>
          <c:idx val="3"/>
          <c:order val="3"/>
          <c:tx>
            <c:v>Call Setup Success Rate (2G) (Du)</c:v>
          </c:tx>
          <c:spPr>
            <a:ln w="19050" cap="rnd">
              <a:solidFill>
                <a:schemeClr val="accent4"/>
              </a:solidFill>
              <a:round/>
            </a:ln>
            <a:effectLst/>
          </c:spPr>
          <c:marker>
            <c:symbol val="none"/>
          </c:marker>
          <c:cat>
            <c:strRef>
              <c:f>'Call Setup Success Rate '!$B$5:$B$16</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'Call Setup Success Rate '!$F$5:$F$16</c:f>
              <c:numCache>
                <c:formatCode>0.00%</c:formatCode>
                <c:ptCount val="12"/>
                <c:pt idx="0">
                  <c:v>0.99629999999999996</c:v>
                </c:pt>
                <c:pt idx="1">
                  <c:v>0.99651000000000001</c:v>
                </c:pt>
                <c:pt idx="2">
                  <c:v>0.99653999999999998</c:v>
                </c:pt>
                <c:pt idx="3">
                  <c:v>0.99748999999999999</c:v>
                </c:pt>
                <c:pt idx="4">
                  <c:v>0.99848000000000003</c:v>
                </c:pt>
                <c:pt idx="5">
                  <c:v>0.99846000000000001</c:v>
                </c:pt>
                <c:pt idx="6">
                  <c:v>0.99765999999999999</c:v>
                </c:pt>
                <c:pt idx="7">
                  <c:v>0.99827999999999995</c:v>
                </c:pt>
                <c:pt idx="8">
                  <c:v>0.99802000000000002</c:v>
                </c:pt>
                <c:pt idx="9">
                  <c:v>0.99802000000000002</c:v>
                </c:pt>
                <c:pt idx="10">
                  <c:v>0.99802000000000002</c:v>
                </c:pt>
                <c:pt idx="11">
                  <c:v>0.99812000000000001</c:v>
                </c:pt>
              </c:numCache>
            </c:numRef>
          </c:val>
          <c:smooth val="1"/>
        </c:ser>
        <c:dLbls>
          <c:showLegendKey val="0"/>
          <c:showVal val="0"/>
          <c:showCatName val="0"/>
          <c:showSerName val="0"/>
          <c:showPercent val="0"/>
          <c:showBubbleSize val="0"/>
        </c:dLbls>
        <c:smooth val="0"/>
        <c:axId val="246802304"/>
        <c:axId val="246806616"/>
      </c:lineChart>
      <c:catAx>
        <c:axId val="246802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6616"/>
        <c:crosses val="autoZero"/>
        <c:auto val="1"/>
        <c:lblAlgn val="ctr"/>
        <c:lblOffset val="100"/>
        <c:noMultiLvlLbl val="1"/>
      </c:catAx>
      <c:valAx>
        <c:axId val="2468066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80230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intrnet!$B$5:$C$5</c:f>
              <c:strCache>
                <c:ptCount val="2"/>
                <c:pt idx="0">
                  <c:v>Internet Dial Up Services</c:v>
                </c:pt>
                <c:pt idx="1">
                  <c:v>Total number of dial attempts, which are answered by the Internet Server (Average)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intrnet!$D$4:$G$4</c:f>
              <c:strCache>
                <c:ptCount val="4"/>
                <c:pt idx="0">
                  <c:v>Quarter 1</c:v>
                </c:pt>
                <c:pt idx="1">
                  <c:v>Quarter 2</c:v>
                </c:pt>
                <c:pt idx="2">
                  <c:v>Quarter 3</c:v>
                </c:pt>
                <c:pt idx="3">
                  <c:v>Quarter 4</c:v>
                </c:pt>
              </c:strCache>
            </c:strRef>
          </c:cat>
          <c:val>
            <c:numRef>
              <c:f>intrnet!$D$5:$G$5</c:f>
              <c:numCache>
                <c:formatCode>General</c:formatCode>
                <c:ptCount val="4"/>
                <c:pt idx="0">
                  <c:v>88.39</c:v>
                </c:pt>
                <c:pt idx="1">
                  <c:v>93.72</c:v>
                </c:pt>
                <c:pt idx="2">
                  <c:v>87.38</c:v>
                </c:pt>
                <c:pt idx="3">
                  <c:v>91.29</c:v>
                </c:pt>
              </c:numCache>
            </c:numRef>
          </c:val>
          <c:smooth val="0"/>
        </c:ser>
        <c:dLbls>
          <c:showLegendKey val="0"/>
          <c:showVal val="0"/>
          <c:showCatName val="0"/>
          <c:showSerName val="0"/>
          <c:showPercent val="0"/>
          <c:showBubbleSize val="0"/>
        </c:dLbls>
        <c:marker val="1"/>
        <c:smooth val="0"/>
        <c:axId val="397735560"/>
        <c:axId val="397731248"/>
      </c:lineChart>
      <c:catAx>
        <c:axId val="397735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7731248"/>
        <c:crosses val="autoZero"/>
        <c:auto val="1"/>
        <c:lblAlgn val="ctr"/>
        <c:lblOffset val="100"/>
        <c:noMultiLvlLbl val="0"/>
      </c:catAx>
      <c:valAx>
        <c:axId val="397731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7735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'fixed q2'!$B$7</c:f>
              <c:strCache>
                <c:ptCount val="1"/>
                <c:pt idx="0">
                  <c:v>Network Availability</c:v>
                </c:pt>
              </c:strCache>
            </c:strRef>
          </c:tx>
          <c:spPr>
            <a:solidFill>
              <a:schemeClr val="accent1"/>
            </a:solidFill>
            <a:ln>
              <a:noFill/>
            </a:ln>
            <a:effectLst/>
            <a:sp3d/>
          </c:spPr>
          <c:invertIfNegative val="0"/>
          <c:cat>
            <c:strRef>
              <c:f>'fixed q2'!$C$6:$D$6</c:f>
              <c:strCache>
                <c:ptCount val="2"/>
                <c:pt idx="0">
                  <c:v>DU -Fixed Net Voice Services (Average)</c:v>
                </c:pt>
                <c:pt idx="1">
                  <c:v>Etisalat  -Fixed Net Voice Services (Average)</c:v>
                </c:pt>
              </c:strCache>
            </c:strRef>
          </c:cat>
          <c:val>
            <c:numRef>
              <c:f>'fixed q2'!$C$7:$D$7</c:f>
              <c:numCache>
                <c:formatCode>0%</c:formatCode>
                <c:ptCount val="2"/>
                <c:pt idx="0">
                  <c:v>1</c:v>
                </c:pt>
                <c:pt idx="1">
                  <c:v>1</c:v>
                </c:pt>
              </c:numCache>
            </c:numRef>
          </c:val>
        </c:ser>
        <c:ser>
          <c:idx val="1"/>
          <c:order val="1"/>
          <c:tx>
            <c:strRef>
              <c:f>'fixed q2'!$B$8</c:f>
              <c:strCache>
                <c:ptCount val="1"/>
                <c:pt idx="0">
                  <c:v>Network Effectiveness Ratio</c:v>
                </c:pt>
              </c:strCache>
            </c:strRef>
          </c:tx>
          <c:spPr>
            <a:solidFill>
              <a:schemeClr val="accent2"/>
            </a:solidFill>
            <a:ln>
              <a:noFill/>
            </a:ln>
            <a:effectLst/>
            <a:sp3d/>
          </c:spPr>
          <c:invertIfNegative val="0"/>
          <c:cat>
            <c:strRef>
              <c:f>'fixed q2'!$C$6:$D$6</c:f>
              <c:strCache>
                <c:ptCount val="2"/>
                <c:pt idx="0">
                  <c:v>DU -Fixed Net Voice Services (Average)</c:v>
                </c:pt>
                <c:pt idx="1">
                  <c:v>Etisalat  -Fixed Net Voice Services (Average)</c:v>
                </c:pt>
              </c:strCache>
            </c:strRef>
          </c:cat>
          <c:val>
            <c:numRef>
              <c:f>'fixed q2'!$C$8:$D$8</c:f>
              <c:numCache>
                <c:formatCode>0.00%</c:formatCode>
                <c:ptCount val="2"/>
                <c:pt idx="0">
                  <c:v>0.99429999999999996</c:v>
                </c:pt>
                <c:pt idx="1">
                  <c:v>0.96938000000000002</c:v>
                </c:pt>
              </c:numCache>
            </c:numRef>
          </c:val>
        </c:ser>
        <c:dLbls>
          <c:showLegendKey val="0"/>
          <c:showVal val="0"/>
          <c:showCatName val="0"/>
          <c:showSerName val="0"/>
          <c:showPercent val="0"/>
          <c:showBubbleSize val="0"/>
        </c:dLbls>
        <c:gapWidth val="150"/>
        <c:shape val="box"/>
        <c:axId val="489813888"/>
        <c:axId val="393429232"/>
        <c:axId val="0"/>
      </c:bar3DChart>
      <c:catAx>
        <c:axId val="4898138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429232"/>
        <c:crosses val="autoZero"/>
        <c:auto val="1"/>
        <c:lblAlgn val="ctr"/>
        <c:lblOffset val="100"/>
        <c:noMultiLvlLbl val="0"/>
      </c:catAx>
      <c:valAx>
        <c:axId val="393429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813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'ficed q3'!$B$9</c:f>
              <c:strCache>
                <c:ptCount val="1"/>
                <c:pt idx="0">
                  <c:v>Network Availability</c:v>
                </c:pt>
              </c:strCache>
            </c:strRef>
          </c:tx>
          <c:spPr>
            <a:solidFill>
              <a:schemeClr val="accent1"/>
            </a:solidFill>
            <a:ln>
              <a:noFill/>
            </a:ln>
            <a:effectLst/>
            <a:sp3d/>
          </c:spPr>
          <c:invertIfNegative val="0"/>
          <c:cat>
            <c:strRef>
              <c:f>'ficed q3'!$C$8:$D$8</c:f>
              <c:strCache>
                <c:ptCount val="2"/>
                <c:pt idx="0">
                  <c:v>DU -Fixed Net Voice Services (Average)</c:v>
                </c:pt>
                <c:pt idx="1">
                  <c:v>Etisalat  -Fixed Net Voice Services (Average)</c:v>
                </c:pt>
              </c:strCache>
            </c:strRef>
          </c:cat>
          <c:val>
            <c:numRef>
              <c:f>'ficed q3'!$C$9:$D$9</c:f>
              <c:numCache>
                <c:formatCode>0%</c:formatCode>
                <c:ptCount val="2"/>
                <c:pt idx="0">
                  <c:v>1</c:v>
                </c:pt>
                <c:pt idx="1">
                  <c:v>1</c:v>
                </c:pt>
              </c:numCache>
            </c:numRef>
          </c:val>
        </c:ser>
        <c:ser>
          <c:idx val="1"/>
          <c:order val="1"/>
          <c:tx>
            <c:strRef>
              <c:f>'ficed q3'!$B$10</c:f>
              <c:strCache>
                <c:ptCount val="1"/>
                <c:pt idx="0">
                  <c:v>Network Effectiveness Ratio</c:v>
                </c:pt>
              </c:strCache>
            </c:strRef>
          </c:tx>
          <c:spPr>
            <a:solidFill>
              <a:schemeClr val="accent2"/>
            </a:solidFill>
            <a:ln>
              <a:noFill/>
            </a:ln>
            <a:effectLst/>
            <a:sp3d/>
          </c:spPr>
          <c:invertIfNegative val="0"/>
          <c:cat>
            <c:strRef>
              <c:f>'ficed q3'!$C$8:$D$8</c:f>
              <c:strCache>
                <c:ptCount val="2"/>
                <c:pt idx="0">
                  <c:v>DU -Fixed Net Voice Services (Average)</c:v>
                </c:pt>
                <c:pt idx="1">
                  <c:v>Etisalat  -Fixed Net Voice Services (Average)</c:v>
                </c:pt>
              </c:strCache>
            </c:strRef>
          </c:cat>
          <c:val>
            <c:numRef>
              <c:f>'ficed q3'!$C$10:$D$10</c:f>
              <c:numCache>
                <c:formatCode>0.00%</c:formatCode>
                <c:ptCount val="2"/>
                <c:pt idx="0">
                  <c:v>0.99439999999999995</c:v>
                </c:pt>
                <c:pt idx="1">
                  <c:v>0.96953</c:v>
                </c:pt>
              </c:numCache>
            </c:numRef>
          </c:val>
        </c:ser>
        <c:dLbls>
          <c:showLegendKey val="0"/>
          <c:showVal val="0"/>
          <c:showCatName val="0"/>
          <c:showSerName val="0"/>
          <c:showPercent val="0"/>
          <c:showBubbleSize val="0"/>
        </c:dLbls>
        <c:gapWidth val="150"/>
        <c:shape val="box"/>
        <c:axId val="398352360"/>
        <c:axId val="398352752"/>
        <c:axId val="0"/>
      </c:bar3DChart>
      <c:catAx>
        <c:axId val="3983523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8352752"/>
        <c:crosses val="autoZero"/>
        <c:auto val="1"/>
        <c:lblAlgn val="ctr"/>
        <c:lblOffset val="100"/>
        <c:noMultiLvlLbl val="0"/>
      </c:catAx>
      <c:valAx>
        <c:axId val="398352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8352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'fixed q4'!$B$9</c:f>
              <c:strCache>
                <c:ptCount val="1"/>
                <c:pt idx="0">
                  <c:v>Network Availability</c:v>
                </c:pt>
              </c:strCache>
            </c:strRef>
          </c:tx>
          <c:spPr>
            <a:solidFill>
              <a:schemeClr val="accent1"/>
            </a:solidFill>
            <a:ln>
              <a:noFill/>
            </a:ln>
            <a:effectLst/>
            <a:sp3d/>
          </c:spPr>
          <c:invertIfNegative val="0"/>
          <c:cat>
            <c:strRef>
              <c:f>'fixed q4'!$C$8:$D$8</c:f>
              <c:strCache>
                <c:ptCount val="2"/>
                <c:pt idx="0">
                  <c:v>DU -Fixed Net Voice Services (Average)</c:v>
                </c:pt>
                <c:pt idx="1">
                  <c:v>Etisalat  -Fixed Net Voice Services (Average)</c:v>
                </c:pt>
              </c:strCache>
            </c:strRef>
          </c:cat>
          <c:val>
            <c:numRef>
              <c:f>'fixed q4'!$C$9:$D$9</c:f>
              <c:numCache>
                <c:formatCode>0%</c:formatCode>
                <c:ptCount val="2"/>
                <c:pt idx="0">
                  <c:v>1</c:v>
                </c:pt>
                <c:pt idx="1">
                  <c:v>1</c:v>
                </c:pt>
              </c:numCache>
            </c:numRef>
          </c:val>
        </c:ser>
        <c:ser>
          <c:idx val="1"/>
          <c:order val="1"/>
          <c:tx>
            <c:strRef>
              <c:f>'fixed q4'!$B$10</c:f>
              <c:strCache>
                <c:ptCount val="1"/>
                <c:pt idx="0">
                  <c:v>Network Effectiveness Ratio</c:v>
                </c:pt>
              </c:strCache>
            </c:strRef>
          </c:tx>
          <c:spPr>
            <a:solidFill>
              <a:schemeClr val="accent2"/>
            </a:solidFill>
            <a:ln>
              <a:noFill/>
            </a:ln>
            <a:effectLst/>
            <a:sp3d/>
          </c:spPr>
          <c:invertIfNegative val="0"/>
          <c:cat>
            <c:strRef>
              <c:f>'fixed q4'!$C$8:$D$8</c:f>
              <c:strCache>
                <c:ptCount val="2"/>
                <c:pt idx="0">
                  <c:v>DU -Fixed Net Voice Services (Average)</c:v>
                </c:pt>
                <c:pt idx="1">
                  <c:v>Etisalat  -Fixed Net Voice Services (Average)</c:v>
                </c:pt>
              </c:strCache>
            </c:strRef>
          </c:cat>
          <c:val>
            <c:numRef>
              <c:f>'fixed q4'!$C$10:$D$10</c:f>
              <c:numCache>
                <c:formatCode>0.00%</c:formatCode>
                <c:ptCount val="2"/>
                <c:pt idx="0">
                  <c:v>0.99480000000000002</c:v>
                </c:pt>
                <c:pt idx="1">
                  <c:v>0.97019999999999995</c:v>
                </c:pt>
              </c:numCache>
            </c:numRef>
          </c:val>
        </c:ser>
        <c:dLbls>
          <c:showLegendKey val="0"/>
          <c:showVal val="0"/>
          <c:showCatName val="0"/>
          <c:showSerName val="0"/>
          <c:showPercent val="0"/>
          <c:showBubbleSize val="0"/>
        </c:dLbls>
        <c:gapWidth val="150"/>
        <c:shape val="box"/>
        <c:axId val="384381640"/>
        <c:axId val="384380856"/>
        <c:axId val="0"/>
      </c:bar3DChart>
      <c:catAx>
        <c:axId val="3843816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4380856"/>
        <c:crosses val="autoZero"/>
        <c:auto val="1"/>
        <c:lblAlgn val="ctr"/>
        <c:lblOffset val="100"/>
        <c:noMultiLvlLbl val="0"/>
      </c:catAx>
      <c:valAx>
        <c:axId val="384380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4381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q1'!$C$5</c:f>
              <c:strCache>
                <c:ptCount val="1"/>
                <c:pt idx="0">
                  <c:v>DU -Mobile Net Voice Services (Average) </c:v>
                </c:pt>
              </c:strCache>
            </c:strRef>
          </c:tx>
          <c:spPr>
            <a:solidFill>
              <a:schemeClr val="accent1"/>
            </a:solidFill>
            <a:ln>
              <a:noFill/>
            </a:ln>
            <a:effectLst/>
            <a:sp3d/>
          </c:spPr>
          <c:invertIfNegative val="0"/>
          <c:cat>
            <c:strRef>
              <c:f>'mobile q1'!$B$6:$B$11</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q1'!$C$6:$C$11</c:f>
              <c:numCache>
                <c:formatCode>0.00%</c:formatCode>
                <c:ptCount val="6"/>
                <c:pt idx="0">
                  <c:v>1</c:v>
                </c:pt>
                <c:pt idx="1">
                  <c:v>0.9929</c:v>
                </c:pt>
                <c:pt idx="2">
                  <c:v>0.98619999999999997</c:v>
                </c:pt>
                <c:pt idx="3">
                  <c:v>0.99480000000000002</c:v>
                </c:pt>
                <c:pt idx="4">
                  <c:v>0.98909999999999998</c:v>
                </c:pt>
                <c:pt idx="5">
                  <c:v>0.99639999999999995</c:v>
                </c:pt>
              </c:numCache>
            </c:numRef>
          </c:val>
        </c:ser>
        <c:ser>
          <c:idx val="1"/>
          <c:order val="1"/>
          <c:tx>
            <c:strRef>
              <c:f>'mobile q1'!$D$5</c:f>
              <c:strCache>
                <c:ptCount val="1"/>
                <c:pt idx="0">
                  <c:v>Etisalat - Mobile Net Voice Service (Average) </c:v>
                </c:pt>
              </c:strCache>
            </c:strRef>
          </c:tx>
          <c:spPr>
            <a:solidFill>
              <a:schemeClr val="accent2"/>
            </a:solidFill>
            <a:ln>
              <a:noFill/>
            </a:ln>
            <a:effectLst/>
            <a:sp3d/>
          </c:spPr>
          <c:invertIfNegative val="0"/>
          <c:cat>
            <c:strRef>
              <c:f>'mobile q1'!$B$6:$B$11</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q1'!$D$6:$D$11</c:f>
              <c:numCache>
                <c:formatCode>0.00%</c:formatCode>
                <c:ptCount val="6"/>
                <c:pt idx="0">
                  <c:v>1</c:v>
                </c:pt>
                <c:pt idx="1">
                  <c:v>0.99990000000000001</c:v>
                </c:pt>
                <c:pt idx="2">
                  <c:v>0.99590000000000001</c:v>
                </c:pt>
                <c:pt idx="3">
                  <c:v>0.99909999999999999</c:v>
                </c:pt>
                <c:pt idx="4">
                  <c:v>0.99819999999999998</c:v>
                </c:pt>
                <c:pt idx="5">
                  <c:v>0.99960000000000004</c:v>
                </c:pt>
              </c:numCache>
            </c:numRef>
          </c:val>
        </c:ser>
        <c:dLbls>
          <c:showLegendKey val="0"/>
          <c:showVal val="0"/>
          <c:showCatName val="0"/>
          <c:showSerName val="0"/>
          <c:showPercent val="0"/>
          <c:showBubbleSize val="0"/>
        </c:dLbls>
        <c:gapWidth val="150"/>
        <c:shape val="box"/>
        <c:axId val="388874336"/>
        <c:axId val="388874728"/>
        <c:axId val="0"/>
      </c:bar3DChart>
      <c:catAx>
        <c:axId val="3888743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874728"/>
        <c:crosses val="autoZero"/>
        <c:auto val="1"/>
        <c:lblAlgn val="ctr"/>
        <c:lblOffset val="100"/>
        <c:noMultiLvlLbl val="0"/>
      </c:catAx>
      <c:valAx>
        <c:axId val="3888747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874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q2'!$C$2</c:f>
              <c:strCache>
                <c:ptCount val="1"/>
                <c:pt idx="0">
                  <c:v>DU -Mobile Net Voice Services (Average) </c:v>
                </c:pt>
              </c:strCache>
            </c:strRef>
          </c:tx>
          <c:spPr>
            <a:solidFill>
              <a:schemeClr val="accent1"/>
            </a:solidFill>
            <a:ln>
              <a:noFill/>
            </a:ln>
            <a:effectLst/>
            <a:sp3d/>
          </c:spPr>
          <c:invertIfNegative val="0"/>
          <c:cat>
            <c:strRef>
              <c:f>'mobile q2'!$B$3:$B$8</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q2'!$C$3:$C$8</c:f>
              <c:numCache>
                <c:formatCode>0.00%</c:formatCode>
                <c:ptCount val="6"/>
                <c:pt idx="0">
                  <c:v>1</c:v>
                </c:pt>
                <c:pt idx="1">
                  <c:v>0.99239999999999995</c:v>
                </c:pt>
                <c:pt idx="2">
                  <c:v>0.9839</c:v>
                </c:pt>
                <c:pt idx="3">
                  <c:v>0.99709999999999999</c:v>
                </c:pt>
                <c:pt idx="4">
                  <c:v>0.98680000000000001</c:v>
                </c:pt>
                <c:pt idx="5">
                  <c:v>0.99809999999999999</c:v>
                </c:pt>
              </c:numCache>
            </c:numRef>
          </c:val>
        </c:ser>
        <c:ser>
          <c:idx val="1"/>
          <c:order val="1"/>
          <c:tx>
            <c:strRef>
              <c:f>'mobile q2'!$D$2</c:f>
              <c:strCache>
                <c:ptCount val="1"/>
                <c:pt idx="0">
                  <c:v>Etisalat - Mobile Net Voice Service (Average) </c:v>
                </c:pt>
              </c:strCache>
            </c:strRef>
          </c:tx>
          <c:spPr>
            <a:solidFill>
              <a:schemeClr val="accent2"/>
            </a:solidFill>
            <a:ln>
              <a:noFill/>
            </a:ln>
            <a:effectLst/>
            <a:sp3d/>
          </c:spPr>
          <c:invertIfNegative val="0"/>
          <c:cat>
            <c:strRef>
              <c:f>'mobile q2'!$B$3:$B$8</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q2'!$D$3:$D$8</c:f>
              <c:numCache>
                <c:formatCode>0.00%</c:formatCode>
                <c:ptCount val="6"/>
                <c:pt idx="0" formatCode="0%">
                  <c:v>1</c:v>
                </c:pt>
                <c:pt idx="1">
                  <c:v>0.99990000000000001</c:v>
                </c:pt>
                <c:pt idx="2">
                  <c:v>0.99550000000000005</c:v>
                </c:pt>
                <c:pt idx="3">
                  <c:v>0.99909999999999999</c:v>
                </c:pt>
                <c:pt idx="4">
                  <c:v>0.99790000000000001</c:v>
                </c:pt>
                <c:pt idx="5">
                  <c:v>0.99970000000000003</c:v>
                </c:pt>
              </c:numCache>
            </c:numRef>
          </c:val>
        </c:ser>
        <c:dLbls>
          <c:showLegendKey val="0"/>
          <c:showVal val="0"/>
          <c:showCatName val="0"/>
          <c:showSerName val="0"/>
          <c:showPercent val="0"/>
          <c:showBubbleSize val="0"/>
        </c:dLbls>
        <c:gapWidth val="150"/>
        <c:shape val="box"/>
        <c:axId val="488777976"/>
        <c:axId val="488775232"/>
        <c:axId val="0"/>
      </c:bar3DChart>
      <c:catAx>
        <c:axId val="4887779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775232"/>
        <c:crosses val="autoZero"/>
        <c:auto val="1"/>
        <c:lblAlgn val="ctr"/>
        <c:lblOffset val="100"/>
        <c:noMultiLvlLbl val="0"/>
      </c:catAx>
      <c:valAx>
        <c:axId val="4887752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777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q3'!$C$2</c:f>
              <c:strCache>
                <c:ptCount val="1"/>
                <c:pt idx="0">
                  <c:v>DU -Mobile Net Voice Services (Average) </c:v>
                </c:pt>
              </c:strCache>
            </c:strRef>
          </c:tx>
          <c:spPr>
            <a:solidFill>
              <a:schemeClr val="accent1"/>
            </a:solidFill>
            <a:ln>
              <a:noFill/>
            </a:ln>
            <a:effectLst/>
            <a:sp3d/>
          </c:spPr>
          <c:invertIfNegative val="0"/>
          <c:cat>
            <c:strRef>
              <c:f>'mobile q3'!$B$3:$B$8</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q3'!$C$3:$C$8</c:f>
              <c:numCache>
                <c:formatCode>0.00%</c:formatCode>
                <c:ptCount val="6"/>
                <c:pt idx="0">
                  <c:v>1</c:v>
                </c:pt>
                <c:pt idx="1">
                  <c:v>0.98980000000000001</c:v>
                </c:pt>
                <c:pt idx="2">
                  <c:v>0.98440000000000005</c:v>
                </c:pt>
                <c:pt idx="3">
                  <c:v>0.99709999999999999</c:v>
                </c:pt>
                <c:pt idx="4">
                  <c:v>0.98750000000000004</c:v>
                </c:pt>
                <c:pt idx="5">
                  <c:v>0.998</c:v>
                </c:pt>
              </c:numCache>
            </c:numRef>
          </c:val>
        </c:ser>
        <c:ser>
          <c:idx val="1"/>
          <c:order val="1"/>
          <c:tx>
            <c:strRef>
              <c:f>'mobile q3'!$D$2</c:f>
              <c:strCache>
                <c:ptCount val="1"/>
                <c:pt idx="0">
                  <c:v>Etisalat - Mobile Net Voice Service (Average) </c:v>
                </c:pt>
              </c:strCache>
            </c:strRef>
          </c:tx>
          <c:spPr>
            <a:solidFill>
              <a:schemeClr val="accent2"/>
            </a:solidFill>
            <a:ln>
              <a:noFill/>
            </a:ln>
            <a:effectLst/>
            <a:sp3d/>
          </c:spPr>
          <c:invertIfNegative val="0"/>
          <c:cat>
            <c:strRef>
              <c:f>'mobile q3'!$B$3:$B$8</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q3'!$D$3:$D$8</c:f>
              <c:numCache>
                <c:formatCode>0.00%</c:formatCode>
                <c:ptCount val="6"/>
                <c:pt idx="0">
                  <c:v>1</c:v>
                </c:pt>
                <c:pt idx="1">
                  <c:v>0.99980000000000002</c:v>
                </c:pt>
                <c:pt idx="2">
                  <c:v>0.99419999999999997</c:v>
                </c:pt>
                <c:pt idx="3">
                  <c:v>0.99919999999999998</c:v>
                </c:pt>
                <c:pt idx="4">
                  <c:v>0.99670000000000003</c:v>
                </c:pt>
                <c:pt idx="5">
                  <c:v>0.99980000000000002</c:v>
                </c:pt>
              </c:numCache>
            </c:numRef>
          </c:val>
        </c:ser>
        <c:dLbls>
          <c:showLegendKey val="0"/>
          <c:showVal val="0"/>
          <c:showCatName val="0"/>
          <c:showSerName val="0"/>
          <c:showPercent val="0"/>
          <c:showBubbleSize val="0"/>
        </c:dLbls>
        <c:gapWidth val="150"/>
        <c:shape val="box"/>
        <c:axId val="488776408"/>
        <c:axId val="488774840"/>
        <c:axId val="0"/>
      </c:bar3DChart>
      <c:catAx>
        <c:axId val="488776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774840"/>
        <c:crosses val="autoZero"/>
        <c:auto val="1"/>
        <c:lblAlgn val="ctr"/>
        <c:lblOffset val="100"/>
        <c:noMultiLvlLbl val="0"/>
      </c:catAx>
      <c:valAx>
        <c:axId val="4887748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776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q4'!$C$2</c:f>
              <c:strCache>
                <c:ptCount val="1"/>
                <c:pt idx="0">
                  <c:v>DU -Mobile Net Voice Services (Average) </c:v>
                </c:pt>
              </c:strCache>
            </c:strRef>
          </c:tx>
          <c:spPr>
            <a:solidFill>
              <a:schemeClr val="accent1"/>
            </a:solidFill>
            <a:ln>
              <a:noFill/>
            </a:ln>
            <a:effectLst/>
            <a:sp3d/>
          </c:spPr>
          <c:invertIfNegative val="0"/>
          <c:cat>
            <c:strRef>
              <c:f>'mobile q4'!$B$3:$B$8</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q4'!$C$3:$C$8</c:f>
              <c:numCache>
                <c:formatCode>0.00%</c:formatCode>
                <c:ptCount val="6"/>
                <c:pt idx="0">
                  <c:v>1</c:v>
                </c:pt>
                <c:pt idx="1">
                  <c:v>0.99729999999999996</c:v>
                </c:pt>
                <c:pt idx="2">
                  <c:v>0.9859</c:v>
                </c:pt>
                <c:pt idx="3">
                  <c:v>0.99709999999999999</c:v>
                </c:pt>
                <c:pt idx="4">
                  <c:v>0.98829999999999996</c:v>
                </c:pt>
                <c:pt idx="5">
                  <c:v>0.99790000000000001</c:v>
                </c:pt>
              </c:numCache>
            </c:numRef>
          </c:val>
        </c:ser>
        <c:ser>
          <c:idx val="1"/>
          <c:order val="1"/>
          <c:tx>
            <c:strRef>
              <c:f>'mobile q4'!$D$2</c:f>
              <c:strCache>
                <c:ptCount val="1"/>
                <c:pt idx="0">
                  <c:v>Etisalat - Mobile Net Voice Service (Average) </c:v>
                </c:pt>
              </c:strCache>
            </c:strRef>
          </c:tx>
          <c:spPr>
            <a:solidFill>
              <a:schemeClr val="accent2"/>
            </a:solidFill>
            <a:ln>
              <a:noFill/>
            </a:ln>
            <a:effectLst/>
            <a:sp3d/>
          </c:spPr>
          <c:invertIfNegative val="0"/>
          <c:cat>
            <c:strRef>
              <c:f>'mobile q4'!$B$3:$B$8</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 q4'!$D$3:$D$8</c:f>
              <c:numCache>
                <c:formatCode>0.00%</c:formatCode>
                <c:ptCount val="6"/>
                <c:pt idx="0">
                  <c:v>1</c:v>
                </c:pt>
                <c:pt idx="1">
                  <c:v>0.99990000000000001</c:v>
                </c:pt>
                <c:pt idx="2">
                  <c:v>0.99560000000000004</c:v>
                </c:pt>
                <c:pt idx="3">
                  <c:v>0.99909999999999999</c:v>
                </c:pt>
                <c:pt idx="4">
                  <c:v>0.99790000000000001</c:v>
                </c:pt>
                <c:pt idx="5">
                  <c:v>0.99970000000000003</c:v>
                </c:pt>
              </c:numCache>
            </c:numRef>
          </c:val>
        </c:ser>
        <c:dLbls>
          <c:showLegendKey val="0"/>
          <c:showVal val="0"/>
          <c:showCatName val="0"/>
          <c:showSerName val="0"/>
          <c:showPercent val="0"/>
          <c:showBubbleSize val="0"/>
        </c:dLbls>
        <c:gapWidth val="150"/>
        <c:shape val="box"/>
        <c:axId val="488776016"/>
        <c:axId val="488772096"/>
        <c:axId val="0"/>
      </c:bar3DChart>
      <c:catAx>
        <c:axId val="4887760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772096"/>
        <c:crosses val="autoZero"/>
        <c:auto val="1"/>
        <c:lblAlgn val="ctr"/>
        <c:lblOffset val="100"/>
        <c:noMultiLvlLbl val="0"/>
      </c:catAx>
      <c:valAx>
        <c:axId val="4887720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776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q1'!$B$4</c:f>
              <c:strCache>
                <c:ptCount val="1"/>
                <c:pt idx="0">
                  <c:v>Call Drop Rate  (2G) </c:v>
                </c:pt>
              </c:strCache>
            </c:strRef>
          </c:tx>
          <c:spPr>
            <a:solidFill>
              <a:schemeClr val="accent1"/>
            </a:solidFill>
            <a:ln>
              <a:noFill/>
            </a:ln>
            <a:effectLst/>
            <a:sp3d/>
          </c:spPr>
          <c:invertIfNegative val="0"/>
          <c:cat>
            <c:strRef>
              <c:f>'drop q1'!$C$3:$D$3</c:f>
              <c:strCache>
                <c:ptCount val="2"/>
                <c:pt idx="0">
                  <c:v>DU -Mobile Net Voice Services (Average) </c:v>
                </c:pt>
                <c:pt idx="1">
                  <c:v>Etisalat - Mobile Net Voice Service (Average) </c:v>
                </c:pt>
              </c:strCache>
            </c:strRef>
          </c:cat>
          <c:val>
            <c:numRef>
              <c:f>'drop q1'!$C$4:$D$4</c:f>
              <c:numCache>
                <c:formatCode>0.00%</c:formatCode>
                <c:ptCount val="2"/>
                <c:pt idx="0">
                  <c:v>3.0000000000000001E-3</c:v>
                </c:pt>
                <c:pt idx="1">
                  <c:v>2.2000000000000001E-3</c:v>
                </c:pt>
              </c:numCache>
            </c:numRef>
          </c:val>
        </c:ser>
        <c:ser>
          <c:idx val="1"/>
          <c:order val="1"/>
          <c:tx>
            <c:strRef>
              <c:f>'drop q1'!$B$5</c:f>
              <c:strCache>
                <c:ptCount val="1"/>
                <c:pt idx="0">
                  <c:v>Call Drop Rate  (3G) </c:v>
                </c:pt>
              </c:strCache>
            </c:strRef>
          </c:tx>
          <c:spPr>
            <a:solidFill>
              <a:schemeClr val="accent2"/>
            </a:solidFill>
            <a:ln>
              <a:noFill/>
            </a:ln>
            <a:effectLst/>
            <a:sp3d/>
          </c:spPr>
          <c:invertIfNegative val="0"/>
          <c:cat>
            <c:strRef>
              <c:f>'drop q1'!$C$3:$D$3</c:f>
              <c:strCache>
                <c:ptCount val="2"/>
                <c:pt idx="0">
                  <c:v>DU -Mobile Net Voice Services (Average) </c:v>
                </c:pt>
                <c:pt idx="1">
                  <c:v>Etisalat - Mobile Net Voice Service (Average) </c:v>
                </c:pt>
              </c:strCache>
            </c:strRef>
          </c:cat>
          <c:val>
            <c:numRef>
              <c:f>'drop q1'!$C$5:$D$5</c:f>
              <c:numCache>
                <c:formatCode>0.00%</c:formatCode>
                <c:ptCount val="2"/>
                <c:pt idx="0">
                  <c:v>1.6000000000000001E-3</c:v>
                </c:pt>
                <c:pt idx="1">
                  <c:v>5.0000000000000001E-4</c:v>
                </c:pt>
              </c:numCache>
            </c:numRef>
          </c:val>
        </c:ser>
        <c:dLbls>
          <c:showLegendKey val="0"/>
          <c:showVal val="0"/>
          <c:showCatName val="0"/>
          <c:showSerName val="0"/>
          <c:showPercent val="0"/>
          <c:showBubbleSize val="0"/>
        </c:dLbls>
        <c:gapWidth val="150"/>
        <c:shape val="box"/>
        <c:axId val="484776160"/>
        <c:axId val="484775768"/>
        <c:axId val="0"/>
      </c:bar3DChart>
      <c:catAx>
        <c:axId val="4847761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775768"/>
        <c:crosses val="autoZero"/>
        <c:auto val="1"/>
        <c:lblAlgn val="ctr"/>
        <c:lblOffset val="100"/>
        <c:noMultiLvlLbl val="0"/>
      </c:catAx>
      <c:valAx>
        <c:axId val="4847757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776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FFC6D2-9FC3-BB43-A46F-B5337B0B9456}" type="datetimeFigureOut">
              <a:rPr lang="en-US" smtClean="0"/>
              <a:pPr/>
              <a:t>2/25/2016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7CC78-891C-9049-8111-1B45726BFD70}" type="slidenum">
              <a:rPr lang="en-US" smtClean="0"/>
              <a:pPr/>
              <a:t>‹#›</a:t>
            </a:fld>
            <a:endParaRPr lang="en-US"/>
          </a:p>
        </p:txBody>
      </p:sp>
    </p:spTree>
    <p:extLst>
      <p:ext uri="{BB962C8B-B14F-4D97-AF65-F5344CB8AC3E}">
        <p14:creationId xmlns:p14="http://schemas.microsoft.com/office/powerpoint/2010/main" val="24166146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9F2A3-A6AE-4247-9841-69F73DE47AE5}" type="slidenum">
              <a:rPr lang="en-US" smtClean="0"/>
              <a:pPr/>
              <a:t>17</a:t>
            </a:fld>
            <a:endParaRPr lang="en-US"/>
          </a:p>
        </p:txBody>
      </p:sp>
    </p:spTree>
    <p:extLst>
      <p:ext uri="{BB962C8B-B14F-4D97-AF65-F5344CB8AC3E}">
        <p14:creationId xmlns:p14="http://schemas.microsoft.com/office/powerpoint/2010/main" val="2495152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7CC78-891C-9049-8111-1B45726BFD70}" type="slidenum">
              <a:rPr lang="en-US" smtClean="0"/>
              <a:pPr/>
              <a:t>19</a:t>
            </a:fld>
            <a:endParaRPr lang="en-US"/>
          </a:p>
        </p:txBody>
      </p:sp>
    </p:spTree>
    <p:extLst>
      <p:ext uri="{BB962C8B-B14F-4D97-AF65-F5344CB8AC3E}">
        <p14:creationId xmlns:p14="http://schemas.microsoft.com/office/powerpoint/2010/main" val="3990048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6"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93877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4629366"/>
            <a:ext cx="7772400" cy="768678"/>
          </a:xfrm>
          <a:prstGeom prst="rect">
            <a:avLst/>
          </a:prstGeom>
        </p:spPr>
        <p:txBody>
          <a:bodyPr/>
          <a:lstStyle>
            <a:lvl1pPr>
              <a:defRPr sz="3600" b="1">
                <a:solidFill>
                  <a:srgbClr val="FFFFFF"/>
                </a:solidFill>
                <a:latin typeface="Tahoma"/>
                <a:cs typeface="Tahoma"/>
              </a:defRPr>
            </a:lvl1pPr>
          </a:lstStyle>
          <a:p>
            <a:r>
              <a:rPr lang="ar-SA" dirty="0" smtClean="0"/>
              <a:t>بين الرؤية</a:t>
            </a:r>
            <a:endParaRPr lang="en-US" dirty="0"/>
          </a:p>
        </p:txBody>
      </p:sp>
      <p:sp>
        <p:nvSpPr>
          <p:cNvPr id="9" name="Subtitle 2"/>
          <p:cNvSpPr>
            <a:spLocks noGrp="1"/>
          </p:cNvSpPr>
          <p:nvPr>
            <p:ph type="subTitle" idx="1" hasCustomPrompt="1"/>
          </p:nvPr>
        </p:nvSpPr>
        <p:spPr>
          <a:xfrm>
            <a:off x="685800" y="5398045"/>
            <a:ext cx="7772400" cy="881781"/>
          </a:xfrm>
          <a:prstGeom prst="rect">
            <a:avLst/>
          </a:prstGeom>
        </p:spPr>
        <p:txBody>
          <a:bodyPr/>
          <a:lstStyle>
            <a:lvl1pPr marL="0" indent="0" algn="ctr">
              <a:buNone/>
              <a:defRPr sz="2000">
                <a:solidFill>
                  <a:schemeClr val="tx1">
                    <a:tint val="75000"/>
                  </a:schemeClr>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solidFill>
                  <a:srgbClr val="4BA6D2"/>
                </a:solidFill>
              </a:rPr>
              <a:t>دولة الإمارات العربية المتحدة هي دولة رائدة عالميا في مجال تكنولوجيا المعلومات والاتصالات</a:t>
            </a:r>
            <a:endParaRPr lang="en-US" dirty="0">
              <a:solidFill>
                <a:srgbClr val="4BA6D2"/>
              </a:solidFill>
            </a:endParaRPr>
          </a:p>
        </p:txBody>
      </p:sp>
    </p:spTree>
    <p:extLst>
      <p:ext uri="{BB962C8B-B14F-4D97-AF65-F5344CB8AC3E}">
        <p14:creationId xmlns:p14="http://schemas.microsoft.com/office/powerpoint/2010/main" val="412979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7" name="Text Placeholder 26"/>
          <p:cNvSpPr>
            <a:spLocks noGrp="1"/>
          </p:cNvSpPr>
          <p:nvPr>
            <p:ph type="body" sz="quarter" idx="10" hasCustomPrompt="1"/>
          </p:nvPr>
        </p:nvSpPr>
        <p:spPr>
          <a:xfrm>
            <a:off x="247650" y="4275610"/>
            <a:ext cx="57864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
        <p:nvSpPr>
          <p:cNvPr id="11" name="Text Placeholder 26"/>
          <p:cNvSpPr>
            <a:spLocks noGrp="1"/>
          </p:cNvSpPr>
          <p:nvPr>
            <p:ph type="body" sz="quarter" idx="13" hasCustomPrompt="1"/>
          </p:nvPr>
        </p:nvSpPr>
        <p:spPr>
          <a:xfrm>
            <a:off x="6117361" y="4275611"/>
            <a:ext cx="2715429"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
        <p:nvSpPr>
          <p:cNvPr id="7"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0" name="Text Placeholder 4"/>
          <p:cNvSpPr>
            <a:spLocks noGrp="1"/>
          </p:cNvSpPr>
          <p:nvPr>
            <p:ph type="body" sz="quarter" idx="12" hasCustomPrompt="1"/>
          </p:nvPr>
        </p:nvSpPr>
        <p:spPr>
          <a:xfrm>
            <a:off x="236791" y="3458053"/>
            <a:ext cx="8602797" cy="706438"/>
          </a:xfrm>
          <a:prstGeom prst="rect">
            <a:avLst/>
          </a:prstGeom>
        </p:spPr>
        <p:txBody>
          <a:bodyPr vert="horz"/>
          <a:lstStyle>
            <a:lvl1pPr marL="0" indent="0" algn="r">
              <a:lnSpc>
                <a:spcPts val="2000"/>
              </a:lnSpc>
              <a:buNone/>
              <a:defRPr sz="1800" b="1" baseline="0">
                <a:solidFill>
                  <a:srgbClr val="F47C00"/>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1024453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411061"/>
            <a:ext cx="3039241" cy="5074920"/>
          </a:xfrm>
          <a:prstGeom prst="rect">
            <a:avLst/>
          </a:prstGeom>
        </p:spPr>
        <p:txBody>
          <a:bodyPr vert="horz"/>
          <a:lstStyle>
            <a:lvl1pPr marL="0" indent="0">
              <a:buNone/>
              <a:defRPr/>
            </a:lvl1pPr>
          </a:lstStyle>
          <a:p>
            <a:endParaRPr lang="en-US" dirty="0"/>
          </a:p>
        </p:txBody>
      </p:sp>
      <p:sp>
        <p:nvSpPr>
          <p:cNvPr id="10"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ext Placeholder 4"/>
          <p:cNvSpPr>
            <a:spLocks noGrp="1"/>
          </p:cNvSpPr>
          <p:nvPr>
            <p:ph type="body" sz="quarter" idx="12" hasCustomPrompt="1"/>
          </p:nvPr>
        </p:nvSpPr>
        <p:spPr>
          <a:xfrm>
            <a:off x="3166850" y="3458053"/>
            <a:ext cx="5672738" cy="706438"/>
          </a:xfrm>
          <a:prstGeom prst="rect">
            <a:avLst/>
          </a:prstGeom>
        </p:spPr>
        <p:txBody>
          <a:bodyPr vert="horz"/>
          <a:lstStyle>
            <a:lvl1pPr marL="0" indent="0" algn="r">
              <a:lnSpc>
                <a:spcPts val="2000"/>
              </a:lnSpc>
              <a:buNone/>
              <a:defRPr sz="1800" b="1" baseline="0">
                <a:solidFill>
                  <a:srgbClr val="6BAA36"/>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7" name="Title 1"/>
          <p:cNvSpPr>
            <a:spLocks noGrp="1"/>
          </p:cNvSpPr>
          <p:nvPr>
            <p:ph type="ctrTitle" hasCustomPrompt="1"/>
          </p:nvPr>
        </p:nvSpPr>
        <p:spPr>
          <a:xfrm>
            <a:off x="3166849" y="1684778"/>
            <a:ext cx="5651713"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8" name="Subtitle 2"/>
          <p:cNvSpPr>
            <a:spLocks noGrp="1"/>
          </p:cNvSpPr>
          <p:nvPr>
            <p:ph type="subTitle" idx="1" hasCustomPrompt="1"/>
          </p:nvPr>
        </p:nvSpPr>
        <p:spPr>
          <a:xfrm>
            <a:off x="3166849" y="2723929"/>
            <a:ext cx="5651713"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19" name="Text Placeholder 26"/>
          <p:cNvSpPr>
            <a:spLocks noGrp="1"/>
          </p:cNvSpPr>
          <p:nvPr>
            <p:ph type="body" sz="quarter" idx="13" hasCustomPrompt="1"/>
          </p:nvPr>
        </p:nvSpPr>
        <p:spPr>
          <a:xfrm>
            <a:off x="3166850" y="4275610"/>
            <a:ext cx="56727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Tree>
    <p:extLst>
      <p:ext uri="{BB962C8B-B14F-4D97-AF65-F5344CB8AC3E}">
        <p14:creationId xmlns:p14="http://schemas.microsoft.com/office/powerpoint/2010/main" val="2832700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Picture Placeholder 12"/>
          <p:cNvSpPr>
            <a:spLocks noGrp="1" noChangeAspect="1"/>
          </p:cNvSpPr>
          <p:nvPr>
            <p:ph type="pic" sz="quarter" idx="10" hasCustomPrompt="1"/>
          </p:nvPr>
        </p:nvSpPr>
        <p:spPr>
          <a:xfrm>
            <a:off x="349830"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8" name="Picture Placeholder 12"/>
          <p:cNvSpPr>
            <a:spLocks noGrp="1" noChangeAspect="1"/>
          </p:cNvSpPr>
          <p:nvPr>
            <p:ph type="pic" sz="quarter" idx="14" hasCustomPrompt="1"/>
          </p:nvPr>
        </p:nvSpPr>
        <p:spPr>
          <a:xfrm>
            <a:off x="3216854"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20" name="Picture Placeholder 12"/>
          <p:cNvSpPr>
            <a:spLocks noGrp="1" noChangeAspect="1"/>
          </p:cNvSpPr>
          <p:nvPr>
            <p:ph type="pic" sz="quarter" idx="16" hasCustomPrompt="1"/>
          </p:nvPr>
        </p:nvSpPr>
        <p:spPr>
          <a:xfrm>
            <a:off x="6075941"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2"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3"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4"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5"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2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2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824318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2"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3"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5"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6"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7"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9"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0"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1"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3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596132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3"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5"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6" name="Picture Placeholder 21"/>
          <p:cNvSpPr>
            <a:spLocks noGrp="1"/>
          </p:cNvSpPr>
          <p:nvPr>
            <p:ph type="pic" sz="quarter" idx="19"/>
          </p:nvPr>
        </p:nvSpPr>
        <p:spPr>
          <a:xfrm>
            <a:off x="1877895" y="2566427"/>
            <a:ext cx="1179576" cy="1106424"/>
          </a:xfrm>
          <a:prstGeom prst="rect">
            <a:avLst/>
          </a:prstGeom>
        </p:spPr>
        <p:txBody>
          <a:bodyPr vert="horz"/>
          <a:lstStyle>
            <a:lvl1pPr marL="0" indent="0">
              <a:buNone/>
              <a:defRPr sz="1000">
                <a:latin typeface="Arial"/>
              </a:defRPr>
            </a:lvl1pPr>
          </a:lstStyle>
          <a:p>
            <a:endParaRPr lang="en-US" dirty="0"/>
          </a:p>
        </p:txBody>
      </p:sp>
      <p:sp>
        <p:nvSpPr>
          <p:cNvPr id="14" name="Picture Placeholder 21"/>
          <p:cNvSpPr>
            <a:spLocks noGrp="1"/>
          </p:cNvSpPr>
          <p:nvPr>
            <p:ph type="pic" sz="quarter" idx="20"/>
          </p:nvPr>
        </p:nvSpPr>
        <p:spPr>
          <a:xfrm>
            <a:off x="4769280" y="2569597"/>
            <a:ext cx="1179576" cy="1106424"/>
          </a:xfrm>
          <a:prstGeom prst="rect">
            <a:avLst/>
          </a:prstGeom>
        </p:spPr>
        <p:txBody>
          <a:bodyPr vert="horz"/>
          <a:lstStyle>
            <a:lvl1pPr marL="0" indent="0">
              <a:buNone/>
              <a:defRPr sz="1000">
                <a:latin typeface="Arial"/>
              </a:defRPr>
            </a:lvl1pPr>
          </a:lstStyle>
          <a:p>
            <a:endParaRPr lang="en-US" dirty="0"/>
          </a:p>
        </p:txBody>
      </p:sp>
      <p:sp>
        <p:nvSpPr>
          <p:cNvPr id="15" name="Picture Placeholder 21"/>
          <p:cNvSpPr>
            <a:spLocks noGrp="1"/>
          </p:cNvSpPr>
          <p:nvPr>
            <p:ph type="pic" sz="quarter" idx="21"/>
          </p:nvPr>
        </p:nvSpPr>
        <p:spPr>
          <a:xfrm>
            <a:off x="7660137" y="2569597"/>
            <a:ext cx="1179576" cy="1106424"/>
          </a:xfrm>
          <a:prstGeom prst="rect">
            <a:avLst/>
          </a:prstGeom>
        </p:spPr>
        <p:txBody>
          <a:bodyPr vert="horz"/>
          <a:lstStyle>
            <a:lvl1pPr marL="0" indent="0">
              <a:buNone/>
              <a:defRPr sz="1000">
                <a:latin typeface="Arial"/>
              </a:defRPr>
            </a:lvl1pPr>
          </a:lstStyle>
          <a:p>
            <a:endParaRPr lang="en-US" dirty="0"/>
          </a:p>
        </p:txBody>
      </p:sp>
      <p:sp>
        <p:nvSpPr>
          <p:cNvPr id="27"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8"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9"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0"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4" name="Text Placeholder 4"/>
          <p:cNvSpPr>
            <a:spLocks noGrp="1"/>
          </p:cNvSpPr>
          <p:nvPr>
            <p:ph type="body" sz="quarter" idx="22" hasCustomPrompt="1"/>
          </p:nvPr>
        </p:nvSpPr>
        <p:spPr>
          <a:xfrm>
            <a:off x="271401"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5" name="Text Placeholder 4"/>
          <p:cNvSpPr>
            <a:spLocks noGrp="1"/>
          </p:cNvSpPr>
          <p:nvPr>
            <p:ph type="body" sz="quarter" idx="23" hasCustomPrompt="1"/>
          </p:nvPr>
        </p:nvSpPr>
        <p:spPr>
          <a:xfrm>
            <a:off x="3162786"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6" name="Text Placeholder 4"/>
          <p:cNvSpPr>
            <a:spLocks noGrp="1"/>
          </p:cNvSpPr>
          <p:nvPr>
            <p:ph type="body" sz="quarter" idx="24" hasCustomPrompt="1"/>
          </p:nvPr>
        </p:nvSpPr>
        <p:spPr>
          <a:xfrm>
            <a:off x="6054169" y="1595738"/>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Tree>
    <p:extLst>
      <p:ext uri="{BB962C8B-B14F-4D97-AF65-F5344CB8AC3E}">
        <p14:creationId xmlns:p14="http://schemas.microsoft.com/office/powerpoint/2010/main" val="380409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4905542" y="1684778"/>
            <a:ext cx="3936835" cy="1039151"/>
          </a:xfrm>
          <a:prstGeom prst="rect">
            <a:avLst/>
          </a:prstGeom>
        </p:spPr>
        <p:txBody>
          <a:bodyPr/>
          <a:lstStyle>
            <a:lvl1pPr algn="r">
              <a:lnSpc>
                <a:spcPts val="3600"/>
              </a:lnSpc>
              <a:defRPr sz="3600" b="1">
                <a:solidFill>
                  <a:schemeClr val="bg1"/>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4" name="Subtitle 2"/>
          <p:cNvSpPr>
            <a:spLocks noGrp="1"/>
          </p:cNvSpPr>
          <p:nvPr>
            <p:ph type="subTitle" idx="1" hasCustomPrompt="1"/>
          </p:nvPr>
        </p:nvSpPr>
        <p:spPr>
          <a:xfrm>
            <a:off x="4905542" y="2723929"/>
            <a:ext cx="3936835" cy="402899"/>
          </a:xfrm>
          <a:prstGeom prst="rect">
            <a:avLst/>
          </a:prstGeom>
        </p:spPr>
        <p:txBody>
          <a:bodyPr/>
          <a:lstStyle>
            <a:lvl1pPr marL="0" indent="0" algn="r">
              <a:buNone/>
              <a:defRPr sz="1800">
                <a:solidFill>
                  <a:schemeClr val="bg1"/>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7" name="Text Placeholder 6"/>
          <p:cNvSpPr>
            <a:spLocks noGrp="1"/>
          </p:cNvSpPr>
          <p:nvPr>
            <p:ph type="body" sz="quarter" idx="10" hasCustomPrompt="1"/>
          </p:nvPr>
        </p:nvSpPr>
        <p:spPr>
          <a:xfrm>
            <a:off x="4905542" y="3504665"/>
            <a:ext cx="3936835" cy="759555"/>
          </a:xfrm>
          <a:prstGeom prst="rect">
            <a:avLst/>
          </a:prstGeom>
        </p:spPr>
        <p:txBody>
          <a:bodyPr vert="horz"/>
          <a:lstStyle>
            <a:lvl1pPr marL="0" indent="0" algn="r">
              <a:lnSpc>
                <a:spcPts val="24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0" name="Text Placeholder 8"/>
          <p:cNvSpPr>
            <a:spLocks noGrp="1"/>
          </p:cNvSpPr>
          <p:nvPr>
            <p:ph type="body" sz="quarter" idx="11" hasCustomPrompt="1"/>
          </p:nvPr>
        </p:nvSpPr>
        <p:spPr>
          <a:xfrm>
            <a:off x="5895972" y="4360896"/>
            <a:ext cx="2946406" cy="1907277"/>
          </a:xfrm>
          <a:prstGeom prst="rect">
            <a:avLst/>
          </a:prstGeom>
        </p:spPr>
        <p:txBody>
          <a:bodyPr vert="horz"/>
          <a:lstStyle>
            <a:lvl1pPr marL="0" indent="0" algn="r">
              <a:lnSpc>
                <a:spcPts val="1200"/>
              </a:lnSpc>
              <a:buNone/>
              <a:defRPr sz="1100" baseline="0">
                <a:solidFill>
                  <a:schemeClr val="bg1"/>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p>
        </p:txBody>
      </p:sp>
      <p:sp>
        <p:nvSpPr>
          <p:cNvPr id="11"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Tree>
    <p:extLst>
      <p:ext uri="{BB962C8B-B14F-4D97-AF65-F5344CB8AC3E}">
        <p14:creationId xmlns:p14="http://schemas.microsoft.com/office/powerpoint/2010/main" val="3876963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Chart Placeholder 12"/>
          <p:cNvSpPr>
            <a:spLocks noGrp="1"/>
          </p:cNvSpPr>
          <p:nvPr>
            <p:ph type="chart" sz="quarter" idx="10"/>
          </p:nvPr>
        </p:nvSpPr>
        <p:spPr>
          <a:xfrm>
            <a:off x="247850" y="1684338"/>
            <a:ext cx="4611083" cy="4581366"/>
          </a:xfrm>
          <a:prstGeom prst="rect">
            <a:avLst/>
          </a:prstGeom>
        </p:spPr>
        <p:txBody>
          <a:bodyPr vert="horz"/>
          <a:lstStyle>
            <a:lvl1pPr marL="0" indent="0">
              <a:buNone/>
              <a:defRPr/>
            </a:lvl1pPr>
          </a:lstStyle>
          <a:p>
            <a:endParaRPr lang="en-US" dirty="0"/>
          </a:p>
        </p:txBody>
      </p:sp>
      <p:sp>
        <p:nvSpPr>
          <p:cNvPr id="9" name="Text Placeholder 6"/>
          <p:cNvSpPr>
            <a:spLocks noGrp="1"/>
          </p:cNvSpPr>
          <p:nvPr>
            <p:ph type="body" sz="quarter" idx="11" hasCustomPrompt="1"/>
          </p:nvPr>
        </p:nvSpPr>
        <p:spPr>
          <a:xfrm>
            <a:off x="4998759" y="3565307"/>
            <a:ext cx="3819803" cy="608493"/>
          </a:xfrm>
          <a:prstGeom prst="rect">
            <a:avLst/>
          </a:prstGeom>
        </p:spPr>
        <p:txBody>
          <a:bodyPr vert="horz"/>
          <a:lstStyle>
            <a:lvl1pPr marL="0" indent="0" algn="r">
              <a:lnSpc>
                <a:spcPts val="18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itle 1"/>
          <p:cNvSpPr>
            <a:spLocks noGrp="1"/>
          </p:cNvSpPr>
          <p:nvPr>
            <p:ph type="ctrTitle" hasCustomPrompt="1"/>
          </p:nvPr>
        </p:nvSpPr>
        <p:spPr>
          <a:xfrm>
            <a:off x="4998759" y="1684778"/>
            <a:ext cx="3819804"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6" name="Subtitle 2"/>
          <p:cNvSpPr>
            <a:spLocks noGrp="1"/>
          </p:cNvSpPr>
          <p:nvPr>
            <p:ph type="subTitle" idx="1" hasCustomPrompt="1"/>
          </p:nvPr>
        </p:nvSpPr>
        <p:spPr>
          <a:xfrm>
            <a:off x="4998759" y="2723929"/>
            <a:ext cx="3819804"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20" name="Text Placeholder 26"/>
          <p:cNvSpPr>
            <a:spLocks noGrp="1"/>
          </p:cNvSpPr>
          <p:nvPr>
            <p:ph type="body" sz="quarter" idx="13" hasCustomPrompt="1"/>
          </p:nvPr>
        </p:nvSpPr>
        <p:spPr>
          <a:xfrm>
            <a:off x="4998759" y="4252309"/>
            <a:ext cx="3834031"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Tree>
    <p:extLst>
      <p:ext uri="{BB962C8B-B14F-4D97-AF65-F5344CB8AC3E}">
        <p14:creationId xmlns:p14="http://schemas.microsoft.com/office/powerpoint/2010/main" val="28213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9"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204081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4"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77004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65028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0572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3"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14832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253952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99779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46060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56079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58621" y="2780522"/>
            <a:ext cx="8985379" cy="1470025"/>
          </a:xfrm>
        </p:spPr>
        <p:txBody>
          <a:bodyPr>
            <a:normAutofit fontScale="90000"/>
          </a:bodyPr>
          <a:lstStyle/>
          <a:p>
            <a:pPr algn="l" rtl="1"/>
            <a:r>
              <a:rPr lang="en-US" dirty="0" smtClean="0">
                <a:latin typeface="Gill Sans MT" pitchFamily="34" charset="0"/>
              </a:rPr>
              <a:t>Quality of (Mobile &amp; Fixed) Network &amp; Services reporting for Quarter 1 .2. 3. 4 2015</a:t>
            </a:r>
            <a:endParaRPr lang="en-US" dirty="0">
              <a:latin typeface="Gill Sans MT" pitchFamily="34" charset="0"/>
              <a:cs typeface="AL-Mohanad" pitchFamily="2" charset="-78"/>
            </a:endParaRPr>
          </a:p>
        </p:txBody>
      </p:sp>
    </p:spTree>
    <p:extLst>
      <p:ext uri="{BB962C8B-B14F-4D97-AF65-F5344CB8AC3E}">
        <p14:creationId xmlns:p14="http://schemas.microsoft.com/office/powerpoint/2010/main" val="225934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cs typeface="AL-Mohanad" pitchFamily="2" charset="-78"/>
              </a:rPr>
              <a:pPr/>
              <a:t>10</a:t>
            </a:fld>
            <a:endParaRPr lang="en-US" dirty="0">
              <a:cs typeface="AL-Mohanad" pitchFamily="2" charset="-78"/>
            </a:endParaRPr>
          </a:p>
        </p:txBody>
      </p:sp>
      <p:sp>
        <p:nvSpPr>
          <p:cNvPr id="5" name="Title 1"/>
          <p:cNvSpPr>
            <a:spLocks noGrp="1"/>
          </p:cNvSpPr>
          <p:nvPr>
            <p:ph type="ctrTitle"/>
          </p:nvPr>
        </p:nvSpPr>
        <p:spPr>
          <a:xfrm>
            <a:off x="1296956" y="621698"/>
            <a:ext cx="7586922" cy="1039151"/>
          </a:xfrm>
        </p:spPr>
        <p:txBody>
          <a:bodyPr>
            <a:normAutofit/>
          </a:bodyPr>
          <a:lstStyle/>
          <a:p>
            <a:pPr algn="l"/>
            <a:r>
              <a:rPr lang="en-US" sz="2400" b="0" dirty="0" smtClean="0">
                <a:latin typeface="Gill Sans MT" pitchFamily="34" charset="0"/>
              </a:rPr>
              <a:t>Mobile Net Voice Services – Q2</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cs typeface="AL-Mohanad" pitchFamily="2" charset="-78"/>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chemeClr val="tx1">
                  <a:tint val="75000"/>
                </a:schemeClr>
              </a:solidFill>
              <a:effectLst/>
              <a:uLnTx/>
              <a:uFillTx/>
              <a:cs typeface="AL-Mohanad"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1513151004"/>
              </p:ext>
            </p:extLst>
          </p:nvPr>
        </p:nvGraphicFramePr>
        <p:xfrm>
          <a:off x="813628" y="1660849"/>
          <a:ext cx="7949372" cy="1679509"/>
        </p:xfrm>
        <a:graphic>
          <a:graphicData uri="http://schemas.openxmlformats.org/drawingml/2006/table">
            <a:tbl>
              <a:tblPr/>
              <a:tblGrid>
                <a:gridCol w="2834096"/>
                <a:gridCol w="2557638"/>
                <a:gridCol w="2557638"/>
              </a:tblGrid>
              <a:tr h="173369">
                <a:tc>
                  <a:txBody>
                    <a:bodyPr/>
                    <a:lstStyle/>
                    <a:p>
                      <a:pPr algn="ctr" fontAlgn="ctr"/>
                      <a:r>
                        <a:rPr lang="en-US" sz="900" b="0" i="0" u="none" strike="noStrike" dirty="0">
                          <a:solidFill>
                            <a:srgbClr val="000000"/>
                          </a:solidFill>
                          <a:latin typeface="Gill Sans MT"/>
                        </a:rPr>
                        <a:t>Q2</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89622">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89622">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99.24%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98.39%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99.55</a:t>
                      </a:r>
                      <a:r>
                        <a:rPr lang="en-US" sz="1000" b="0" i="0" u="none" strike="noStrike" dirty="0">
                          <a:solidFill>
                            <a:srgbClr val="000000"/>
                          </a:solidFill>
                          <a:latin typeface="Gill Sans MT"/>
                        </a:rPr>
                        <a:t>%</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dirty="0">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dirty="0">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98.68%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99.81%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99.97%</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951828205"/>
              </p:ext>
            </p:extLst>
          </p:nvPr>
        </p:nvGraphicFramePr>
        <p:xfrm>
          <a:off x="929390" y="3321425"/>
          <a:ext cx="7674963" cy="29384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612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11</a:t>
            </a:fld>
            <a:endParaRPr lang="en-US" dirty="0"/>
          </a:p>
        </p:txBody>
      </p:sp>
      <p:sp>
        <p:nvSpPr>
          <p:cNvPr id="5" name="Title 1"/>
          <p:cNvSpPr>
            <a:spLocks noGrp="1"/>
          </p:cNvSpPr>
          <p:nvPr>
            <p:ph type="ctrTitle"/>
          </p:nvPr>
        </p:nvSpPr>
        <p:spPr>
          <a:xfrm>
            <a:off x="1259633" y="621698"/>
            <a:ext cx="6784490" cy="1039151"/>
          </a:xfrm>
        </p:spPr>
        <p:txBody>
          <a:bodyPr>
            <a:normAutofit/>
          </a:bodyPr>
          <a:lstStyle/>
          <a:p>
            <a:pPr algn="l" rtl="1"/>
            <a:r>
              <a:rPr lang="fr-FR" sz="2400" b="0" dirty="0" smtClean="0">
                <a:latin typeface="Gill Sans MT" pitchFamily="34" charset="0"/>
              </a:rPr>
              <a:t>Mobile Net Voice Services – Q3</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918425852"/>
              </p:ext>
            </p:extLst>
          </p:nvPr>
        </p:nvGraphicFramePr>
        <p:xfrm>
          <a:off x="682582" y="1660849"/>
          <a:ext cx="7910910" cy="1851828"/>
        </p:xfrm>
        <a:graphic>
          <a:graphicData uri="http://schemas.openxmlformats.org/drawingml/2006/table">
            <a:tbl>
              <a:tblPr/>
              <a:tblGrid>
                <a:gridCol w="2636970"/>
                <a:gridCol w="2636970"/>
                <a:gridCol w="2636970"/>
              </a:tblGrid>
              <a:tr h="211596">
                <a:tc>
                  <a:txBody>
                    <a:bodyPr/>
                    <a:lstStyle/>
                    <a:p>
                      <a:pPr algn="ctr" fontAlgn="ctr"/>
                      <a:r>
                        <a:rPr lang="en-US" sz="900" b="0" i="0" u="none" strike="noStrike" dirty="0">
                          <a:solidFill>
                            <a:srgbClr val="000000"/>
                          </a:solidFill>
                          <a:latin typeface="Gill Sans MT"/>
                        </a:rPr>
                        <a:t>Q3</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99.98%</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98.44%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99.42%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98.75%</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99.67%</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dirty="0">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386693718"/>
              </p:ext>
            </p:extLst>
          </p:nvPr>
        </p:nvGraphicFramePr>
        <p:xfrm>
          <a:off x="809470" y="3428999"/>
          <a:ext cx="7615002" cy="28908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148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12</a:t>
            </a:fld>
            <a:endParaRPr lang="en-US" dirty="0"/>
          </a:p>
        </p:txBody>
      </p:sp>
      <p:sp>
        <p:nvSpPr>
          <p:cNvPr id="5" name="Title 1"/>
          <p:cNvSpPr>
            <a:spLocks noGrp="1"/>
          </p:cNvSpPr>
          <p:nvPr>
            <p:ph type="ctrTitle"/>
          </p:nvPr>
        </p:nvSpPr>
        <p:spPr>
          <a:xfrm>
            <a:off x="1259633" y="643812"/>
            <a:ext cx="6896457" cy="590106"/>
          </a:xfrm>
        </p:spPr>
        <p:txBody>
          <a:bodyPr>
            <a:normAutofit/>
          </a:bodyPr>
          <a:lstStyle/>
          <a:p>
            <a:pPr algn="l" rtl="1"/>
            <a:r>
              <a:rPr lang="fr-FR" sz="2400" b="0" dirty="0" smtClean="0">
                <a:latin typeface="Gill Sans MT" pitchFamily="34" charset="0"/>
              </a:rPr>
              <a:t>Mobile Net Voice Services – Q4</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3517843087"/>
              </p:ext>
            </p:extLst>
          </p:nvPr>
        </p:nvGraphicFramePr>
        <p:xfrm>
          <a:off x="609600" y="1999028"/>
          <a:ext cx="8153400" cy="1789201"/>
        </p:xfrm>
        <a:graphic>
          <a:graphicData uri="http://schemas.openxmlformats.org/drawingml/2006/table">
            <a:tbl>
              <a:tblPr/>
              <a:tblGrid>
                <a:gridCol w="2717800"/>
                <a:gridCol w="2717800"/>
                <a:gridCol w="2717800"/>
              </a:tblGrid>
              <a:tr h="209583">
                <a:tc>
                  <a:txBody>
                    <a:bodyPr/>
                    <a:lstStyle/>
                    <a:p>
                      <a:pPr algn="ctr" fontAlgn="ctr"/>
                      <a:r>
                        <a:rPr lang="en-US" sz="900" b="0" i="0" u="none" strike="noStrike" dirty="0">
                          <a:solidFill>
                            <a:srgbClr val="000000"/>
                          </a:solidFill>
                          <a:latin typeface="Gill Sans MT"/>
                        </a:rPr>
                        <a:t>Q4</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09583">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09583">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99.99%</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98.59%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99.56%</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l" rtl="0" fontAlgn="ctr"/>
                      <a:r>
                        <a:rPr lang="en-US" sz="900" b="0" i="0" u="none" strike="noStrike">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l" rtl="0" fontAlgn="ctr"/>
                      <a:r>
                        <a:rPr lang="en-US" sz="900" b="0" i="0" u="none" strike="noStrike">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98.83%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l" rtl="0" fontAlgn="ctr"/>
                      <a:r>
                        <a:rPr lang="en-US" sz="900" b="0" i="0" u="none" strike="noStrike">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99.97%</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111097839"/>
              </p:ext>
            </p:extLst>
          </p:nvPr>
        </p:nvGraphicFramePr>
        <p:xfrm>
          <a:off x="734518" y="3678805"/>
          <a:ext cx="7794885" cy="28241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7183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13</a:t>
            </a:fld>
            <a:endParaRPr lang="en-US" dirty="0"/>
          </a:p>
        </p:txBody>
      </p:sp>
      <p:sp>
        <p:nvSpPr>
          <p:cNvPr id="5" name="Title 1"/>
          <p:cNvSpPr>
            <a:spLocks noGrp="1"/>
          </p:cNvSpPr>
          <p:nvPr>
            <p:ph type="ctrTitle"/>
          </p:nvPr>
        </p:nvSpPr>
        <p:spPr>
          <a:xfrm>
            <a:off x="1250303" y="513184"/>
            <a:ext cx="7372318" cy="1039151"/>
          </a:xfrm>
        </p:spPr>
        <p:txBody>
          <a:bodyPr/>
          <a:lstStyle/>
          <a:p>
            <a:pPr algn="l" rtl="1"/>
            <a:r>
              <a:rPr lang="fr-FR" sz="2400" b="0" dirty="0" smtClean="0">
                <a:latin typeface="Gill Sans MT" pitchFamily="34" charset="0"/>
              </a:rPr>
              <a:t>Mobile Net Voice Services – Q1</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965990403"/>
              </p:ext>
            </p:extLst>
          </p:nvPr>
        </p:nvGraphicFramePr>
        <p:xfrm>
          <a:off x="1101013" y="1688841"/>
          <a:ext cx="7315199" cy="914401"/>
        </p:xfrm>
        <a:graphic>
          <a:graphicData uri="http://schemas.openxmlformats.org/drawingml/2006/table">
            <a:tbl>
              <a:tblPr/>
              <a:tblGrid>
                <a:gridCol w="2465724"/>
                <a:gridCol w="2465724"/>
                <a:gridCol w="2383751"/>
              </a:tblGrid>
              <a:tr h="215153">
                <a:tc>
                  <a:txBody>
                    <a:bodyPr/>
                    <a:lstStyle/>
                    <a:p>
                      <a:pPr algn="ctr" fontAlgn="ctr"/>
                      <a:r>
                        <a:rPr lang="en-US" sz="900" b="0" i="0" u="none" strike="noStrike" dirty="0">
                          <a:solidFill>
                            <a:srgbClr val="000000"/>
                          </a:solidFill>
                          <a:latin typeface="Gill Sans MT"/>
                        </a:rPr>
                        <a:t>Q1</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0.22%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0.16%</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0.05%</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652285004"/>
              </p:ext>
            </p:extLst>
          </p:nvPr>
        </p:nvGraphicFramePr>
        <p:xfrm>
          <a:off x="1101013" y="2696931"/>
          <a:ext cx="7188548"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14</a:t>
            </a:fld>
            <a:endParaRPr lang="en-US" dirty="0"/>
          </a:p>
        </p:txBody>
      </p:sp>
      <p:sp>
        <p:nvSpPr>
          <p:cNvPr id="5" name="Title 1"/>
          <p:cNvSpPr>
            <a:spLocks noGrp="1"/>
          </p:cNvSpPr>
          <p:nvPr>
            <p:ph type="ctrTitle"/>
          </p:nvPr>
        </p:nvSpPr>
        <p:spPr>
          <a:xfrm>
            <a:off x="1295400" y="541176"/>
            <a:ext cx="7055077" cy="1039151"/>
          </a:xfrm>
        </p:spPr>
        <p:txBody>
          <a:bodyPr>
            <a:normAutofit/>
          </a:bodyPr>
          <a:lstStyle/>
          <a:p>
            <a:pPr algn="l" rtl="1"/>
            <a:r>
              <a:rPr lang="fr-FR" sz="2400" b="0" dirty="0" smtClean="0">
                <a:latin typeface="Gill Sans MT" pitchFamily="34" charset="0"/>
              </a:rPr>
              <a:t>Mobile Net Voice Services – Q2</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4105983254"/>
              </p:ext>
            </p:extLst>
          </p:nvPr>
        </p:nvGraphicFramePr>
        <p:xfrm>
          <a:off x="1035277" y="1763485"/>
          <a:ext cx="7315200" cy="914401"/>
        </p:xfrm>
        <a:graphic>
          <a:graphicData uri="http://schemas.openxmlformats.org/drawingml/2006/table">
            <a:tbl>
              <a:tblPr/>
              <a:tblGrid>
                <a:gridCol w="2438400"/>
                <a:gridCol w="2438400"/>
                <a:gridCol w="2438400"/>
              </a:tblGrid>
              <a:tr h="215153">
                <a:tc>
                  <a:txBody>
                    <a:bodyPr/>
                    <a:lstStyle/>
                    <a:p>
                      <a:pPr algn="ctr" fontAlgn="ctr"/>
                      <a:r>
                        <a:rPr lang="en-US" sz="900" b="0" i="0" u="none" strike="noStrike" dirty="0">
                          <a:solidFill>
                            <a:srgbClr val="000000"/>
                          </a:solidFill>
                          <a:latin typeface="Gill Sans MT"/>
                        </a:rPr>
                        <a:t>Q2</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0.24%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0.06%</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4255755056"/>
              </p:ext>
            </p:extLst>
          </p:nvPr>
        </p:nvGraphicFramePr>
        <p:xfrm>
          <a:off x="1035277" y="2992679"/>
          <a:ext cx="7194323"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7548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15</a:t>
            </a:fld>
            <a:endParaRPr lang="en-US" dirty="0"/>
          </a:p>
        </p:txBody>
      </p:sp>
      <p:sp>
        <p:nvSpPr>
          <p:cNvPr id="5" name="Title 1"/>
          <p:cNvSpPr>
            <a:spLocks noGrp="1"/>
          </p:cNvSpPr>
          <p:nvPr>
            <p:ph type="ctrTitle"/>
          </p:nvPr>
        </p:nvSpPr>
        <p:spPr>
          <a:xfrm>
            <a:off x="1279849" y="559837"/>
            <a:ext cx="7624245" cy="899192"/>
          </a:xfrm>
        </p:spPr>
        <p:txBody>
          <a:bodyPr/>
          <a:lstStyle/>
          <a:p>
            <a:pPr algn="l" rtl="1"/>
            <a:r>
              <a:rPr lang="fr-FR" sz="2400" b="0" dirty="0" smtClean="0">
                <a:latin typeface="Gill Sans MT" pitchFamily="34" charset="0"/>
              </a:rPr>
              <a:t>Mobile Net Voice Services – Q3</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2889336540"/>
              </p:ext>
            </p:extLst>
          </p:nvPr>
        </p:nvGraphicFramePr>
        <p:xfrm>
          <a:off x="878633" y="1720891"/>
          <a:ext cx="7315201" cy="1036911"/>
        </p:xfrm>
        <a:graphic>
          <a:graphicData uri="http://schemas.openxmlformats.org/drawingml/2006/table">
            <a:tbl>
              <a:tblPr/>
              <a:tblGrid>
                <a:gridCol w="2546774"/>
                <a:gridCol w="2546774"/>
                <a:gridCol w="2221653"/>
              </a:tblGrid>
              <a:tr h="243979">
                <a:tc>
                  <a:txBody>
                    <a:bodyPr/>
                    <a:lstStyle/>
                    <a:p>
                      <a:pPr algn="ctr" fontAlgn="ctr"/>
                      <a:r>
                        <a:rPr lang="en-US" sz="900" b="0" i="0" u="none" strike="noStrike" dirty="0">
                          <a:solidFill>
                            <a:srgbClr val="000000"/>
                          </a:solidFill>
                          <a:latin typeface="Gill Sans MT"/>
                        </a:rPr>
                        <a:t>Q3</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0.31%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0.25%</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l" rtl="0" fontAlgn="ctr"/>
                      <a:r>
                        <a:rPr lang="en-US" sz="900" b="0" i="0" u="none" strike="noStrike">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0.08%</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0.06%</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107330169"/>
              </p:ext>
            </p:extLst>
          </p:nvPr>
        </p:nvGraphicFramePr>
        <p:xfrm>
          <a:off x="878633" y="3046750"/>
          <a:ext cx="7201065"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710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16</a:t>
            </a:fld>
            <a:endParaRPr lang="en-US" dirty="0"/>
          </a:p>
        </p:txBody>
      </p:sp>
      <p:sp>
        <p:nvSpPr>
          <p:cNvPr id="5" name="Title 1"/>
          <p:cNvSpPr>
            <a:spLocks noGrp="1"/>
          </p:cNvSpPr>
          <p:nvPr>
            <p:ph type="ctrTitle"/>
          </p:nvPr>
        </p:nvSpPr>
        <p:spPr>
          <a:xfrm>
            <a:off x="1258499" y="578498"/>
            <a:ext cx="7307004" cy="1039151"/>
          </a:xfrm>
        </p:spPr>
        <p:txBody>
          <a:bodyPr/>
          <a:lstStyle/>
          <a:p>
            <a:pPr algn="l" rtl="1"/>
            <a:r>
              <a:rPr lang="fr-FR" sz="2400" b="0" dirty="0" smtClean="0">
                <a:latin typeface="Gill Sans MT" pitchFamily="34" charset="0"/>
              </a:rPr>
              <a:t>Mobile Net Voice Services – Q4</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550956830"/>
              </p:ext>
            </p:extLst>
          </p:nvPr>
        </p:nvGraphicFramePr>
        <p:xfrm>
          <a:off x="914400" y="1828799"/>
          <a:ext cx="7315200" cy="914401"/>
        </p:xfrm>
        <a:graphic>
          <a:graphicData uri="http://schemas.openxmlformats.org/drawingml/2006/table">
            <a:tbl>
              <a:tblPr/>
              <a:tblGrid>
                <a:gridCol w="2438400"/>
                <a:gridCol w="2438400"/>
                <a:gridCol w="2438400"/>
              </a:tblGrid>
              <a:tr h="215153">
                <a:tc>
                  <a:txBody>
                    <a:bodyPr/>
                    <a:lstStyle/>
                    <a:p>
                      <a:pPr algn="ctr" fontAlgn="ctr"/>
                      <a:r>
                        <a:rPr lang="en-US" sz="900" b="0" i="0" u="none" strike="noStrike" dirty="0">
                          <a:solidFill>
                            <a:srgbClr val="000000"/>
                          </a:solidFill>
                          <a:latin typeface="Gill Sans MT"/>
                        </a:rPr>
                        <a:t>Q4</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0.24%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0.23%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0.09%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0.05%</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46246883"/>
              </p:ext>
            </p:extLst>
          </p:nvPr>
        </p:nvGraphicFramePr>
        <p:xfrm>
          <a:off x="914400" y="3061741"/>
          <a:ext cx="7120328"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7346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17</a:t>
            </a:fld>
            <a:endParaRPr lang="en-US" dirty="0"/>
          </a:p>
        </p:txBody>
      </p:sp>
      <p:sp>
        <p:nvSpPr>
          <p:cNvPr id="2" name="Title 1"/>
          <p:cNvSpPr>
            <a:spLocks noGrp="1"/>
          </p:cNvSpPr>
          <p:nvPr>
            <p:ph type="ctrTitle"/>
          </p:nvPr>
        </p:nvSpPr>
        <p:spPr>
          <a:xfrm>
            <a:off x="1350963" y="559837"/>
            <a:ext cx="3819804" cy="1039151"/>
          </a:xfrm>
        </p:spPr>
        <p:txBody>
          <a:bodyPr/>
          <a:lstStyle/>
          <a:p>
            <a:pPr algn="l" rtl="1"/>
            <a:r>
              <a:rPr lang="en-US" b="0" dirty="0" smtClean="0">
                <a:latin typeface="Gill Sans MT" pitchFamily="34" charset="0"/>
              </a:rPr>
              <a:t>Measurements</a:t>
            </a:r>
            <a:endParaRPr lang="en-US" b="0" dirty="0">
              <a:latin typeface="Berlin Sans FB" pitchFamily="34" charset="0"/>
              <a:cs typeface="AL-Mohanad"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416637197"/>
              </p:ext>
            </p:extLst>
          </p:nvPr>
        </p:nvGraphicFramePr>
        <p:xfrm>
          <a:off x="1350963" y="2351314"/>
          <a:ext cx="7681070" cy="2463104"/>
        </p:xfrm>
        <a:graphic>
          <a:graphicData uri="http://schemas.openxmlformats.org/drawingml/2006/table">
            <a:tbl>
              <a:tblPr firstRow="1" bandRow="1"/>
              <a:tblGrid>
                <a:gridCol w="1722697"/>
                <a:gridCol w="1465197"/>
                <a:gridCol w="1146620"/>
                <a:gridCol w="1132340"/>
                <a:gridCol w="1176801"/>
                <a:gridCol w="1037415"/>
              </a:tblGrid>
              <a:tr h="282001">
                <a:tc>
                  <a:txBody>
                    <a:bodyPr/>
                    <a:lstStyle/>
                    <a:p>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a:r>
                        <a:rPr lang="en-US" sz="1600" b="0" dirty="0" smtClean="0">
                          <a:latin typeface="Gill Sans MT" pitchFamily="34" charset="0"/>
                        </a:rPr>
                        <a:t>Quarter 1</a:t>
                      </a:r>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latinLnBrk="0" hangingPunct="1"/>
                      <a:r>
                        <a:rPr lang="en-US" sz="1600" b="0" dirty="0" smtClean="0">
                          <a:latin typeface="Gill Sans MT" pitchFamily="34" charset="0"/>
                        </a:rPr>
                        <a:t>Quarter 2</a:t>
                      </a:r>
                      <a:endParaRPr lang="en-US" sz="1600" b="0" kern="1200" dirty="0">
                        <a:solidFill>
                          <a:schemeClr val="dk1"/>
                        </a:solidFill>
                        <a:latin typeface="Gill Sans MT" pitchFamily="34" charset="0"/>
                        <a:ea typeface="+mn-ea"/>
                        <a:cs typeface="+mn-cs"/>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a:r>
                        <a:rPr lang="en-US" sz="1600" b="0" kern="1200" dirty="0" smtClean="0">
                          <a:solidFill>
                            <a:schemeClr val="dk1"/>
                          </a:solidFill>
                          <a:latin typeface="Gill Sans MT" pitchFamily="34" charset="0"/>
                          <a:ea typeface="+mn-ea"/>
                          <a:cs typeface="+mn-cs"/>
                        </a:rPr>
                        <a:t>Quarter</a:t>
                      </a:r>
                      <a:r>
                        <a:rPr lang="en-US" sz="1600" b="0" kern="1200" baseline="0" dirty="0" smtClean="0">
                          <a:solidFill>
                            <a:schemeClr val="dk1"/>
                          </a:solidFill>
                          <a:latin typeface="Gill Sans MT" pitchFamily="34" charset="0"/>
                          <a:ea typeface="+mn-ea"/>
                          <a:cs typeface="+mn-cs"/>
                        </a:rPr>
                        <a:t> 3</a:t>
                      </a:r>
                      <a:endParaRPr lang="en-US" sz="1600" b="0" kern="1200" dirty="0">
                        <a:solidFill>
                          <a:schemeClr val="dk1"/>
                        </a:solidFill>
                        <a:latin typeface="Gill Sans MT" pitchFamily="34" charset="0"/>
                        <a:ea typeface="+mn-ea"/>
                        <a:cs typeface="+mn-cs"/>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a:r>
                        <a:rPr lang="en-US" sz="1600" b="0" dirty="0" smtClean="0">
                          <a:latin typeface="Gill Sans MT" pitchFamily="34" charset="0"/>
                        </a:rPr>
                        <a:t>Quarter 4</a:t>
                      </a:r>
                      <a:endParaRPr lang="en-US" sz="1600" b="0" kern="1200" dirty="0">
                        <a:solidFill>
                          <a:schemeClr val="dk1"/>
                        </a:solidFill>
                        <a:latin typeface="Gill Sans MT" pitchFamily="34" charset="0"/>
                        <a:ea typeface="+mn-ea"/>
                        <a:cs typeface="+mn-cs"/>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27824">
                <a:tc>
                  <a:txBody>
                    <a:bodyPr/>
                    <a:lstStyle/>
                    <a:p>
                      <a:r>
                        <a:rPr lang="en-US" sz="1600" b="0" dirty="0" smtClean="0">
                          <a:latin typeface="Gill Sans MT" pitchFamily="34" charset="0"/>
                        </a:rPr>
                        <a:t>Internet Dial Up</a:t>
                      </a:r>
                      <a:r>
                        <a:rPr lang="en-US" sz="1600" b="0" baseline="0" dirty="0" smtClean="0">
                          <a:latin typeface="Gill Sans MT" pitchFamily="34" charset="0"/>
                        </a:rPr>
                        <a:t> Services</a:t>
                      </a:r>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r>
                        <a:rPr lang="en-US" sz="1600" b="0" dirty="0" smtClean="0">
                          <a:latin typeface="Gill Sans MT" pitchFamily="34" charset="0"/>
                        </a:rPr>
                        <a:t>Total</a:t>
                      </a:r>
                      <a:r>
                        <a:rPr lang="en-US" sz="1600" b="0" baseline="0" dirty="0" smtClean="0">
                          <a:latin typeface="Gill Sans MT" pitchFamily="34" charset="0"/>
                        </a:rPr>
                        <a:t> number of dial attempts, which are answered by the Internet Server (Average)</a:t>
                      </a:r>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600" b="0" i="0" u="none" strike="noStrike" dirty="0" smtClean="0">
                          <a:solidFill>
                            <a:srgbClr val="000000"/>
                          </a:solidFill>
                          <a:latin typeface="Gill Sans MT" pitchFamily="34" charset="0"/>
                        </a:rPr>
                        <a:t>88.39</a:t>
                      </a:r>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600" b="0" i="0" u="none" strike="noStrike" dirty="0" smtClean="0">
                          <a:solidFill>
                            <a:srgbClr val="000000"/>
                          </a:solidFill>
                          <a:latin typeface="Gill Sans MT" pitchFamily="34" charset="0"/>
                        </a:rPr>
                        <a:t>93.72</a:t>
                      </a:r>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Gill Sans MT" pitchFamily="34" charset="0"/>
                        </a:rPr>
                        <a:t>87.38</a:t>
                      </a:r>
                      <a:endParaRPr lang="en-US" sz="1600" b="0" i="0" u="none" strike="noStrike" dirty="0" smtClean="0">
                        <a:solidFill>
                          <a:srgbClr val="000000"/>
                        </a:solidFill>
                        <a:latin typeface="Gill Sans MT" pitchFamily="34" charset="0"/>
                      </a:endParaRPr>
                    </a:p>
                    <a:p>
                      <a:pPr algn="ctr" rtl="0" fontAlgn="t"/>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600" b="0" i="0" u="none" strike="noStrike" dirty="0" smtClean="0">
                          <a:solidFill>
                            <a:srgbClr val="000000"/>
                          </a:solidFill>
                          <a:latin typeface="Gill Sans MT" pitchFamily="34" charset="0"/>
                        </a:rPr>
                        <a:t>91.29</a:t>
                      </a:r>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r>
            </a:tbl>
          </a:graphicData>
        </a:graphic>
      </p:graphicFrame>
      <p:sp>
        <p:nvSpPr>
          <p:cNvPr id="12" name="Content Placeholder 3"/>
          <p:cNvSpPr>
            <a:spLocks noGrp="1"/>
          </p:cNvSpPr>
          <p:nvPr>
            <p:ph type="subTitle" idx="1"/>
          </p:nvPr>
        </p:nvSpPr>
        <p:spPr>
          <a:xfrm>
            <a:off x="1350963" y="1819469"/>
            <a:ext cx="7553604" cy="802433"/>
          </a:xfrm>
        </p:spPr>
        <p:txBody>
          <a:bodyPr/>
          <a:lstStyle/>
          <a:p>
            <a:pPr marL="457200" indent="-457200" algn="l">
              <a:buFont typeface="Arial" pitchFamily="34" charset="0"/>
              <a:buChar char="•"/>
            </a:pPr>
            <a:r>
              <a:rPr lang="en-US" sz="1800" dirty="0" err="1" smtClean="0">
                <a:latin typeface="Gill Sans MT" pitchFamily="34" charset="0"/>
              </a:rPr>
              <a:t>Etisalat</a:t>
            </a:r>
            <a:r>
              <a:rPr lang="en-US" sz="1800" dirty="0" smtClean="0">
                <a:latin typeface="Gill Sans MT" pitchFamily="34" charset="0"/>
              </a:rPr>
              <a:t> - Internet Dial up connection</a:t>
            </a:r>
          </a:p>
        </p:txBody>
      </p:sp>
      <p:sp>
        <p:nvSpPr>
          <p:cNvPr id="13" name="Rectangle 12"/>
          <p:cNvSpPr/>
          <p:nvPr/>
        </p:nvSpPr>
        <p:spPr>
          <a:xfrm>
            <a:off x="1350963" y="4996563"/>
            <a:ext cx="4572000" cy="738664"/>
          </a:xfrm>
          <a:prstGeom prst="rect">
            <a:avLst/>
          </a:prstGeom>
        </p:spPr>
        <p:txBody>
          <a:bodyPr>
            <a:spAutoFit/>
          </a:bodyPr>
          <a:lstStyle/>
          <a:p>
            <a:pPr marL="457200" indent="-457200">
              <a:buFont typeface="Arial" pitchFamily="34" charset="0"/>
              <a:buChar char="•"/>
            </a:pPr>
            <a:r>
              <a:rPr lang="en-US" dirty="0" smtClean="0">
                <a:latin typeface="Gill Sans MT" pitchFamily="34" charset="0"/>
              </a:rPr>
              <a:t>DU - Internet Dial up connection</a:t>
            </a:r>
          </a:p>
          <a:p>
            <a:endParaRPr lang="en-US" sz="1200" dirty="0" smtClean="0">
              <a:latin typeface="Gill Sans MT" pitchFamily="34" charset="0"/>
            </a:endParaRPr>
          </a:p>
          <a:p>
            <a:r>
              <a:rPr lang="en-US" sz="1200" dirty="0" smtClean="0">
                <a:latin typeface="Gill Sans MT" pitchFamily="34" charset="0"/>
              </a:rPr>
              <a:t>- Not applicable</a:t>
            </a:r>
            <a:endParaRPr lang="en-US" dirty="0"/>
          </a:p>
        </p:txBody>
      </p:sp>
    </p:spTree>
    <p:extLst>
      <p:ext uri="{BB962C8B-B14F-4D97-AF65-F5344CB8AC3E}">
        <p14:creationId xmlns:p14="http://schemas.microsoft.com/office/powerpoint/2010/main" val="1622495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1368490" y="741169"/>
            <a:ext cx="8001000" cy="639762"/>
          </a:xfrm>
          <a:prstGeom prst="rect">
            <a:avLst/>
          </a:prstGeom>
        </p:spPr>
        <p:txBody>
          <a:bodyPr>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rgbClr val="BF9D25"/>
                </a:solidFill>
                <a:effectLst/>
                <a:uLnTx/>
                <a:uFillTx/>
                <a:latin typeface="Gill Sans MT" pitchFamily="34" charset="0"/>
              </a:rPr>
              <a:t>SUMMARY</a:t>
            </a:r>
            <a:endParaRPr kumimoji="0" lang="en-US" sz="2400" b="0" i="0" u="none" strike="noStrike" kern="0" cap="none" spc="0" normalizeH="0" baseline="0" noProof="0" dirty="0">
              <a:ln>
                <a:noFill/>
              </a:ln>
              <a:solidFill>
                <a:srgbClr val="BF9D25"/>
              </a:solidFill>
              <a:effectLst/>
              <a:uLnTx/>
              <a:uFillTx/>
              <a:latin typeface="Gill Sans MT" pitchFamily="34" charset="0"/>
            </a:endParaRPr>
          </a:p>
        </p:txBody>
      </p:sp>
      <p:sp>
        <p:nvSpPr>
          <p:cNvPr id="15" name="Content Placeholder 3"/>
          <p:cNvSpPr txBox="1">
            <a:spLocks/>
          </p:cNvSpPr>
          <p:nvPr/>
        </p:nvSpPr>
        <p:spPr>
          <a:xfrm>
            <a:off x="1143000" y="1203649"/>
            <a:ext cx="8001000" cy="3815281"/>
          </a:xfrm>
          <a:prstGeom prst="rect">
            <a:avLst/>
          </a:prstGeom>
        </p:spPr>
        <p:txBody>
          <a:bodyPr/>
          <a:lstStyle/>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srgbClr val="333D47"/>
              </a:solidFill>
              <a:effectLst/>
              <a:uLnTx/>
              <a:uFillTx/>
              <a:latin typeface="Berlin Sans FB" pitchFamily="34" charset="0"/>
              <a:ea typeface="+mn-ea"/>
              <a:cs typeface="Tahoma"/>
            </a:endParaRPr>
          </a:p>
          <a:p>
            <a:pPr marL="457200" marR="0" lvl="0" indent="-457200" defTabSz="457200" rtl="0" eaLnBrk="1" fontAlgn="auto" latinLnBrk="0" hangingPunct="1">
              <a:lnSpc>
                <a:spcPct val="100000"/>
              </a:lnSpc>
              <a:spcBef>
                <a:spcPct val="20000"/>
              </a:spcBef>
              <a:spcAft>
                <a:spcPts val="0"/>
              </a:spcAft>
              <a:buClrTx/>
              <a:buSzTx/>
              <a:buFont typeface="Arial"/>
              <a:buAutoNum type="arabicPeriod"/>
              <a:tabLst/>
              <a:defRPr/>
            </a:pPr>
            <a:r>
              <a:rPr kumimoji="0" lang="en-US" sz="2000" b="0" i="0" u="sng" strike="noStrike" kern="1200" cap="none" spc="0" normalizeH="0" baseline="0" noProof="0" dirty="0" smtClean="0">
                <a:ln>
                  <a:noFill/>
                </a:ln>
                <a:solidFill>
                  <a:srgbClr val="333D47"/>
                </a:solidFill>
                <a:effectLst/>
                <a:uLnTx/>
                <a:uFillTx/>
                <a:latin typeface="Gill Sans MT" pitchFamily="34" charset="0"/>
                <a:ea typeface="+mn-ea"/>
                <a:cs typeface="Tahoma"/>
              </a:rPr>
              <a:t>Fixed Network based Voice Services:</a:t>
            </a:r>
            <a:endParaRPr kumimoji="0" lang="en-US" sz="2000" b="0" i="0" u="none" strike="noStrike" kern="1200" cap="none" spc="0" normalizeH="0" baseline="0" noProof="0" dirty="0" smtClean="0">
              <a:ln>
                <a:noFill/>
              </a:ln>
              <a:solidFill>
                <a:srgbClr val="333D47"/>
              </a:solidFill>
              <a:effectLst/>
              <a:uLnTx/>
              <a:uFillTx/>
              <a:latin typeface="Berlin Sans FB" pitchFamily="34" charset="0"/>
              <a:ea typeface="+mn-ea"/>
              <a:cs typeface="Tahoma"/>
            </a:endParaRPr>
          </a:p>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Results: Network Availability</a:t>
            </a:r>
          </a:p>
          <a:p>
            <a:pPr marL="457200" marR="0" lvl="1" indent="0" defTabSz="457200" rtl="0" eaLnBrk="1" fontAlgn="auto" latinLnBrk="0" hangingPunct="1">
              <a:lnSpc>
                <a:spcPct val="100000"/>
              </a:lnSpc>
              <a:spcBef>
                <a:spcPct val="20000"/>
              </a:spcBef>
              <a:spcAft>
                <a:spcPts val="0"/>
              </a:spcAft>
              <a:buClrTx/>
              <a:buSzTx/>
              <a:buFont typeface="Arial"/>
              <a:buNone/>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For both licensees the network availability of the Fixed Network voice services is 100% during 2015.</a:t>
            </a:r>
          </a:p>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lang="en-US" sz="1500" dirty="0" smtClean="0">
                <a:solidFill>
                  <a:srgbClr val="333D47"/>
                </a:solidFill>
                <a:latin typeface="Gill Sans MT" pitchFamily="34" charset="0"/>
              </a:rPr>
              <a:t> </a:t>
            </a:r>
            <a:r>
              <a:rPr lang="en-US" sz="1500" dirty="0" smtClean="0">
                <a:solidFill>
                  <a:srgbClr val="333D47"/>
                </a:solidFill>
                <a:latin typeface="Gill Sans MT" pitchFamily="34" charset="0"/>
                <a:cs typeface="Tahoma"/>
              </a:rPr>
              <a:t>Results: The following Figure </a:t>
            </a:r>
            <a:r>
              <a:rPr lang="ar-SA" sz="1500" dirty="0" smtClean="0">
                <a:solidFill>
                  <a:srgbClr val="333D47"/>
                </a:solidFill>
                <a:latin typeface="Gill Sans MT" pitchFamily="34" charset="0"/>
                <a:cs typeface="Tahoma"/>
              </a:rPr>
              <a:t>‎</a:t>
            </a:r>
            <a:r>
              <a:rPr lang="en-US" sz="1500" dirty="0" smtClean="0">
                <a:solidFill>
                  <a:srgbClr val="333D47"/>
                </a:solidFill>
                <a:latin typeface="Gill Sans MT" pitchFamily="34" charset="0"/>
                <a:cs typeface="Tahoma"/>
              </a:rPr>
              <a:t>1.1 shows Network effectiveness ratio respectively for both licensees  during 2015.</a:t>
            </a:r>
          </a:p>
          <a:p>
            <a:pPr marL="457200" marR="0" lvl="1"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chemeClr val="tx1">
                  <a:tint val="75000"/>
                </a:schemeClr>
              </a:solidFill>
              <a:effectLst/>
              <a:uLnTx/>
              <a:uFillTx/>
              <a:latin typeface="Gill Sans MT" pitchFamily="34" charset="0"/>
              <a:ea typeface="+mn-ea"/>
              <a:cs typeface="+mn-cs"/>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a:ln>
                <a:noFill/>
              </a:ln>
              <a:solidFill>
                <a:srgbClr val="333D47"/>
              </a:solidFill>
              <a:effectLst/>
              <a:uLnTx/>
              <a:uFillTx/>
              <a:latin typeface="Gill Sans MT" pitchFamily="34" charset="0"/>
              <a:ea typeface="+mn-ea"/>
              <a:cs typeface="Tahoma"/>
            </a:endParaRPr>
          </a:p>
        </p:txBody>
      </p:sp>
      <p:sp>
        <p:nvSpPr>
          <p:cNvPr id="16" name="Rectangle 2"/>
          <p:cNvSpPr>
            <a:spLocks noChangeArrowheads="1"/>
          </p:cNvSpPr>
          <p:nvPr/>
        </p:nvSpPr>
        <p:spPr bwMode="auto">
          <a:xfrm>
            <a:off x="1828800" y="6135256"/>
            <a:ext cx="42672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457200" algn="l"/>
              </a:tabLst>
            </a:pPr>
            <a:r>
              <a:rPr kumimoji="0" lang="en-GB" sz="1100" i="0" u="none" strike="noStrike" cap="none" normalizeH="0" baseline="0" dirty="0" smtClean="0" bmk="_Toc349483034">
                <a:ln>
                  <a:noFill/>
                </a:ln>
                <a:solidFill>
                  <a:schemeClr val="tx1"/>
                </a:solidFill>
                <a:effectLst/>
                <a:latin typeface="Gill Sans MT" pitchFamily="34" charset="0"/>
                <a:ea typeface="SimSun" pitchFamily="2" charset="-122"/>
                <a:cs typeface="Arial" pitchFamily="34" charset="0"/>
              </a:rPr>
              <a:t>Figure ‎1.1 </a:t>
            </a:r>
            <a:r>
              <a:rPr kumimoji="0" lang="en-US" sz="1100" i="0" u="none" strike="noStrike" cap="none" normalizeH="0" baseline="0" dirty="0" smtClean="0" bmk="_Toc349483034">
                <a:ln>
                  <a:noFill/>
                </a:ln>
                <a:solidFill>
                  <a:schemeClr val="tx1"/>
                </a:solidFill>
                <a:effectLst/>
                <a:latin typeface="Gill Sans MT" pitchFamily="34" charset="0"/>
                <a:ea typeface="SimSun" pitchFamily="2" charset="-122"/>
                <a:cs typeface="Arial" pitchFamily="34" charset="0"/>
              </a:rPr>
              <a:t>Network </a:t>
            </a:r>
            <a:r>
              <a:rPr lang="en-US" sz="1100" dirty="0" smtClean="0">
                <a:latin typeface="Gill Sans MT" pitchFamily="34" charset="0"/>
              </a:rPr>
              <a:t>effectiveness ratio </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911681893"/>
              </p:ext>
            </p:extLst>
          </p:nvPr>
        </p:nvGraphicFramePr>
        <p:xfrm>
          <a:off x="1565066" y="3169171"/>
          <a:ext cx="7054278" cy="30110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1138335" y="1651518"/>
            <a:ext cx="8156510" cy="639762"/>
          </a:xfrm>
          <a:prstGeom prst="rect">
            <a:avLst/>
          </a:prstGeom>
        </p:spPr>
        <p:txBody>
          <a:bodyPr>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en-US" sz="2000" b="0" i="0" u="sng" strike="noStrike" kern="0" cap="none" spc="0" normalizeH="0" baseline="0" noProof="0" dirty="0" smtClean="0">
                <a:ln>
                  <a:noFill/>
                </a:ln>
                <a:solidFill>
                  <a:sysClr val="windowText" lastClr="000000"/>
                </a:solidFill>
                <a:effectLst/>
                <a:uLnTx/>
                <a:uFillTx/>
                <a:latin typeface="Gill Sans MT" pitchFamily="34" charset="0"/>
              </a:rPr>
              <a:t>2. Mobile Network based Voice Services:</a:t>
            </a:r>
            <a:br>
              <a:rPr kumimoji="0" lang="en-US" sz="2000" b="0" i="0" u="sng" strike="noStrike" kern="0" cap="none" spc="0" normalizeH="0" baseline="0" noProof="0" dirty="0" smtClean="0">
                <a:ln>
                  <a:noFill/>
                </a:ln>
                <a:solidFill>
                  <a:sysClr val="windowText" lastClr="000000"/>
                </a:solidFill>
                <a:effectLst/>
                <a:uLnTx/>
                <a:uFillTx/>
                <a:latin typeface="Gill Sans MT" pitchFamily="34" charset="0"/>
              </a:rPr>
            </a:br>
            <a:endParaRPr kumimoji="0" lang="en-US" sz="2000" b="0" i="0" u="sng" strike="noStrike" kern="0" cap="none" spc="0" normalizeH="0" baseline="0" noProof="0" dirty="0">
              <a:ln>
                <a:noFill/>
              </a:ln>
              <a:solidFill>
                <a:sysClr val="windowText" lastClr="000000"/>
              </a:solidFill>
              <a:effectLst/>
              <a:uLnTx/>
              <a:uFillTx/>
              <a:latin typeface="Gill Sans MT" pitchFamily="34" charset="0"/>
            </a:endParaRPr>
          </a:p>
        </p:txBody>
      </p:sp>
      <p:sp>
        <p:nvSpPr>
          <p:cNvPr id="16" name="Content Placeholder 3"/>
          <p:cNvSpPr txBox="1">
            <a:spLocks/>
          </p:cNvSpPr>
          <p:nvPr/>
        </p:nvSpPr>
        <p:spPr>
          <a:xfrm>
            <a:off x="685800" y="2132045"/>
            <a:ext cx="8001000" cy="1600199"/>
          </a:xfrm>
          <a:prstGeom prst="rect">
            <a:avLst/>
          </a:prstGeom>
        </p:spPr>
        <p:txBody>
          <a:bodyPr>
            <a:normAutofit/>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a:t>
            </a:r>
            <a:r>
              <a:rPr kumimoji="0" lang="en-US" sz="1500" b="0" i="0" strike="noStrike" kern="1200" cap="none" spc="0" normalizeH="0" baseline="0" noProof="0" dirty="0" smtClean="0">
                <a:ln>
                  <a:noFill/>
                </a:ln>
                <a:effectLst/>
                <a:uLnTx/>
                <a:uFillTx/>
                <a:latin typeface="Gill Sans MT" pitchFamily="34" charset="0"/>
                <a:ea typeface="+mn-ea"/>
                <a:cs typeface="+mn-cs"/>
              </a:rPr>
              <a:t>Results: </a:t>
            </a:r>
            <a:r>
              <a:rPr kumimoji="0" lang="en-US" sz="1500" b="0" i="0" u="none" strike="noStrike" kern="1200" cap="none" spc="0" normalizeH="0" baseline="0" noProof="0" dirty="0" smtClean="0">
                <a:ln>
                  <a:noFill/>
                </a:ln>
                <a:effectLst/>
                <a:uLnTx/>
                <a:uFillTx/>
                <a:latin typeface="Gill Sans MT" pitchFamily="34" charset="0"/>
                <a:ea typeface="+mn-ea"/>
                <a:cs typeface="+mn-cs"/>
              </a:rPr>
              <a:t>Network Availability-core Network </a:t>
            </a:r>
          </a:p>
          <a:p>
            <a:pPr marL="457200" marR="0" lvl="1" indent="0" defTabSz="457200" rtl="0" eaLnBrk="1" fontAlgn="auto" latinLnBrk="0" hangingPunct="1">
              <a:lnSpc>
                <a:spcPct val="100000"/>
              </a:lnSpc>
              <a:spcBef>
                <a:spcPct val="20000"/>
              </a:spcBef>
              <a:spcAft>
                <a:spcPts val="0"/>
              </a:spcAft>
              <a:buClrTx/>
              <a:buSzTx/>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For both licensees the network availability of the core network is 100% during 2015.</a:t>
            </a:r>
          </a:p>
          <a:p>
            <a:pPr lvl="1">
              <a:spcBef>
                <a:spcPct val="20000"/>
              </a:spcBef>
              <a:buFont typeface="Arial" pitchFamily="34" charset="0"/>
              <a:buChar char="•"/>
            </a:pPr>
            <a:r>
              <a:rPr kumimoji="0" lang="en-US" sz="1500" b="0" i="0" strike="noStrike" kern="1200" cap="none" spc="0" normalizeH="0" baseline="0" noProof="0" dirty="0" smtClean="0">
                <a:ln>
                  <a:noFill/>
                </a:ln>
                <a:effectLst/>
                <a:uLnTx/>
                <a:uFillTx/>
                <a:latin typeface="Gill Sans MT" pitchFamily="34" charset="0"/>
                <a:ea typeface="+mn-ea"/>
                <a:cs typeface="Tahoma"/>
              </a:rPr>
              <a:t> Results: </a:t>
            </a:r>
            <a:r>
              <a:rPr lang="en-US" sz="1500" dirty="0" smtClean="0">
                <a:latin typeface="Gill Sans MT" pitchFamily="34" charset="0"/>
              </a:rPr>
              <a:t> Network Availability-Radio part</a:t>
            </a:r>
            <a:endParaRPr kumimoji="0" lang="en-US" sz="1500" b="0" i="0" u="sng" strike="noStrike" kern="1200" cap="none" spc="0" normalizeH="0" baseline="0" noProof="0" dirty="0" smtClean="0">
              <a:ln>
                <a:noFill/>
              </a:ln>
              <a:effectLst/>
              <a:uLnTx/>
              <a:uFillTx/>
              <a:latin typeface="Gill Sans MT" pitchFamily="34" charset="0"/>
              <a:ea typeface="+mn-ea"/>
              <a:cs typeface="Tahoma"/>
            </a:endParaRPr>
          </a:p>
          <a:p>
            <a:pPr lvl="1">
              <a:spcBef>
                <a:spcPct val="20000"/>
              </a:spcBef>
            </a:pPr>
            <a:r>
              <a:rPr kumimoji="0" lang="en-US" sz="1500" b="0" i="0" u="none" strike="noStrike" kern="1200" cap="none" spc="0" normalizeH="0" baseline="0" noProof="0" dirty="0" smtClean="0">
                <a:ln>
                  <a:noFill/>
                </a:ln>
                <a:effectLst/>
                <a:uLnTx/>
                <a:uFillTx/>
                <a:latin typeface="Gill Sans MT" pitchFamily="34" charset="0"/>
                <a:ea typeface="+mn-ea"/>
                <a:cs typeface="Tahoma"/>
              </a:rPr>
              <a:t>  The following Figure 2.1 shows Network availability of the radio part for both licensees during  2015.</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7" name="Rectangle 1"/>
          <p:cNvSpPr>
            <a:spLocks noChangeArrowheads="1"/>
          </p:cNvSpPr>
          <p:nvPr/>
        </p:nvSpPr>
        <p:spPr bwMode="auto">
          <a:xfrm>
            <a:off x="1828800" y="6094750"/>
            <a:ext cx="2691763"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GB" sz="1100" i="0" u="none" strike="noStrike" cap="none" normalizeH="0" baseline="0" dirty="0" smtClean="0" bmk="_Toc349483036">
                <a:ln>
                  <a:noFill/>
                </a:ln>
                <a:solidFill>
                  <a:schemeClr val="tx1"/>
                </a:solidFill>
                <a:effectLst/>
                <a:latin typeface="Gill Sans MT" pitchFamily="34" charset="0"/>
                <a:ea typeface="SimSun" pitchFamily="2" charset="-122"/>
                <a:cs typeface="Arial" pitchFamily="34" charset="0"/>
              </a:rPr>
              <a:t>Figure ‎2.1 </a:t>
            </a:r>
            <a:r>
              <a:rPr kumimoji="0" lang="en-US" sz="1100" i="0" u="none" strike="noStrike" cap="none" normalizeH="0" baseline="0" dirty="0" smtClean="0" bmk="_Toc349483036">
                <a:ln>
                  <a:noFill/>
                </a:ln>
                <a:solidFill>
                  <a:schemeClr val="tx1"/>
                </a:solidFill>
                <a:effectLst/>
                <a:latin typeface="Gill Sans MT" pitchFamily="34" charset="0"/>
                <a:ea typeface="SimSun" pitchFamily="2" charset="-122"/>
                <a:cs typeface="Arial" pitchFamily="34" charset="0"/>
              </a:rPr>
              <a:t>Network availability -Radio part</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18" name="Rectangle 17"/>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281153768"/>
              </p:ext>
            </p:extLst>
          </p:nvPr>
        </p:nvGraphicFramePr>
        <p:xfrm>
          <a:off x="1454046" y="3471472"/>
          <a:ext cx="6940446"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2290" y="475861"/>
            <a:ext cx="8001000" cy="646331"/>
          </a:xfrm>
          <a:prstGeom prst="rect">
            <a:avLst/>
          </a:prstGeom>
        </p:spPr>
        <p:txBody>
          <a:bodyPr vert="horz" wrap="square" anchor="ctr" anchorCtr="0">
            <a:spAutoFit/>
          </a:bodyPr>
          <a:lstStyle/>
          <a:p>
            <a:pPr lvl="0">
              <a:spcBef>
                <a:spcPct val="0"/>
              </a:spcBef>
            </a:pPr>
            <a:r>
              <a:rPr lang="en-US" sz="3600" dirty="0" smtClean="0">
                <a:latin typeface="Gill Sans MT" pitchFamily="34" charset="0"/>
              </a:rPr>
              <a:t>Background</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6" name="Rectangle 5"/>
          <p:cNvSpPr/>
          <p:nvPr/>
        </p:nvSpPr>
        <p:spPr>
          <a:xfrm>
            <a:off x="788436" y="1847461"/>
            <a:ext cx="7924800" cy="3742307"/>
          </a:xfrm>
          <a:prstGeom prst="rect">
            <a:avLst/>
          </a:prstGeom>
        </p:spPr>
        <p:txBody>
          <a:bodyPr wrap="square">
            <a:spAutoFit/>
          </a:bodyPr>
          <a:lstStyle/>
          <a:p>
            <a:pPr lvl="1" algn="just">
              <a:lnSpc>
                <a:spcPct val="150000"/>
              </a:lnSpc>
            </a:pPr>
            <a:r>
              <a:rPr lang="en-US" sz="1600" dirty="0" smtClean="0">
                <a:latin typeface="Gill Sans MT" pitchFamily="34" charset="0"/>
              </a:rPr>
              <a:t>The Technical Quality of Service (</a:t>
            </a:r>
            <a:r>
              <a:rPr lang="en-US" sz="1600" dirty="0" err="1" smtClean="0">
                <a:latin typeface="Gill Sans MT" pitchFamily="34" charset="0"/>
              </a:rPr>
              <a:t>QoS</a:t>
            </a:r>
            <a:r>
              <a:rPr lang="en-US" sz="1600" dirty="0" smtClean="0">
                <a:latin typeface="Gill Sans MT" pitchFamily="34" charset="0"/>
              </a:rPr>
              <a:t>) &amp; Key Performance Indicators (KPIs) Regulations forms part of the regulations issued by the TRA in accordance with:</a:t>
            </a:r>
          </a:p>
          <a:p>
            <a:pPr lvl="2" algn="just">
              <a:lnSpc>
                <a:spcPct val="150000"/>
              </a:lnSpc>
              <a:buFont typeface="Wingdings" pitchFamily="2" charset="2"/>
              <a:buChar char="§"/>
            </a:pPr>
            <a:r>
              <a:rPr lang="en-US" sz="1600" dirty="0" smtClean="0">
                <a:latin typeface="Gill Sans MT" pitchFamily="34" charset="0"/>
              </a:rPr>
              <a:t>       Article 13 (3) of Federal Law by Decree No. (3) of 2003.  This regulation is designed to ensure that licensees meet quality standards of performance and adherence to the terms and conditions of the license granted to them.</a:t>
            </a:r>
          </a:p>
          <a:p>
            <a:pPr lvl="2" algn="just">
              <a:lnSpc>
                <a:spcPct val="150000"/>
              </a:lnSpc>
              <a:buNone/>
            </a:pPr>
            <a:endParaRPr lang="en-US" sz="1600" dirty="0" smtClean="0">
              <a:latin typeface="Gill Sans MT" pitchFamily="34" charset="0"/>
            </a:endParaRPr>
          </a:p>
          <a:p>
            <a:pPr lvl="2" algn="just">
              <a:lnSpc>
                <a:spcPct val="150000"/>
              </a:lnSpc>
              <a:buFont typeface="Wingdings" pitchFamily="2" charset="2"/>
              <a:buChar char="§"/>
            </a:pPr>
            <a:r>
              <a:rPr lang="en-US" sz="1600" dirty="0" smtClean="0">
                <a:latin typeface="Gill Sans MT" pitchFamily="34" charset="0"/>
              </a:rPr>
              <a:t>       Article 14 (3) of Federal Law by Decree No. (3) of 2003.  This regulation is designed to grants the TRA the authority to issue policies with respect to the terms and level of service by the licensees to the consumers, including the standards and quality of Service.</a:t>
            </a:r>
          </a:p>
        </p:txBody>
      </p:sp>
    </p:spTree>
    <p:extLst>
      <p:ext uri="{BB962C8B-B14F-4D97-AF65-F5344CB8AC3E}">
        <p14:creationId xmlns:p14="http://schemas.microsoft.com/office/powerpoint/2010/main" val="2373267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p:cNvSpPr txBox="1">
            <a:spLocks/>
          </p:cNvSpPr>
          <p:nvPr/>
        </p:nvSpPr>
        <p:spPr>
          <a:xfrm>
            <a:off x="838200" y="1576257"/>
            <a:ext cx="8001000" cy="4525963"/>
          </a:xfrm>
          <a:prstGeom prst="rect">
            <a:avLst/>
          </a:prstGeom>
        </p:spPr>
        <p:txBody>
          <a:bodyPr>
            <a:normAutofit/>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Gill Sans MT" pitchFamily="34" charset="0"/>
                <a:ea typeface="+mn-ea"/>
                <a:cs typeface="+mn-cs"/>
              </a:rPr>
              <a:t> Call Completion Success Rate (2G/3G)</a:t>
            </a:r>
            <a:endParaRPr kumimoji="0" lang="en-US" sz="2000" b="0" i="0" u="sng" strike="noStrike" kern="1200" cap="none" spc="0" normalizeH="0" baseline="0" noProof="0" dirty="0" smtClean="0">
              <a:ln>
                <a:noFill/>
              </a:ln>
              <a:effectLst/>
              <a:uLnTx/>
              <a:uFillTx/>
              <a:latin typeface="Gill Sans MT" pitchFamily="34" charset="0"/>
              <a:ea typeface="+mn-ea"/>
              <a:cs typeface="+mn-cs"/>
            </a:endParaRPr>
          </a:p>
          <a:p>
            <a:pPr lvl="2">
              <a:spcBef>
                <a:spcPct val="20000"/>
              </a:spcBef>
              <a:buFont typeface="Arial"/>
              <a:buNone/>
            </a:pPr>
            <a:endParaRPr lang="en-US" sz="1500" u="sng" dirty="0" smtClean="0">
              <a:solidFill>
                <a:srgbClr val="333D47"/>
              </a:solidFill>
              <a:latin typeface="Gill Sans MT" pitchFamily="34" charset="0"/>
              <a:cs typeface="Tahoma"/>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2.2 shows Call Completion Success Rate (2G/3G) for both licensees during 2015.</a:t>
            </a:r>
          </a:p>
          <a:p>
            <a:pPr lvl="2">
              <a:spcBef>
                <a:spcPct val="20000"/>
              </a:spcBef>
              <a:buFont typeface="Arial"/>
              <a:buNone/>
            </a:pPr>
            <a:endParaRPr lang="en-US" sz="1500" dirty="0" smtClean="0">
              <a:solidFill>
                <a:srgbClr val="333D47"/>
              </a:solidFill>
              <a:latin typeface="Gill Sans MT" pitchFamily="34" charset="0"/>
              <a:cs typeface="Tahoma"/>
            </a:endParaRPr>
          </a:p>
          <a:p>
            <a:pPr lvl="2">
              <a:spcBef>
                <a:spcPct val="20000"/>
              </a:spcBef>
              <a:buFont typeface="Arial"/>
              <a:buNone/>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6" name="Rectangle 1"/>
          <p:cNvSpPr>
            <a:spLocks noChangeArrowheads="1"/>
          </p:cNvSpPr>
          <p:nvPr/>
        </p:nvSpPr>
        <p:spPr bwMode="auto">
          <a:xfrm>
            <a:off x="2079316" y="6124497"/>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GB"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Figure 2.2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Call Completion Success Rate </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for both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2G</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 and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3G</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20" name="Rectangle 19"/>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492777321"/>
              </p:ext>
            </p:extLst>
          </p:nvPr>
        </p:nvGraphicFramePr>
        <p:xfrm>
          <a:off x="1439056" y="3057067"/>
          <a:ext cx="6775554"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p:cNvSpPr txBox="1">
            <a:spLocks/>
          </p:cNvSpPr>
          <p:nvPr/>
        </p:nvSpPr>
        <p:spPr>
          <a:xfrm>
            <a:off x="853751" y="1548882"/>
            <a:ext cx="8001000" cy="4525963"/>
          </a:xfrm>
          <a:prstGeom prst="rect">
            <a:avLst/>
          </a:prstGeom>
        </p:spPr>
        <p:txBody>
          <a:bodyPr>
            <a:normAutofit/>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Gill Sans MT" pitchFamily="34" charset="0"/>
                <a:ea typeface="+mn-ea"/>
                <a:cs typeface="+mn-cs"/>
              </a:rPr>
              <a:t> Call Drop Rate (2G/3G)</a:t>
            </a:r>
          </a:p>
          <a:p>
            <a:pPr marL="457200" marR="0" lvl="1" indent="0" defTabSz="457200" rtl="0" eaLnBrk="1" fontAlgn="auto" latinLnBrk="0" hangingPunct="1">
              <a:lnSpc>
                <a:spcPct val="100000"/>
              </a:lnSpc>
              <a:spcBef>
                <a:spcPct val="20000"/>
              </a:spcBef>
              <a:spcAft>
                <a:spcPts val="0"/>
              </a:spcAft>
              <a:buClrTx/>
              <a:buSzTx/>
              <a:tabLst/>
              <a:defRPr/>
            </a:pPr>
            <a:endParaRPr kumimoji="0" lang="en-US" sz="2000" b="0" i="1" u="sng"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2.3 shows Call Drop Rate (2G/3G) for both licensees during 2015.</a:t>
            </a:r>
          </a:p>
          <a:p>
            <a:pPr lvl="1">
              <a:spcBef>
                <a:spcPct val="20000"/>
              </a:spcBef>
              <a:buFont typeface="Arial"/>
              <a:buNone/>
            </a:pPr>
            <a:endParaRPr lang="en-US" sz="1500" dirty="0" smtClean="0">
              <a:solidFill>
                <a:srgbClr val="333D47"/>
              </a:solidFill>
              <a:latin typeface="Gill Sans MT" pitchFamily="34" charset="0"/>
              <a:cs typeface="Tahoma"/>
            </a:endParaRPr>
          </a:p>
          <a:p>
            <a:pPr lvl="1">
              <a:spcBef>
                <a:spcPct val="20000"/>
              </a:spcBef>
              <a:buFont typeface="Arial"/>
              <a:buNone/>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6" name="Rectangle 1"/>
          <p:cNvSpPr>
            <a:spLocks noChangeArrowheads="1"/>
          </p:cNvSpPr>
          <p:nvPr/>
        </p:nvSpPr>
        <p:spPr bwMode="auto">
          <a:xfrm>
            <a:off x="1293845" y="6121524"/>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GB"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Figure 2.3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Call Drop Rate </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for both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2G</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 and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3G</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19" name="Rectangle 18"/>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584789831"/>
              </p:ext>
            </p:extLst>
          </p:nvPr>
        </p:nvGraphicFramePr>
        <p:xfrm>
          <a:off x="1424066" y="3001781"/>
          <a:ext cx="6400800" cy="294931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3"/>
          <p:cNvSpPr txBox="1">
            <a:spLocks/>
          </p:cNvSpPr>
          <p:nvPr/>
        </p:nvSpPr>
        <p:spPr>
          <a:xfrm>
            <a:off x="881743" y="1520890"/>
            <a:ext cx="8001000" cy="4525963"/>
          </a:xfrm>
          <a:prstGeom prst="rect">
            <a:avLst/>
          </a:prstGeom>
        </p:spPr>
        <p:txBody>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Gill Sans MT" pitchFamily="34" charset="0"/>
                <a:ea typeface="+mn-ea"/>
                <a:cs typeface="+mn-cs"/>
              </a:rPr>
              <a:t> </a:t>
            </a:r>
            <a:r>
              <a:rPr kumimoji="0" lang="en-US" sz="2000" b="0" i="0" u="none" strike="noStrike" kern="1200" cap="none" spc="0" normalizeH="0" baseline="0" noProof="0" dirty="0" smtClean="0">
                <a:ln>
                  <a:noFill/>
                </a:ln>
                <a:effectLst/>
                <a:uLnTx/>
                <a:uFillTx/>
                <a:latin typeface="Gill Sans MT" pitchFamily="34" charset="0"/>
                <a:ea typeface="+mn-ea"/>
                <a:cs typeface="+mn-cs"/>
              </a:rPr>
              <a:t>Call Setup Success Rate (2G/3G)</a:t>
            </a: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sng" strike="noStrike" kern="1200" cap="none" spc="0" normalizeH="0" baseline="0" noProof="0" dirty="0" smtClean="0">
              <a:ln>
                <a:noFill/>
              </a:ln>
              <a:solidFill>
                <a:srgbClr val="333D47"/>
              </a:solidFill>
              <a:effectLst/>
              <a:uLnTx/>
              <a:uFillTx/>
              <a:latin typeface="Berlin Sans FB" pitchFamily="34" charset="0"/>
              <a:ea typeface="+mn-ea"/>
              <a:cs typeface="Tahoma"/>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2.4 shows Call setup Success Rate (2G/3G) for both licensees during 2015.</a:t>
            </a:r>
          </a:p>
          <a:p>
            <a:pPr lvl="1" algn="r">
              <a:spcBef>
                <a:spcPct val="20000"/>
              </a:spcBef>
              <a:buFont typeface="Arial"/>
              <a:buNone/>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8" name="Rectangle 17"/>
          <p:cNvSpPr/>
          <p:nvPr/>
        </p:nvSpPr>
        <p:spPr>
          <a:xfrm>
            <a:off x="1572792" y="5848840"/>
            <a:ext cx="4572000" cy="261610"/>
          </a:xfrm>
          <a:prstGeom prst="rect">
            <a:avLst/>
          </a:prstGeom>
        </p:spPr>
        <p:txBody>
          <a:bodyPr>
            <a:spAutoFit/>
          </a:bodyPr>
          <a:lstStyle/>
          <a:p>
            <a:pPr lvl="0" algn="justLow" fontAlgn="base">
              <a:spcBef>
                <a:spcPct val="0"/>
              </a:spcBef>
              <a:spcAft>
                <a:spcPct val="0"/>
              </a:spcAft>
              <a:tabLst>
                <a:tab pos="457200" algn="l"/>
              </a:tabLst>
            </a:pPr>
            <a:r>
              <a:rPr lang="en-GB" sz="1100" dirty="0" smtClean="0" bmk="_Toc349483038">
                <a:latin typeface="Gill Sans MT" pitchFamily="34" charset="0"/>
                <a:ea typeface="SimSun" pitchFamily="2" charset="-122"/>
                <a:cs typeface="Arial" pitchFamily="34" charset="0"/>
              </a:rPr>
              <a:t>Figure 2.4 </a:t>
            </a:r>
            <a:r>
              <a:rPr lang="en-US" sz="1100" dirty="0" smtClean="0" bmk="_Toc349483038">
                <a:latin typeface="Gill Sans MT" pitchFamily="34" charset="0"/>
                <a:ea typeface="Calibri" pitchFamily="34" charset="0"/>
                <a:cs typeface="Arial" pitchFamily="34" charset="0"/>
              </a:rPr>
              <a:t>Call Setup Success Rate </a:t>
            </a:r>
            <a:r>
              <a:rPr lang="en-US" sz="1100" dirty="0" smtClean="0" bmk="_Toc349483038">
                <a:latin typeface="Gill Sans MT" pitchFamily="34" charset="0"/>
                <a:ea typeface="SimSun" pitchFamily="2" charset="-122"/>
                <a:cs typeface="Arial" pitchFamily="34" charset="0"/>
              </a:rPr>
              <a:t>for both </a:t>
            </a:r>
            <a:r>
              <a:rPr lang="en-US" sz="1100" dirty="0" smtClean="0" bmk="_Toc349483038">
                <a:latin typeface="Gill Sans MT" pitchFamily="34" charset="0"/>
                <a:ea typeface="Calibri" pitchFamily="34" charset="0"/>
                <a:cs typeface="Arial" pitchFamily="34" charset="0"/>
              </a:rPr>
              <a:t>2G</a:t>
            </a:r>
            <a:r>
              <a:rPr lang="en-US" sz="1100" dirty="0" smtClean="0" bmk="_Toc349483038">
                <a:latin typeface="Gill Sans MT" pitchFamily="34" charset="0"/>
                <a:ea typeface="SimSun" pitchFamily="2" charset="-122"/>
                <a:cs typeface="Arial" pitchFamily="34" charset="0"/>
              </a:rPr>
              <a:t> and </a:t>
            </a:r>
            <a:r>
              <a:rPr lang="en-US" sz="1100" dirty="0" smtClean="0" bmk="_Toc349483038">
                <a:latin typeface="Gill Sans MT" pitchFamily="34" charset="0"/>
                <a:ea typeface="Calibri" pitchFamily="34" charset="0"/>
                <a:cs typeface="Arial" pitchFamily="34" charset="0"/>
              </a:rPr>
              <a:t>3G</a:t>
            </a:r>
            <a:endParaRPr lang="en-US" sz="1100" dirty="0" smtClean="0">
              <a:latin typeface="Gill Sans MT" pitchFamily="34" charset="0"/>
              <a:cs typeface="Arial" pitchFamily="34" charset="0"/>
            </a:endParaRPr>
          </a:p>
        </p:txBody>
      </p:sp>
      <p:sp>
        <p:nvSpPr>
          <p:cNvPr id="20" name="Rectangle 19"/>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611320570"/>
              </p:ext>
            </p:extLst>
          </p:nvPr>
        </p:nvGraphicFramePr>
        <p:xfrm>
          <a:off x="1572792" y="3105640"/>
          <a:ext cx="6671798"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2"/>
          <p:cNvSpPr>
            <a:spLocks noGrp="1"/>
          </p:cNvSpPr>
          <p:nvPr>
            <p:ph type="sldNum" sz="quarter" idx="4294967295"/>
          </p:nvPr>
        </p:nvSpPr>
        <p:spPr>
          <a:xfrm>
            <a:off x="6629400" y="6416675"/>
            <a:ext cx="2133600" cy="365125"/>
          </a:xfrm>
          <a:prstGeom prst="rect">
            <a:avLst/>
          </a:prstGeom>
        </p:spPr>
        <p:txBody>
          <a:bodyPr/>
          <a:lstStyle/>
          <a:p>
            <a:fld id="{6CDD9407-92C1-4CDD-896D-8231D1FA0F0E}" type="slidenum">
              <a:rPr lang="en-US" smtClean="0"/>
              <a:pPr/>
              <a:t>23</a:t>
            </a:fld>
            <a:endParaRPr lang="en-US" dirty="0"/>
          </a:p>
        </p:txBody>
      </p:sp>
      <p:sp>
        <p:nvSpPr>
          <p:cNvPr id="15" name="Content Placeholder 3"/>
          <p:cNvSpPr txBox="1">
            <a:spLocks/>
          </p:cNvSpPr>
          <p:nvPr/>
        </p:nvSpPr>
        <p:spPr>
          <a:xfrm>
            <a:off x="911290" y="1511559"/>
            <a:ext cx="8001000" cy="4525963"/>
          </a:xfrm>
          <a:prstGeom prst="rect">
            <a:avLst/>
          </a:prstGeom>
        </p:spPr>
        <p:txBody>
          <a:bodyPr/>
          <a:lstStyle/>
          <a:p>
            <a:pPr marL="457200" marR="0" lvl="1" indent="0"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effectLst/>
                <a:uLnTx/>
                <a:uFillTx/>
                <a:latin typeface="Gill Sans MT" pitchFamily="34" charset="0"/>
                <a:ea typeface="+mn-ea"/>
                <a:cs typeface="+mn-cs"/>
              </a:rPr>
              <a:t>3. Internet Dial up service - </a:t>
            </a:r>
            <a:r>
              <a:rPr kumimoji="0" lang="en-US" sz="2000" b="0" i="0" u="none" strike="noStrike" kern="1200" cap="none" spc="0" normalizeH="0" baseline="0" noProof="0" dirty="0" err="1" smtClean="0">
                <a:ln>
                  <a:noFill/>
                </a:ln>
                <a:effectLst/>
                <a:uLnTx/>
                <a:uFillTx/>
                <a:latin typeface="Gill Sans MT" pitchFamily="34" charset="0"/>
                <a:ea typeface="+mn-ea"/>
                <a:cs typeface="+mn-cs"/>
              </a:rPr>
              <a:t>Etisalat</a:t>
            </a:r>
            <a:endParaRPr kumimoji="0" lang="en-US" sz="2000" b="0" i="0" u="none" strike="noStrike" kern="1200" cap="none" spc="0" normalizeH="0" baseline="0" noProof="0" dirty="0" smtClean="0">
              <a:ln>
                <a:noFill/>
              </a:ln>
              <a:effectLst/>
              <a:uLnTx/>
              <a:uFillTx/>
              <a:latin typeface="Gill Sans MT" pitchFamily="34" charset="0"/>
              <a:ea typeface="+mn-ea"/>
              <a:cs typeface="+mn-cs"/>
            </a:endParaRPr>
          </a:p>
          <a:p>
            <a:pPr marL="457200" marR="0" lvl="1" indent="0"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schemeClr val="tx1">
                  <a:tint val="75000"/>
                </a:schemeClr>
              </a:solidFill>
              <a:effectLst/>
              <a:uLnTx/>
              <a:uFillTx/>
              <a:latin typeface="Berlin Sans FB" pitchFamily="34" charset="0"/>
              <a:ea typeface="+mn-ea"/>
              <a:cs typeface="+mn-cs"/>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3.1 shows the Total number of dial attempts, which are answered by the Internet Server for 2015. </a:t>
            </a: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a:ln>
                <a:noFill/>
              </a:ln>
              <a:solidFill>
                <a:srgbClr val="333D47"/>
              </a:solidFill>
              <a:effectLst/>
              <a:uLnTx/>
              <a:uFillTx/>
              <a:latin typeface="Tahoma"/>
              <a:ea typeface="+mn-ea"/>
              <a:cs typeface="Tahoma"/>
            </a:endParaRPr>
          </a:p>
        </p:txBody>
      </p:sp>
      <p:sp>
        <p:nvSpPr>
          <p:cNvPr id="18" name="Rectangle 17"/>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sp>
        <p:nvSpPr>
          <p:cNvPr id="19" name="Rectangle 18"/>
          <p:cNvSpPr/>
          <p:nvPr/>
        </p:nvSpPr>
        <p:spPr>
          <a:xfrm>
            <a:off x="1905000" y="6209163"/>
            <a:ext cx="4572000" cy="261610"/>
          </a:xfrm>
          <a:prstGeom prst="rect">
            <a:avLst/>
          </a:prstGeom>
        </p:spPr>
        <p:txBody>
          <a:bodyPr>
            <a:spAutoFit/>
          </a:bodyPr>
          <a:lstStyle/>
          <a:p>
            <a:pPr lvl="0" algn="justLow" fontAlgn="base">
              <a:spcBef>
                <a:spcPct val="0"/>
              </a:spcBef>
              <a:spcAft>
                <a:spcPct val="0"/>
              </a:spcAft>
              <a:tabLst>
                <a:tab pos="457200" algn="l"/>
              </a:tabLst>
            </a:pPr>
            <a:r>
              <a:rPr lang="en-GB" sz="1100" dirty="0" smtClean="0" bmk="_Toc349483038">
                <a:latin typeface="Gill Sans MT" pitchFamily="34" charset="0"/>
                <a:ea typeface="SimSun" pitchFamily="2" charset="-122"/>
                <a:cs typeface="Arial" pitchFamily="34" charset="0"/>
              </a:rPr>
              <a:t>Figure 3.1 Dial up Service</a:t>
            </a:r>
            <a:endParaRPr lang="en-US" sz="1100" dirty="0" smtClean="0">
              <a:latin typeface="Gill Sans MT"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423463271"/>
              </p:ext>
            </p:extLst>
          </p:nvPr>
        </p:nvGraphicFramePr>
        <p:xfrm>
          <a:off x="1424065" y="3294322"/>
          <a:ext cx="6865495"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Placeholder 21" descr="image-side.jpg"/>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8" r="1158"/>
          <a:stretch>
            <a:fillRect/>
          </a:stretch>
        </p:blipFill>
        <p:spPr>
          <a:xfrm>
            <a:off x="0" y="1411061"/>
            <a:ext cx="3044727" cy="5074920"/>
          </a:xfrm>
        </p:spPr>
      </p:pic>
      <p:sp>
        <p:nvSpPr>
          <p:cNvPr id="10" name="Title 1"/>
          <p:cNvSpPr txBox="1">
            <a:spLocks/>
          </p:cNvSpPr>
          <p:nvPr/>
        </p:nvSpPr>
        <p:spPr>
          <a:xfrm>
            <a:off x="1288790" y="485775"/>
            <a:ext cx="8001000" cy="639762"/>
          </a:xfrm>
          <a:prstGeom prst="rect">
            <a:avLst/>
          </a:prstGeom>
        </p:spPr>
        <p:txBody>
          <a:bodyPr/>
          <a:lstStyle/>
          <a:p>
            <a:pPr lvl="0">
              <a:lnSpc>
                <a:spcPts val="4200"/>
              </a:lnSpc>
              <a:spcBef>
                <a:spcPct val="0"/>
              </a:spcBef>
            </a:pPr>
            <a:r>
              <a:rPr lang="en-US" sz="3000" dirty="0" smtClean="0">
                <a:latin typeface="Gill Sans MT" pitchFamily="34" charset="0"/>
              </a:rPr>
              <a:t> Key Performance Indicators (KPI)</a:t>
            </a:r>
            <a:endParaRPr kumimoji="0" lang="en-US" sz="3000" b="1" i="0" u="none" strike="noStrike" kern="1200" cap="none" spc="0" normalizeH="0" baseline="0" noProof="0" dirty="0">
              <a:ln>
                <a:noFill/>
              </a:ln>
              <a:effectLst/>
              <a:uLnTx/>
              <a:uFillTx/>
              <a:latin typeface="Tahoma"/>
              <a:ea typeface="+mj-ea"/>
              <a:cs typeface="AL-Mohanad" pitchFamily="2" charset="-78"/>
            </a:endParaRPr>
          </a:p>
        </p:txBody>
      </p:sp>
      <p:sp>
        <p:nvSpPr>
          <p:cNvPr id="11" name="Content Placeholder 3"/>
          <p:cNvSpPr txBox="1">
            <a:spLocks/>
          </p:cNvSpPr>
          <p:nvPr/>
        </p:nvSpPr>
        <p:spPr>
          <a:xfrm>
            <a:off x="3044727" y="1704975"/>
            <a:ext cx="8001000" cy="4525963"/>
          </a:xfrm>
          <a:prstGeom prst="rect">
            <a:avLst/>
          </a:prstGeom>
        </p:spPr>
        <p:txBody>
          <a:bodyPr>
            <a:normAutofit/>
          </a:bodyPr>
          <a:lstStyle/>
          <a:p>
            <a:r>
              <a:rPr lang="en-US" sz="2200" dirty="0" smtClean="0">
                <a:latin typeface="Gill Sans MT" pitchFamily="34" charset="0"/>
              </a:rPr>
              <a:t>Quality of Service Parameters includes:</a:t>
            </a:r>
          </a:p>
          <a:p>
            <a:endParaRPr lang="en-US" sz="2000" dirty="0" smtClean="0">
              <a:latin typeface="Gill Sans MT" pitchFamily="34" charset="0"/>
            </a:endParaRPr>
          </a:p>
          <a:p>
            <a:r>
              <a:rPr lang="en-US" dirty="0" smtClean="0">
                <a:latin typeface="Gill Sans MT" pitchFamily="34" charset="0"/>
              </a:rPr>
              <a:t>1.   Fixed Network based Voice Services:</a:t>
            </a:r>
          </a:p>
          <a:p>
            <a:endParaRPr lang="en-US" sz="1200" dirty="0" smtClean="0">
              <a:latin typeface="Gill Sans MT" pitchFamily="34" charset="0"/>
            </a:endParaRPr>
          </a:p>
          <a:p>
            <a:pPr marL="1257300" lvl="2" indent="-457200">
              <a:buFont typeface="Arial" pitchFamily="34" charset="0"/>
              <a:buChar char="•"/>
            </a:pPr>
            <a:r>
              <a:rPr lang="en-US" sz="1400" dirty="0" smtClean="0">
                <a:latin typeface="Gill Sans MT" pitchFamily="34" charset="0"/>
              </a:rPr>
              <a:t>Network Availability of main Telephone Exchange Equipment</a:t>
            </a:r>
          </a:p>
          <a:p>
            <a:pPr marL="1257300" lvl="2" indent="-457200">
              <a:buFont typeface="Arial" pitchFamily="34" charset="0"/>
              <a:buChar char="•"/>
            </a:pPr>
            <a:r>
              <a:rPr lang="en-US" sz="1400" dirty="0" smtClean="0">
                <a:latin typeface="Gill Sans MT" pitchFamily="34" charset="0"/>
              </a:rPr>
              <a:t>Network Effectiveness Ratio</a:t>
            </a:r>
            <a:r>
              <a:rPr lang="en-US" dirty="0" smtClean="0">
                <a:latin typeface="Gill Sans MT" pitchFamily="34" charset="0"/>
              </a:rPr>
              <a:t>  </a:t>
            </a:r>
          </a:p>
          <a:p>
            <a:pPr marL="571500" indent="-571500"/>
            <a:endParaRPr lang="en-US" dirty="0" smtClean="0">
              <a:latin typeface="Gill Sans MT" pitchFamily="34" charset="0"/>
            </a:endParaRPr>
          </a:p>
          <a:p>
            <a:pPr marL="571500" indent="-571500"/>
            <a:r>
              <a:rPr lang="en-US" dirty="0" smtClean="0">
                <a:latin typeface="Gill Sans MT" pitchFamily="34" charset="0"/>
              </a:rPr>
              <a:t>2.   Mobile Network based Voice Services:</a:t>
            </a:r>
          </a:p>
          <a:p>
            <a:pPr marL="571500" indent="-571500"/>
            <a:endParaRPr lang="en-US" dirty="0" smtClean="0">
              <a:latin typeface="Gill Sans MT" pitchFamily="34" charset="0"/>
            </a:endParaRPr>
          </a:p>
          <a:p>
            <a:pPr marL="1257300" lvl="2" indent="-457200">
              <a:buFont typeface="Arial" pitchFamily="34" charset="0"/>
              <a:buChar char="•"/>
            </a:pPr>
            <a:r>
              <a:rPr lang="en-US" sz="1400" dirty="0" smtClean="0">
                <a:latin typeface="Gill Sans MT" pitchFamily="34" charset="0"/>
              </a:rPr>
              <a:t>Network Availability – Core &amp; Radio Network</a:t>
            </a:r>
          </a:p>
          <a:p>
            <a:pPr marL="1257300" lvl="2" indent="-457200">
              <a:buFont typeface="Arial" pitchFamily="34" charset="0"/>
              <a:buChar char="•"/>
            </a:pPr>
            <a:r>
              <a:rPr lang="en-US" sz="1400" dirty="0" smtClean="0">
                <a:latin typeface="Gill Sans MT" pitchFamily="34" charset="0"/>
              </a:rPr>
              <a:t>Call Success Rate</a:t>
            </a:r>
          </a:p>
          <a:p>
            <a:pPr marL="1257300" lvl="2" indent="-457200">
              <a:buFont typeface="Arial" pitchFamily="34" charset="0"/>
              <a:buChar char="•"/>
            </a:pPr>
            <a:r>
              <a:rPr lang="en-US" sz="1400" dirty="0" smtClean="0">
                <a:latin typeface="Gill Sans MT" pitchFamily="34" charset="0"/>
              </a:rPr>
              <a:t>Call Drop Rate</a:t>
            </a:r>
          </a:p>
          <a:p>
            <a:pPr marL="1257300" lvl="2" indent="-457200">
              <a:buFont typeface="Arial" pitchFamily="34" charset="0"/>
              <a:buChar char="•"/>
            </a:pPr>
            <a:r>
              <a:rPr lang="en-US" sz="1400" dirty="0" smtClean="0">
                <a:latin typeface="Gill Sans MT" pitchFamily="34" charset="0"/>
              </a:rPr>
              <a:t>Call Setup Success Rate</a:t>
            </a:r>
          </a:p>
          <a:p>
            <a:pPr marL="1257300" lvl="2" indent="-457200">
              <a:buNone/>
            </a:pPr>
            <a:endParaRPr lang="en-US" sz="1400" dirty="0" smtClean="0">
              <a:latin typeface="Gill Sans MT" pitchFamily="34" charset="0"/>
            </a:endParaRPr>
          </a:p>
          <a:p>
            <a:r>
              <a:rPr lang="en-US" dirty="0" smtClean="0">
                <a:latin typeface="Gill Sans MT" pitchFamily="34" charset="0"/>
              </a:rPr>
              <a:t>3.    Additional parameters</a:t>
            </a:r>
          </a:p>
          <a:p>
            <a:endParaRPr lang="en-US" sz="1200" dirty="0" smtClean="0">
              <a:latin typeface="Gill Sans MT" pitchFamily="34" charset="0"/>
            </a:endParaRPr>
          </a:p>
          <a:p>
            <a:pPr marL="1257300" lvl="2" indent="-457200">
              <a:buFont typeface="Arial" pitchFamily="34" charset="0"/>
              <a:buChar char="•"/>
            </a:pPr>
            <a:r>
              <a:rPr lang="en-US" sz="1400" dirty="0" smtClean="0">
                <a:latin typeface="Gill Sans MT" pitchFamily="34" charset="0"/>
              </a:rPr>
              <a:t>Dial up connection</a:t>
            </a:r>
          </a:p>
          <a:p>
            <a:pPr marL="1257300" lvl="2" indent="-457200">
              <a:buNone/>
            </a:pPr>
            <a:endParaRPr lang="en-US" sz="1400" dirty="0" smtClean="0">
              <a:latin typeface="Gill Sans MT" pitchFamily="34" charset="0"/>
            </a:endParaRPr>
          </a:p>
          <a:p>
            <a:endParaRPr lang="en-US" dirty="0" smtClean="0"/>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ar-AE" sz="2000" b="0" i="0" u="none" strike="noStrike" kern="1200" cap="none" spc="0" normalizeH="0" baseline="0" noProof="0" dirty="0" smtClean="0">
              <a:ln>
                <a:noFill/>
              </a:ln>
              <a:effectLst/>
              <a:uLnTx/>
              <a:uFillTx/>
              <a:latin typeface="Tahoma"/>
              <a:cs typeface="AL-Mohanad" pitchFamily="2" charset="-78"/>
            </a:endParaRPr>
          </a:p>
        </p:txBody>
      </p:sp>
    </p:spTree>
    <p:extLst>
      <p:ext uri="{BB962C8B-B14F-4D97-AF65-F5344CB8AC3E}">
        <p14:creationId xmlns:p14="http://schemas.microsoft.com/office/powerpoint/2010/main" val="292403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282959" y="485192"/>
            <a:ext cx="8001000" cy="639762"/>
          </a:xfrm>
          <a:prstGeom prst="rect">
            <a:avLst/>
          </a:prstGeom>
        </p:spPr>
        <p:txBody>
          <a:bodyPr/>
          <a:lstStyle/>
          <a:p>
            <a:pPr lvl="0">
              <a:lnSpc>
                <a:spcPts val="4200"/>
              </a:lnSpc>
              <a:spcBef>
                <a:spcPct val="0"/>
              </a:spcBef>
            </a:pPr>
            <a:r>
              <a:rPr lang="en-US" sz="3600" dirty="0" smtClean="0">
                <a:latin typeface="Gill Sans MT" pitchFamily="34" charset="0"/>
              </a:rPr>
              <a:t>Reports Summary</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9" name="Content Placeholder 3"/>
          <p:cNvSpPr txBox="1">
            <a:spLocks/>
          </p:cNvSpPr>
          <p:nvPr/>
        </p:nvSpPr>
        <p:spPr>
          <a:xfrm>
            <a:off x="937726" y="1875453"/>
            <a:ext cx="8001000" cy="4525963"/>
          </a:xfrm>
          <a:prstGeom prst="rect">
            <a:avLst/>
          </a:prstGeom>
        </p:spPr>
        <p:txBody>
          <a:bodyPr>
            <a:normAutofit/>
          </a:bodyPr>
          <a:lstStyle/>
          <a:p>
            <a:pPr lvl="1" algn="just">
              <a:lnSpc>
                <a:spcPct val="150000"/>
              </a:lnSpc>
            </a:pPr>
            <a:r>
              <a:rPr lang="en-US" sz="1900" dirty="0" smtClean="0">
                <a:latin typeface="Gill Sans MT" pitchFamily="34" charset="0"/>
              </a:rPr>
              <a:t>The Reports based on the Quality of Service for the Mobile &amp; Fixed Network - Annex 2  data reported via licensees (</a:t>
            </a:r>
            <a:r>
              <a:rPr lang="en-US" sz="1900" dirty="0" err="1" smtClean="0">
                <a:latin typeface="Gill Sans MT" pitchFamily="34" charset="0"/>
              </a:rPr>
              <a:t>Etisalat</a:t>
            </a:r>
            <a:r>
              <a:rPr lang="en-US" sz="1900" dirty="0" smtClean="0">
                <a:latin typeface="Gill Sans MT" pitchFamily="34" charset="0"/>
              </a:rPr>
              <a:t> &amp; du)  to the Technology Developments Affairs during 1</a:t>
            </a:r>
            <a:r>
              <a:rPr lang="en-US" sz="1900" baseline="30000" dirty="0" smtClean="0">
                <a:latin typeface="Gill Sans MT" pitchFamily="34" charset="0"/>
              </a:rPr>
              <a:t>st</a:t>
            </a:r>
            <a:r>
              <a:rPr lang="en-US" sz="1900" dirty="0" smtClean="0">
                <a:latin typeface="Gill Sans MT" pitchFamily="34" charset="0"/>
              </a:rPr>
              <a:t>, 2</a:t>
            </a:r>
            <a:r>
              <a:rPr lang="en-US" sz="1900" baseline="30000" dirty="0" smtClean="0">
                <a:latin typeface="Gill Sans MT" pitchFamily="34" charset="0"/>
              </a:rPr>
              <a:t>nd</a:t>
            </a:r>
            <a:r>
              <a:rPr lang="en-US" sz="1900" dirty="0" smtClean="0">
                <a:latin typeface="Gill Sans MT" pitchFamily="34" charset="0"/>
              </a:rPr>
              <a:t>, 3</a:t>
            </a:r>
            <a:r>
              <a:rPr lang="en-US" sz="1900" baseline="30000" dirty="0" smtClean="0">
                <a:latin typeface="Gill Sans MT" pitchFamily="34" charset="0"/>
              </a:rPr>
              <a:t>rd</a:t>
            </a:r>
            <a:r>
              <a:rPr lang="en-US" sz="1900" dirty="0" smtClean="0">
                <a:latin typeface="Gill Sans MT" pitchFamily="34" charset="0"/>
              </a:rPr>
              <a:t> &amp; 4</a:t>
            </a:r>
            <a:r>
              <a:rPr lang="en-US" sz="1900" baseline="30000" dirty="0" smtClean="0">
                <a:latin typeface="Gill Sans MT" pitchFamily="34" charset="0"/>
              </a:rPr>
              <a:t>th</a:t>
            </a:r>
            <a:r>
              <a:rPr lang="en-US" sz="1900" dirty="0" smtClean="0">
                <a:latin typeface="Gill Sans MT" pitchFamily="34" charset="0"/>
              </a:rPr>
              <a:t> Quarter of 2015.</a:t>
            </a:r>
          </a:p>
          <a:p>
            <a:pPr lvl="1" algn="just">
              <a:lnSpc>
                <a:spcPct val="150000"/>
              </a:lnSpc>
            </a:pPr>
            <a:r>
              <a:rPr lang="en-US" sz="1900" dirty="0" smtClean="0">
                <a:latin typeface="Gill Sans MT" pitchFamily="34" charset="0"/>
              </a:rPr>
              <a:t>Indicators are measured on the monthly averaged data, which includes the largest possible statistical representation.</a:t>
            </a:r>
          </a:p>
        </p:txBody>
      </p:sp>
    </p:spTree>
    <p:extLst>
      <p:ext uri="{BB962C8B-B14F-4D97-AF65-F5344CB8AC3E}">
        <p14:creationId xmlns:p14="http://schemas.microsoft.com/office/powerpoint/2010/main" val="2285627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82959" y="466531"/>
            <a:ext cx="8001000" cy="639762"/>
          </a:xfrm>
          <a:prstGeom prst="rect">
            <a:avLst/>
          </a:prstGeom>
        </p:spPr>
        <p:txBody>
          <a:bodyPr vert="horz" lIns="91440" tIns="45720" rIns="91440" bIns="45720" rtlCol="0" anchor="ctr">
            <a:normAutofit/>
          </a:bodyPr>
          <a:lstStyle/>
          <a:p>
            <a:pPr lvl="0" defTabSz="914400">
              <a:spcBef>
                <a:spcPct val="0"/>
              </a:spcBef>
              <a:defRPr/>
            </a:pPr>
            <a:r>
              <a:rPr lang="en-US" sz="2400" dirty="0" smtClean="0">
                <a:solidFill>
                  <a:srgbClr val="BF9D25"/>
                </a:solidFill>
                <a:latin typeface="Gill Sans MT" pitchFamily="34" charset="0"/>
                <a:cs typeface="Arial" pitchFamily="34" charset="0"/>
              </a:rPr>
              <a:t>Fixed Net Voice Services – Q1</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8580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392864224"/>
              </p:ext>
            </p:extLst>
          </p:nvPr>
        </p:nvGraphicFramePr>
        <p:xfrm>
          <a:off x="1143000" y="1725265"/>
          <a:ext cx="7315200" cy="752980"/>
        </p:xfrm>
        <a:graphic>
          <a:graphicData uri="http://schemas.openxmlformats.org/drawingml/2006/table">
            <a:tbl>
              <a:tblPr/>
              <a:tblGrid>
                <a:gridCol w="2314603"/>
                <a:gridCol w="2314603"/>
                <a:gridCol w="2685994"/>
              </a:tblGrid>
              <a:tr h="130831">
                <a:tc>
                  <a:txBody>
                    <a:bodyPr/>
                    <a:lstStyle/>
                    <a:p>
                      <a:pPr algn="l" fontAlgn="b"/>
                      <a:r>
                        <a:rPr lang="en-US" sz="900" b="0" i="0" u="none" strike="noStrike" dirty="0">
                          <a:solidFill>
                            <a:srgbClr val="000000"/>
                          </a:solidFill>
                          <a:latin typeface="Gill Sans MT" pitchFamily="34" charset="0"/>
                        </a:rPr>
                        <a:t>Q1</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pitchFamily="34" charset="0"/>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pitchFamily="34" charset="0"/>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pitchFamily="34" charset="0"/>
                        </a:rPr>
                        <a:t>99.52%</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pitchFamily="34" charset="0"/>
                        </a:rPr>
                        <a:t>97.406%</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549211858"/>
              </p:ext>
            </p:extLst>
          </p:nvPr>
        </p:nvGraphicFramePr>
        <p:xfrm>
          <a:off x="1143000" y="2746948"/>
          <a:ext cx="7116579"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68962" y="466531"/>
            <a:ext cx="8001000" cy="639762"/>
          </a:xfrm>
          <a:prstGeom prst="rect">
            <a:avLst/>
          </a:prstGeom>
        </p:spPr>
        <p:txBody>
          <a:bodyPr vert="horz" lIns="91440" tIns="45720" rIns="91440" bIns="45720" rtlCol="0" anchor="ctr">
            <a:normAutofit/>
          </a:bodyPr>
          <a:lstStyle/>
          <a:p>
            <a:pPr>
              <a:spcBef>
                <a:spcPct val="0"/>
              </a:spcBef>
              <a:defRPr/>
            </a:pPr>
            <a:r>
              <a:rPr lang="en-US" sz="2400" dirty="0" smtClean="0">
                <a:solidFill>
                  <a:srgbClr val="BF9D25"/>
                </a:solidFill>
                <a:latin typeface="Gill Sans MT" pitchFamily="34" charset="0"/>
                <a:cs typeface="Arial" pitchFamily="34" charset="0"/>
              </a:rPr>
              <a:t>Fixed Net Voice Services – Q2</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480400723"/>
              </p:ext>
            </p:extLst>
          </p:nvPr>
        </p:nvGraphicFramePr>
        <p:xfrm>
          <a:off x="1110342" y="1695839"/>
          <a:ext cx="7162802" cy="1031031"/>
        </p:xfrm>
        <a:graphic>
          <a:graphicData uri="http://schemas.openxmlformats.org/drawingml/2006/table">
            <a:tbl>
              <a:tblPr/>
              <a:tblGrid>
                <a:gridCol w="2666852"/>
                <a:gridCol w="2247975"/>
                <a:gridCol w="2247975"/>
              </a:tblGrid>
              <a:tr h="298579">
                <a:tc>
                  <a:txBody>
                    <a:bodyPr/>
                    <a:lstStyle/>
                    <a:p>
                      <a:pPr algn="l" fontAlgn="b"/>
                      <a:r>
                        <a:rPr lang="en-US" sz="900" b="0" i="0" u="none" strike="noStrike" dirty="0" smtClean="0">
                          <a:solidFill>
                            <a:srgbClr val="000000"/>
                          </a:solidFill>
                          <a:latin typeface="Gill Sans MT" pitchFamily="34" charset="0"/>
                        </a:rPr>
                        <a:t>Q2</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424542">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pitchFamily="34" charset="0"/>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pitchFamily="34" charset="0"/>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pitchFamily="34" charset="0"/>
                        </a:rPr>
                        <a:t>99.43%</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endParaRPr lang="en-US" sz="900" b="0" i="0" u="none" strike="noStrike" dirty="0" smtClean="0">
                        <a:solidFill>
                          <a:srgbClr val="000000"/>
                        </a:solidFill>
                        <a:latin typeface="Gill Sans MT" pitchFamily="34" charset="0"/>
                      </a:endParaRPr>
                    </a:p>
                    <a:p>
                      <a:pPr algn="ctr" fontAlgn="b"/>
                      <a:r>
                        <a:rPr lang="en-US" sz="900" b="0" i="0" u="none" strike="noStrike" dirty="0" smtClean="0">
                          <a:solidFill>
                            <a:srgbClr val="000000"/>
                          </a:solidFill>
                          <a:latin typeface="Gill Sans MT" pitchFamily="34" charset="0"/>
                        </a:rPr>
                        <a:t>96.938%</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1095920441"/>
              </p:ext>
            </p:extLst>
          </p:nvPr>
        </p:nvGraphicFramePr>
        <p:xfrm>
          <a:off x="1110341" y="2941819"/>
          <a:ext cx="7044307"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42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68963" y="475861"/>
            <a:ext cx="8001000" cy="639762"/>
          </a:xfrm>
          <a:prstGeom prst="rect">
            <a:avLst/>
          </a:prstGeom>
        </p:spPr>
        <p:txBody>
          <a:bodyPr vert="horz" lIns="91440" tIns="45720" rIns="91440" bIns="45720" rtlCol="0" anchor="ctr">
            <a:normAutofit/>
          </a:bodyPr>
          <a:lstStyle/>
          <a:p>
            <a:pPr>
              <a:spcBef>
                <a:spcPct val="0"/>
              </a:spcBef>
              <a:defRPr/>
            </a:pPr>
            <a:r>
              <a:rPr lang="en-US" sz="2400" dirty="0" smtClean="0">
                <a:solidFill>
                  <a:srgbClr val="BF9D25"/>
                </a:solidFill>
                <a:latin typeface="Gill Sans MT" pitchFamily="34" charset="0"/>
                <a:cs typeface="Arial" pitchFamily="34" charset="0"/>
              </a:rPr>
              <a:t>Fixed Net Voice Services – Q3</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483898433"/>
              </p:ext>
            </p:extLst>
          </p:nvPr>
        </p:nvGraphicFramePr>
        <p:xfrm>
          <a:off x="914400" y="1716833"/>
          <a:ext cx="7239000" cy="914399"/>
        </p:xfrm>
        <a:graphic>
          <a:graphicData uri="http://schemas.openxmlformats.org/drawingml/2006/table">
            <a:tbl>
              <a:tblPr/>
              <a:tblGrid>
                <a:gridCol w="2747752"/>
                <a:gridCol w="2245624"/>
                <a:gridCol w="2245624"/>
              </a:tblGrid>
              <a:tr h="298579">
                <a:tc>
                  <a:txBody>
                    <a:bodyPr/>
                    <a:lstStyle/>
                    <a:p>
                      <a:pPr algn="l" fontAlgn="b"/>
                      <a:r>
                        <a:rPr lang="en-US" sz="900" b="0" i="0" u="none" strike="noStrike" dirty="0" smtClean="0">
                          <a:solidFill>
                            <a:srgbClr val="000000"/>
                          </a:solidFill>
                          <a:latin typeface="Gill Sans MT" pitchFamily="34" charset="0"/>
                        </a:rPr>
                        <a:t>Q3</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a:solidFill>
                            <a:srgbClr val="000000"/>
                          </a:solidFill>
                          <a:latin typeface="Gill Sans MT"/>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a:rPr>
                        <a:t>99.44%</a:t>
                      </a:r>
                      <a:endParaRPr lang="en-US" sz="9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a:rPr>
                        <a:t>96.953%</a:t>
                      </a:r>
                      <a:endParaRPr lang="en-US" sz="9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10415476"/>
              </p:ext>
            </p:extLst>
          </p:nvPr>
        </p:nvGraphicFramePr>
        <p:xfrm>
          <a:off x="914400" y="2941820"/>
          <a:ext cx="7090348"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149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8</a:t>
            </a:fld>
            <a:endParaRPr lang="en-US" dirty="0"/>
          </a:p>
        </p:txBody>
      </p:sp>
      <p:sp>
        <p:nvSpPr>
          <p:cNvPr id="5" name="Title 1"/>
          <p:cNvSpPr txBox="1">
            <a:spLocks/>
          </p:cNvSpPr>
          <p:nvPr/>
        </p:nvSpPr>
        <p:spPr>
          <a:xfrm>
            <a:off x="1292290" y="457200"/>
            <a:ext cx="8001000" cy="639762"/>
          </a:xfrm>
          <a:prstGeom prst="rect">
            <a:avLst/>
          </a:prstGeom>
        </p:spPr>
        <p:txBody>
          <a:bodyPr vert="horz" lIns="91440" tIns="45720" rIns="91440" bIns="45720" rtlCol="0" anchor="ctr">
            <a:normAutofit/>
          </a:bodyPr>
          <a:lstStyle/>
          <a:p>
            <a:pPr lvl="0" defTabSz="914400">
              <a:spcBef>
                <a:spcPct val="0"/>
              </a:spcBef>
              <a:defRPr/>
            </a:pPr>
            <a:r>
              <a:rPr lang="en-US" sz="2400" dirty="0" smtClean="0">
                <a:solidFill>
                  <a:srgbClr val="BF9D25"/>
                </a:solidFill>
                <a:latin typeface="Gill Sans MT" pitchFamily="34" charset="0"/>
                <a:cs typeface="Arial" pitchFamily="34" charset="0"/>
              </a:rPr>
              <a:t>Fixed Net Voice Services – Q4</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227831982"/>
              </p:ext>
            </p:extLst>
          </p:nvPr>
        </p:nvGraphicFramePr>
        <p:xfrm>
          <a:off x="685800" y="1605642"/>
          <a:ext cx="7315200" cy="1099458"/>
        </p:xfrm>
        <a:graphic>
          <a:graphicData uri="http://schemas.openxmlformats.org/drawingml/2006/table">
            <a:tbl>
              <a:tblPr/>
              <a:tblGrid>
                <a:gridCol w="2438400"/>
                <a:gridCol w="2438400"/>
                <a:gridCol w="2438400"/>
              </a:tblGrid>
              <a:tr h="381000">
                <a:tc>
                  <a:txBody>
                    <a:bodyPr/>
                    <a:lstStyle/>
                    <a:p>
                      <a:pPr algn="l" fontAlgn="b"/>
                      <a:r>
                        <a:rPr lang="en-US" sz="900" b="0" i="0" u="none" strike="noStrike" dirty="0" smtClean="0">
                          <a:solidFill>
                            <a:srgbClr val="000000"/>
                          </a:solidFill>
                          <a:latin typeface="Gill Sans MT" pitchFamily="34" charset="0"/>
                        </a:rPr>
                        <a:t>Q4</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a:solidFill>
                            <a:srgbClr val="000000"/>
                          </a:solidFill>
                          <a:latin typeface="Gill Sans MT"/>
                        </a:rPr>
                        <a:t>100%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a:rPr>
                        <a:t>99.48%</a:t>
                      </a:r>
                      <a:endParaRPr lang="en-US" sz="9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900" b="0" i="0" u="none" strike="noStrike" dirty="0" smtClean="0">
                          <a:solidFill>
                            <a:srgbClr val="000000"/>
                          </a:solidFill>
                          <a:latin typeface="Gill Sans MT"/>
                        </a:rPr>
                        <a:t>97.020%</a:t>
                      </a:r>
                      <a:endParaRPr lang="en-US" sz="9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853811558"/>
              </p:ext>
            </p:extLst>
          </p:nvPr>
        </p:nvGraphicFramePr>
        <p:xfrm>
          <a:off x="685800" y="2896849"/>
          <a:ext cx="7199026"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617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9</a:t>
            </a:fld>
            <a:endParaRPr lang="en-US" dirty="0"/>
          </a:p>
        </p:txBody>
      </p:sp>
      <p:sp>
        <p:nvSpPr>
          <p:cNvPr id="5" name="Title 1"/>
          <p:cNvSpPr>
            <a:spLocks noGrp="1"/>
          </p:cNvSpPr>
          <p:nvPr>
            <p:ph type="ctrTitle"/>
          </p:nvPr>
        </p:nvSpPr>
        <p:spPr>
          <a:xfrm>
            <a:off x="1268964" y="578498"/>
            <a:ext cx="7494037" cy="811763"/>
          </a:xfrm>
        </p:spPr>
        <p:txBody>
          <a:bodyPr>
            <a:normAutofit/>
          </a:bodyPr>
          <a:lstStyle/>
          <a:p>
            <a:pPr algn="l" rtl="1"/>
            <a:r>
              <a:rPr lang="en-US" sz="2400" b="0" dirty="0" smtClean="0">
                <a:latin typeface="Gill Sans MT" pitchFamily="34" charset="0"/>
              </a:rPr>
              <a:t>Mobile Net Voice Services – Q1</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2197966536"/>
              </p:ext>
            </p:extLst>
          </p:nvPr>
        </p:nvGraphicFramePr>
        <p:xfrm>
          <a:off x="755781" y="1651518"/>
          <a:ext cx="8007220" cy="1762533"/>
        </p:xfrm>
        <a:graphic>
          <a:graphicData uri="http://schemas.openxmlformats.org/drawingml/2006/table">
            <a:tbl>
              <a:tblPr/>
              <a:tblGrid>
                <a:gridCol w="2555496"/>
                <a:gridCol w="2555496"/>
                <a:gridCol w="2896228"/>
              </a:tblGrid>
              <a:tr h="181939">
                <a:tc>
                  <a:txBody>
                    <a:bodyPr/>
                    <a:lstStyle/>
                    <a:p>
                      <a:pPr algn="ctr" fontAlgn="ctr"/>
                      <a:r>
                        <a:rPr lang="en-US" sz="900" b="0" i="0" u="none" strike="noStrike" dirty="0">
                          <a:solidFill>
                            <a:srgbClr val="000000"/>
                          </a:solidFill>
                          <a:latin typeface="Gill Sans MT"/>
                        </a:rPr>
                        <a:t>Q1</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99.29%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98.62%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99.59</a:t>
                      </a:r>
                      <a:r>
                        <a:rPr lang="en-US" sz="1000" b="0" i="0" u="none" strike="noStrike" dirty="0">
                          <a:solidFill>
                            <a:srgbClr val="000000"/>
                          </a:solidFill>
                          <a:latin typeface="Gill Sans MT"/>
                        </a:rPr>
                        <a:t>%</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dirty="0">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99.48%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98.91</a:t>
                      </a:r>
                      <a:r>
                        <a:rPr lang="en-US" sz="1000" b="0" i="0" u="none" strike="noStrike" dirty="0">
                          <a:solidFill>
                            <a:srgbClr val="000000"/>
                          </a:solidFill>
                          <a:latin typeface="Gill Sans MT"/>
                        </a:rPr>
                        <a:t>%</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99.82%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dirty="0">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99.64%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99.96%</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219522898"/>
              </p:ext>
            </p:extLst>
          </p:nvPr>
        </p:nvGraphicFramePr>
        <p:xfrm>
          <a:off x="755781" y="3339920"/>
          <a:ext cx="7803603" cy="29289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61C0937546BA04DB1CF2366A6FCDC70" ma:contentTypeVersion="5" ma:contentTypeDescription="Create a new document." ma:contentTypeScope="" ma:versionID="54f2a5a9b59510a179b83566b4a79b24">
  <xsd:schema xmlns:xsd="http://www.w3.org/2001/XMLSchema" xmlns:xs="http://www.w3.org/2001/XMLSchema" xmlns:p="http://schemas.microsoft.com/office/2006/metadata/properties" xmlns:ns2="1a19e4be-a6d5-4959-a240-e6c4158b66ae" targetNamespace="http://schemas.microsoft.com/office/2006/metadata/properties" ma:root="true" ma:fieldsID="55db3e611c2a73e1d4bf16fdb9500762" ns2:_="">
    <xsd:import namespace="1a19e4be-a6d5-4959-a240-e6c4158b66ae"/>
    <xsd:element name="properties">
      <xsd:complexType>
        <xsd:sequence>
          <xsd:element name="documentManagement">
            <xsd:complexType>
              <xsd:all>
                <xsd:element ref="ns2:Category" minOccurs="0"/>
                <xsd:element ref="ns2:year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9e4be-a6d5-4959-a240-e6c4158b66ae" elementFormDefault="qualified">
    <xsd:import namespace="http://schemas.microsoft.com/office/2006/documentManagement/types"/>
    <xsd:import namespace="http://schemas.microsoft.com/office/infopath/2007/PartnerControls"/>
    <xsd:element name="Category" ma:index="8" nillable="true" ma:displayName="Category" ma:default="Circulars" ma:format="Dropdown" ma:internalName="Category">
      <xsd:simpleType>
        <xsd:restriction base="dms:Choice">
          <xsd:enumeration value="Rsolusions"/>
          <xsd:enumeration value="الرسائل الإسبوعية من برنامج الشيخ خليفة لتميز الحكومي"/>
          <xsd:enumeration value="Circulars"/>
          <xsd:enumeration value="Strategic Documents"/>
          <xsd:enumeration value="Training Reports"/>
          <xsd:enumeration value="External General Reports"/>
          <xsd:enumeration value="Internal General Reports"/>
          <xsd:enumeration value="Benchmark Studies"/>
          <xsd:enumeration value="UAE Infrastructure Report"/>
          <xsd:enumeration value="TRA Website Analytics"/>
          <xsd:enumeration value="Departments Presentations"/>
          <xsd:enumeration value="Used Templates"/>
          <xsd:enumeration value="Policy Tracker Spectrum Newsletter"/>
          <xsd:enumeration value="General Presentations"/>
          <xsd:enumeration value="Training Materials"/>
          <xsd:enumeration value="Knowledge Transfer Sessions"/>
          <xsd:enumeration value="Excellence"/>
        </xsd:restriction>
      </xsd:simpleType>
    </xsd:element>
    <xsd:element name="yearr" ma:index="9" nillable="true" ma:displayName="year" ma:default="2006" ma:format="Dropdown" ma:internalName="yearr">
      <xsd:simpleType>
        <xsd:restriction base="dms:Choice">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1a19e4be-a6d5-4959-a240-e6c4158b66ae">Used Templates</Category>
    <yearr xmlns="1a19e4be-a6d5-4959-a240-e6c4158b66ae">2014</yearr>
  </documentManagement>
</p:properties>
</file>

<file path=customXml/itemProps1.xml><?xml version="1.0" encoding="utf-8"?>
<ds:datastoreItem xmlns:ds="http://schemas.openxmlformats.org/officeDocument/2006/customXml" ds:itemID="{72D3EFFC-8614-4F5F-9469-09E6BA570D61}">
  <ds:schemaRefs>
    <ds:schemaRef ds:uri="http://schemas.microsoft.com/sharepoint/v3/contenttype/forms"/>
  </ds:schemaRefs>
</ds:datastoreItem>
</file>

<file path=customXml/itemProps2.xml><?xml version="1.0" encoding="utf-8"?>
<ds:datastoreItem xmlns:ds="http://schemas.openxmlformats.org/officeDocument/2006/customXml" ds:itemID="{2A1B37EA-10B4-4CF8-92D8-F422BB2D0B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19e4be-a6d5-4959-a240-e6c4158b6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118E75-221C-4A33-A5AF-F7933A26EFB4}">
  <ds:schemaRefs>
    <ds:schemaRef ds:uri="http://schemas.microsoft.com/office/infopath/2007/PartnerControls"/>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1a19e4be-a6d5-4959-a240-e6c4158b66a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20482</TotalTime>
  <Words>1326</Words>
  <PresentationFormat>On-screen Show (4:3)</PresentationFormat>
  <Paragraphs>281</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SimSun</vt:lpstr>
      <vt:lpstr>AL-Mohanad</vt:lpstr>
      <vt:lpstr>Arial</vt:lpstr>
      <vt:lpstr>Berlin Sans FB</vt:lpstr>
      <vt:lpstr>Calibri</vt:lpstr>
      <vt:lpstr>Gill Sans MT</vt:lpstr>
      <vt:lpstr>Tahoma</vt:lpstr>
      <vt:lpstr>Wingdings</vt:lpstr>
      <vt:lpstr>Office Theme</vt:lpstr>
      <vt:lpstr>Quality of (Mobile &amp; Fixed) Network &amp; Services reporting for Quarter 1 .2. 3. 4 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Mobile Net Voice Services – Q1</vt:lpstr>
      <vt:lpstr>Mobile Net Voice Services – Q2</vt:lpstr>
      <vt:lpstr>Mobile Net Voice Services – Q3</vt:lpstr>
      <vt:lpstr>Mobile Net Voice Services – Q4</vt:lpstr>
      <vt:lpstr>Mobile Net Voice Services – Q1</vt:lpstr>
      <vt:lpstr>Mobile Net Voice Services – Q2</vt:lpstr>
      <vt:lpstr>Mobile Net Voice Services – Q3</vt:lpstr>
      <vt:lpstr>Mobile Net Voice Services – Q4</vt:lpstr>
      <vt:lpstr>Measurements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2014-06-29T10:10:38Z</dcterms:created>
  <dcterms:modified xsi:type="dcterms:W3CDTF">2016-02-28T07:07:14Z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0x010100961C0937546BA04DB1CF2366A6FCDC70</vt:lpwstr>
  </property>
</Properties>
</file>