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6.xml" ContentType="application/vnd.openxmlformats-officedocument.presentationml.notesSlide+xml"/>
  <Override PartName="/ppt/charts/chart13.xml" ContentType="application/vnd.openxmlformats-officedocument.drawingml.chart+xml"/>
  <Override PartName="/ppt/theme/themeOverride5.xml" ContentType="application/vnd.openxmlformats-officedocument.themeOverride+xml"/>
  <Override PartName="/ppt/charts/chart14.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notesSlides/notesSlide7.xml" ContentType="application/vnd.openxmlformats-officedocument.presentationml.notesSlide+xml"/>
  <Override PartName="/ppt/charts/chart17.xml" ContentType="application/vnd.openxmlformats-officedocument.drawingml.chart+xml"/>
  <Override PartName="/ppt/theme/themeOverride7.xml" ContentType="application/vnd.openxmlformats-officedocument.themeOverride+xml"/>
  <Override PartName="/ppt/charts/chart18.xml" ContentType="application/vnd.openxmlformats-officedocument.drawingml.chart+xml"/>
  <Override PartName="/ppt/theme/themeOverride8.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notesSlides/notesSlide8.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charts/chart2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4.xml" ContentType="application/vnd.openxmlformats-officedocument.drawingml.chart+xml"/>
  <Override PartName="/ppt/theme/themeOverride11.xml" ContentType="application/vnd.openxmlformats-officedocument.themeOverride+xml"/>
  <Override PartName="/ppt/notesSlides/notesSlide11.xml" ContentType="application/vnd.openxmlformats-officedocument.presentationml.notesSlide+xml"/>
  <Override PartName="/ppt/charts/chart25.xml" ContentType="application/vnd.openxmlformats-officedocument.drawingml.chart+xml"/>
  <Override PartName="/ppt/theme/themeOverride12.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notesSlides/notesSlide12.xml" ContentType="application/vnd.openxmlformats-officedocument.presentationml.notesSlide+xml"/>
  <Override PartName="/ppt/charts/chart28.xml" ContentType="application/vnd.openxmlformats-officedocument.drawingml.chart+xml"/>
  <Override PartName="/ppt/theme/themeOverride13.xml" ContentType="application/vnd.openxmlformats-officedocument.themeOverride+xml"/>
  <Override PartName="/ppt/charts/chart29.xml" ContentType="application/vnd.openxmlformats-officedocument.drawingml.chart+xml"/>
  <Override PartName="/ppt/charts/chart30.xml" ContentType="application/vnd.openxmlformats-officedocument.drawingml.chart+xml"/>
  <Override PartName="/ppt/notesSlides/notesSlide13.xml" ContentType="application/vnd.openxmlformats-officedocument.presentationml.notesSlide+xml"/>
  <Override PartName="/ppt/charts/chart31.xml" ContentType="application/vnd.openxmlformats-officedocument.drawingml.chart+xml"/>
  <Override PartName="/ppt/theme/themeOverride14.xml" ContentType="application/vnd.openxmlformats-officedocument.themeOverride+xml"/>
  <Override PartName="/ppt/charts/chart32.xml" ContentType="application/vnd.openxmlformats-officedocument.drawingml.chart+xml"/>
  <Override PartName="/ppt/charts/chart33.xml" ContentType="application/vnd.openxmlformats-officedocument.drawingml.chart+xml"/>
  <Override PartName="/ppt/notesSlides/notesSlide14.xml" ContentType="application/vnd.openxmlformats-officedocument.presentationml.notesSlide+xml"/>
  <Override PartName="/ppt/charts/chart34.xml" ContentType="application/vnd.openxmlformats-officedocument.drawingml.chart+xml"/>
  <Override PartName="/ppt/theme/themeOverride15.xml" ContentType="application/vnd.openxmlformats-officedocument.themeOverride+xml"/>
  <Override PartName="/ppt/charts/chart35.xml" ContentType="application/vnd.openxmlformats-officedocument.drawingml.chart+xml"/>
  <Override PartName="/ppt/charts/chart36.xml" ContentType="application/vnd.openxmlformats-officedocument.drawingml.chart+xml"/>
  <Override PartName="/ppt/notesSlides/notesSlide15.xml" ContentType="application/vnd.openxmlformats-officedocument.presentationml.notesSlide+xml"/>
  <Override PartName="/ppt/charts/chart37.xml" ContentType="application/vnd.openxmlformats-officedocument.drawingml.chart+xml"/>
  <Override PartName="/ppt/theme/themeOverride16.xml" ContentType="application/vnd.openxmlformats-officedocument.themeOverride+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notesSlides/notesSlide16.xml" ContentType="application/vnd.openxmlformats-officedocument.presentationml.notesSlide+xml"/>
  <Override PartName="/ppt/charts/chart40.xml" ContentType="application/vnd.openxmlformats-officedocument.drawingml.chart+xml"/>
  <Override PartName="/ppt/notesSlides/notesSlide17.xml" ContentType="application/vnd.openxmlformats-officedocument.presentationml.notesSlide+xml"/>
  <Override PartName="/ppt/charts/chart41.xml" ContentType="application/vnd.openxmlformats-officedocument.drawingml.chart+xml"/>
  <Override PartName="/ppt/theme/themeOverride18.xml" ContentType="application/vnd.openxmlformats-officedocument.themeOverride+xml"/>
  <Override PartName="/ppt/notesSlides/notesSlide18.xml" ContentType="application/vnd.openxmlformats-officedocument.presentationml.notesSlide+xml"/>
  <Override PartName="/ppt/charts/chart42.xml" ContentType="application/vnd.openxmlformats-officedocument.drawingml.chart+xml"/>
  <Override PartName="/ppt/theme/themeOverride19.xml" ContentType="application/vnd.openxmlformats-officedocument.themeOverride+xml"/>
  <Override PartName="/ppt/charts/chart43.xml" ContentType="application/vnd.openxmlformats-officedocument.drawingml.chart+xml"/>
  <Override PartName="/ppt/theme/themeOverride20.xml" ContentType="application/vnd.openxmlformats-officedocument.themeOverride+xml"/>
  <Override PartName="/ppt/charts/chart44.xml" ContentType="application/vnd.openxmlformats-officedocument.drawingml.chart+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theme/themeOverride23.xml" ContentType="application/vnd.openxmlformats-officedocument.themeOverride+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4.xml" ContentType="application/vnd.openxmlformats-officedocument.themeOverride+xml"/>
  <Override PartName="/ppt/charts/chart52.xml" ContentType="application/vnd.openxmlformats-officedocument.drawingml.chart+xml"/>
  <Override PartName="/ppt/notesSlides/notesSlide21.xml" ContentType="application/vnd.openxmlformats-officedocument.presentationml.notesSlide+xml"/>
  <Override PartName="/ppt/charts/chart53.xml" ContentType="application/vnd.openxmlformats-officedocument.drawingml.chart+xml"/>
  <Override PartName="/ppt/theme/themeOverride25.xml" ContentType="application/vnd.openxmlformats-officedocument.themeOverride+xml"/>
  <Override PartName="/ppt/charts/chart54.xml" ContentType="application/vnd.openxmlformats-officedocument.drawingml.chart+xml"/>
  <Override PartName="/ppt/notesSlides/notesSlide22.xml" ContentType="application/vnd.openxmlformats-officedocument.presentationml.notesSlide+xml"/>
  <Override PartName="/ppt/charts/chart55.xml" ContentType="application/vnd.openxmlformats-officedocument.drawingml.chart+xml"/>
  <Override PartName="/ppt/theme/themeOverride26.xml" ContentType="application/vnd.openxmlformats-officedocument.themeOverride+xml"/>
  <Override PartName="/ppt/charts/chart56.xml" ContentType="application/vnd.openxmlformats-officedocument.drawingml.chart+xml"/>
  <Override PartName="/ppt/theme/themeOverride27.xml" ContentType="application/vnd.openxmlformats-officedocument.themeOverride+xml"/>
  <Override PartName="/ppt/charts/chart57.xml" ContentType="application/vnd.openxmlformats-officedocument.drawingml.chart+xml"/>
  <Override PartName="/ppt/charts/chart58.xml" ContentType="application/vnd.openxmlformats-officedocument.drawingml.chart+xml"/>
  <Override PartName="/ppt/notesSlides/notesSlide23.xml" ContentType="application/vnd.openxmlformats-officedocument.presentationml.notesSlide+xml"/>
  <Override PartName="/ppt/charts/chart59.xml" ContentType="application/vnd.openxmlformats-officedocument.drawingml.chart+xml"/>
  <Override PartName="/ppt/theme/themeOverride28.xml" ContentType="application/vnd.openxmlformats-officedocument.themeOverride+xml"/>
  <Override PartName="/ppt/charts/chart60.xml" ContentType="application/vnd.openxmlformats-officedocument.drawingml.chart+xml"/>
  <Override PartName="/ppt/notesSlides/notesSlide24.xml" ContentType="application/vnd.openxmlformats-officedocument.presentationml.notesSlide+xml"/>
  <Override PartName="/ppt/charts/chart61.xml" ContentType="application/vnd.openxmlformats-officedocument.drawingml.chart+xml"/>
  <Override PartName="/ppt/theme/themeOverride29.xml" ContentType="application/vnd.openxmlformats-officedocument.themeOverride+xml"/>
  <Override PartName="/ppt/charts/chart62.xml" ContentType="application/vnd.openxmlformats-officedocument.drawingml.chart+xml"/>
  <Override PartName="/ppt/notesSlides/notesSlide25.xml" ContentType="application/vnd.openxmlformats-officedocument.presentationml.notesSlide+xml"/>
  <Override PartName="/ppt/charts/chart63.xml" ContentType="application/vnd.openxmlformats-officedocument.drawingml.chart+xml"/>
  <Override PartName="/ppt/theme/themeOverride30.xml" ContentType="application/vnd.openxmlformats-officedocument.themeOverride+xml"/>
  <Override PartName="/ppt/charts/chart64.xml" ContentType="application/vnd.openxmlformats-officedocument.drawingml.chart+xml"/>
  <Override PartName="/ppt/theme/themeOverride31.xml" ContentType="application/vnd.openxmlformats-officedocument.themeOverride+xml"/>
  <Override PartName="/ppt/charts/chart65.xml" ContentType="application/vnd.openxmlformats-officedocument.drawingml.chart+xml"/>
  <Override PartName="/ppt/charts/chart66.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charts/chart67.xml" ContentType="application/vnd.openxmlformats-officedocument.drawingml.chart+xml"/>
  <Override PartName="/ppt/theme/themeOverride32.xml" ContentType="application/vnd.openxmlformats-officedocument.themeOverride+xml"/>
  <Override PartName="/ppt/charts/chart68.xml" ContentType="application/vnd.openxmlformats-officedocument.drawingml.chart+xml"/>
  <Override PartName="/ppt/notesSlides/notesSlide27.xml" ContentType="application/vnd.openxmlformats-officedocument.presentationml.notesSlide+xml"/>
  <Override PartName="/ppt/charts/chart69.xml" ContentType="application/vnd.openxmlformats-officedocument.drawingml.chart+xml"/>
  <Override PartName="/ppt/theme/themeOverride33.xml" ContentType="application/vnd.openxmlformats-officedocument.themeOverride+xml"/>
  <Override PartName="/ppt/charts/chart70.xml" ContentType="application/vnd.openxmlformats-officedocument.drawingml.chart+xml"/>
  <Override PartName="/ppt/notesSlides/notesSlide28.xml" ContentType="application/vnd.openxmlformats-officedocument.presentationml.notesSlide+xml"/>
  <Override PartName="/ppt/charts/chart71.xml" ContentType="application/vnd.openxmlformats-officedocument.drawingml.chart+xml"/>
  <Override PartName="/ppt/theme/themeOverride34.xml" ContentType="application/vnd.openxmlformats-officedocument.themeOverride+xml"/>
  <Override PartName="/ppt/notesSlides/notesSlide29.xml" ContentType="application/vnd.openxmlformats-officedocument.presentationml.notesSlide+xml"/>
  <Override PartName="/ppt/charts/chart72.xml" ContentType="application/vnd.openxmlformats-officedocument.drawingml.chart+xml"/>
  <Override PartName="/ppt/theme/themeOverride35.xml" ContentType="application/vnd.openxmlformats-officedocument.themeOverride+xml"/>
  <Override PartName="/ppt/charts/chart73.xml" ContentType="application/vnd.openxmlformats-officedocument.drawingml.chart+xml"/>
  <Override PartName="/ppt/theme/themeOverride36.xml" ContentType="application/vnd.openxmlformats-officedocument.themeOverride+xml"/>
  <Override PartName="/ppt/charts/chart74.xml" ContentType="application/vnd.openxmlformats-officedocument.drawingml.chart+xml"/>
  <Override PartName="/ppt/charts/chart75.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76.xml" ContentType="application/vnd.openxmlformats-officedocument.drawingml.chart+xml"/>
  <Override PartName="/ppt/theme/themeOverride37.xml" ContentType="application/vnd.openxmlformats-officedocument.themeOverride+xml"/>
  <Override PartName="/ppt/charts/chart77.xml" ContentType="application/vnd.openxmlformats-officedocument.drawingml.chart+xml"/>
  <Override PartName="/ppt/charts/chart78.xml" ContentType="application/vnd.openxmlformats-officedocument.drawingml.chart+xml"/>
  <Override PartName="/ppt/notesSlides/notesSlide33.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theme/themeOverride38.xml" ContentType="application/vnd.openxmlformats-officedocument.themeOverride+xml"/>
  <Override PartName="/ppt/charts/chart81.xml" ContentType="application/vnd.openxmlformats-officedocument.drawingml.chart+xml"/>
  <Override PartName="/ppt/notesSlides/notesSlide34.xml" ContentType="application/vnd.openxmlformats-officedocument.presentationml.notesSlide+xml"/>
  <Override PartName="/ppt/charts/chart82.xml" ContentType="application/vnd.openxmlformats-officedocument.drawingml.chart+xml"/>
  <Override PartName="/ppt/theme/themeOverride39.xml" ContentType="application/vnd.openxmlformats-officedocument.themeOverride+xml"/>
  <Override PartName="/ppt/notesSlides/notesSlide35.xml" ContentType="application/vnd.openxmlformats-officedocument.presentationml.notesSlide+xml"/>
  <Override PartName="/ppt/charts/chart83.xml" ContentType="application/vnd.openxmlformats-officedocument.drawingml.chart+xml"/>
  <Override PartName="/ppt/theme/themeOverride40.xml" ContentType="application/vnd.openxmlformats-officedocument.themeOverride+xml"/>
  <Override PartName="/ppt/notesSlides/notesSlide36.xml" ContentType="application/vnd.openxmlformats-officedocument.presentationml.notesSlide+xml"/>
  <Override PartName="/ppt/charts/chart84.xml" ContentType="application/vnd.openxmlformats-officedocument.drawingml.chart+xml"/>
  <Override PartName="/ppt/theme/themeOverride41.xml" ContentType="application/vnd.openxmlformats-officedocument.themeOverride+xml"/>
  <Override PartName="/ppt/charts/chart85.xml" ContentType="application/vnd.openxmlformats-officedocument.drawingml.chart+xml"/>
  <Override PartName="/ppt/theme/themeOverride42.xml" ContentType="application/vnd.openxmlformats-officedocument.themeOverride+xml"/>
  <Override PartName="/ppt/charts/chart86.xml" ContentType="application/vnd.openxmlformats-officedocument.drawingml.chart+xml"/>
  <Override PartName="/ppt/charts/chart87.xml" ContentType="application/vnd.openxmlformats-officedocument.drawingml.chart+xml"/>
  <Override PartName="/ppt/notesSlides/notesSlide37.xml" ContentType="application/vnd.openxmlformats-officedocument.presentationml.notesSlide+xml"/>
  <Override PartName="/ppt/charts/chart88.xml" ContentType="application/vnd.openxmlformats-officedocument.drawingml.chart+xml"/>
  <Override PartName="/ppt/theme/themeOverride43.xml" ContentType="application/vnd.openxmlformats-officedocument.themeOverride+xml"/>
  <Override PartName="/ppt/charts/chart89.xml" ContentType="application/vnd.openxmlformats-officedocument.drawingml.chart+xml"/>
  <Override PartName="/ppt/theme/themeOverride44.xml" ContentType="application/vnd.openxmlformats-officedocument.themeOverride+xml"/>
  <Override PartName="/ppt/charts/chart90.xml" ContentType="application/vnd.openxmlformats-officedocument.drawingml.chart+xml"/>
  <Override PartName="/ppt/notesSlides/notesSlide38.xml" ContentType="application/vnd.openxmlformats-officedocument.presentationml.notesSlide+xml"/>
  <Override PartName="/ppt/charts/chart91.xml" ContentType="application/vnd.openxmlformats-officedocument.drawingml.chart+xml"/>
  <Override PartName="/ppt/theme/themeOverride45.xml" ContentType="application/vnd.openxmlformats-officedocument.themeOverride+xml"/>
  <Override PartName="/ppt/charts/chart92.xml" ContentType="application/vnd.openxmlformats-officedocument.drawingml.chart+xml"/>
  <Override PartName="/ppt/theme/themeOverride46.xml" ContentType="application/vnd.openxmlformats-officedocument.themeOverride+xml"/>
  <Override PartName="/ppt/notesSlides/notesSlide39.xml" ContentType="application/vnd.openxmlformats-officedocument.presentationml.notesSlide+xml"/>
  <Override PartName="/ppt/charts/chart93.xml" ContentType="application/vnd.openxmlformats-officedocument.drawingml.chart+xml"/>
  <Override PartName="/ppt/theme/themeOverride47.xml" ContentType="application/vnd.openxmlformats-officedocument.themeOverride+xml"/>
  <Override PartName="/ppt/charts/chart94.xml" ContentType="application/vnd.openxmlformats-officedocument.drawingml.chart+xml"/>
  <Override PartName="/ppt/theme/themeOverride48.xml" ContentType="application/vnd.openxmlformats-officedocument.themeOverride+xml"/>
  <Override PartName="/ppt/charts/chart95.xml" ContentType="application/vnd.openxmlformats-officedocument.drawingml.chart+xml"/>
  <Override PartName="/ppt/charts/chart96.xml" ContentType="application/vnd.openxmlformats-officedocument.drawingml.chart+xml"/>
  <Override PartName="/ppt/notesSlides/notesSlide40.xml" ContentType="application/vnd.openxmlformats-officedocument.presentationml.notesSlide+xml"/>
  <Override PartName="/ppt/charts/chart97.xml" ContentType="application/vnd.openxmlformats-officedocument.drawingml.chart+xml"/>
  <Override PartName="/ppt/theme/themeOverride49.xml" ContentType="application/vnd.openxmlformats-officedocument.themeOverride+xml"/>
  <Override PartName="/ppt/charts/chart98.xml" ContentType="application/vnd.openxmlformats-officedocument.drawingml.chart+xml"/>
  <Override PartName="/ppt/theme/themeOverride50.xml" ContentType="application/vnd.openxmlformats-officedocument.themeOverride+xml"/>
  <Override PartName="/ppt/charts/chart99.xml" ContentType="application/vnd.openxmlformats-officedocument.drawingml.chart+xml"/>
  <Override PartName="/ppt/charts/chart100.xml" ContentType="application/vnd.openxmlformats-officedocument.drawingml.chart+xml"/>
  <Override PartName="/ppt/notesSlides/notesSlide41.xml" ContentType="application/vnd.openxmlformats-officedocument.presentationml.notesSlide+xml"/>
  <Override PartName="/ppt/charts/chart101.xml" ContentType="application/vnd.openxmlformats-officedocument.drawingml.chart+xml"/>
  <Override PartName="/ppt/theme/themeOverride51.xml" ContentType="application/vnd.openxmlformats-officedocument.themeOverride+xml"/>
  <Override PartName="/ppt/charts/chart102.xml" ContentType="application/vnd.openxmlformats-officedocument.drawingml.chart+xml"/>
  <Override PartName="/ppt/notesSlides/notesSlide42.xml" ContentType="application/vnd.openxmlformats-officedocument.presentationml.notesSlide+xml"/>
  <Override PartName="/ppt/charts/chart103.xml" ContentType="application/vnd.openxmlformats-officedocument.drawingml.chart+xml"/>
  <Override PartName="/ppt/theme/themeOverride52.xml" ContentType="application/vnd.openxmlformats-officedocument.themeOverride+xml"/>
  <Override PartName="/ppt/charts/chart104.xml" ContentType="application/vnd.openxmlformats-officedocument.drawingml.chart+xml"/>
  <Override PartName="/ppt/theme/themeOverride53.xml" ContentType="application/vnd.openxmlformats-officedocument.themeOverride+xml"/>
  <Override PartName="/ppt/charts/chart105.xml" ContentType="application/vnd.openxmlformats-officedocument.drawingml.chart+xml"/>
  <Override PartName="/ppt/notesSlides/notesSlide43.xml" ContentType="application/vnd.openxmlformats-officedocument.presentationml.notesSlide+xml"/>
  <Override PartName="/ppt/charts/chart106.xml" ContentType="application/vnd.openxmlformats-officedocument.drawingml.chart+xml"/>
  <Override PartName="/ppt/theme/themeOverride54.xml" ContentType="application/vnd.openxmlformats-officedocument.themeOverride+xml"/>
  <Override PartName="/ppt/charts/chart107.xml" ContentType="application/vnd.openxmlformats-officedocument.drawingml.chart+xml"/>
  <Override PartName="/ppt/theme/themeOverride55.xml" ContentType="application/vnd.openxmlformats-officedocument.themeOverride+xml"/>
  <Override PartName="/ppt/charts/chart108.xml" ContentType="application/vnd.openxmlformats-officedocument.drawingml.chart+xml"/>
  <Override PartName="/ppt/charts/chart109.xml" ContentType="application/vnd.openxmlformats-officedocument.drawingml.chart+xml"/>
  <Override PartName="/ppt/notesSlides/notesSlide44.xml" ContentType="application/vnd.openxmlformats-officedocument.presentationml.notesSlide+xml"/>
  <Override PartName="/ppt/charts/chart110.xml" ContentType="application/vnd.openxmlformats-officedocument.drawingml.chart+xml"/>
  <Override PartName="/ppt/theme/themeOverride56.xml" ContentType="application/vnd.openxmlformats-officedocument.themeOverride+xml"/>
  <Override PartName="/ppt/charts/chart111.xml" ContentType="application/vnd.openxmlformats-officedocument.drawingml.chart+xml"/>
  <Override PartName="/ppt/notesSlides/notesSlide45.xml" ContentType="application/vnd.openxmlformats-officedocument.presentationml.notesSlide+xml"/>
  <Override PartName="/ppt/charts/chart112.xml" ContentType="application/vnd.openxmlformats-officedocument.drawingml.chart+xml"/>
  <Override PartName="/ppt/charts/chart113.xml" ContentType="application/vnd.openxmlformats-officedocument.drawingml.chart+xml"/>
  <Override PartName="/ppt/theme/themeOverride57.xml" ContentType="application/vnd.openxmlformats-officedocument.themeOverride+xml"/>
  <Override PartName="/ppt/charts/chart114.xml" ContentType="application/vnd.openxmlformats-officedocument.drawingml.chart+xml"/>
  <Override PartName="/ppt/notesSlides/notesSlide46.xml" ContentType="application/vnd.openxmlformats-officedocument.presentationml.notesSlide+xml"/>
  <Override PartName="/ppt/charts/chart115.xml" ContentType="application/vnd.openxmlformats-officedocument.drawingml.chart+xml"/>
  <Override PartName="/ppt/theme/themeOverride58.xml" ContentType="application/vnd.openxmlformats-officedocument.themeOverride+xml"/>
  <Override PartName="/ppt/charts/chart116.xml" ContentType="application/vnd.openxmlformats-officedocument.drawingml.chart+xml"/>
  <Override PartName="/ppt/theme/themeOverride59.xml" ContentType="application/vnd.openxmlformats-officedocument.themeOverride+xml"/>
  <Override PartName="/ppt/charts/chart117.xml" ContentType="application/vnd.openxmlformats-officedocument.drawingml.chart+xml"/>
  <Override PartName="/ppt/notesSlides/notesSlide47.xml" ContentType="application/vnd.openxmlformats-officedocument.presentationml.notesSlide+xml"/>
  <Override PartName="/ppt/charts/chart118.xml" ContentType="application/vnd.openxmlformats-officedocument.drawingml.chart+xml"/>
  <Override PartName="/ppt/theme/themeOverride60.xml" ContentType="application/vnd.openxmlformats-officedocument.themeOverride+xml"/>
  <Override PartName="/ppt/charts/chart119.xml" ContentType="application/vnd.openxmlformats-officedocument.drawingml.chart+xml"/>
  <Override PartName="/ppt/theme/themeOverride61.xml" ContentType="application/vnd.openxmlformats-officedocument.themeOverride+xml"/>
  <Override PartName="/ppt/charts/chart120.xml" ContentType="application/vnd.openxmlformats-officedocument.drawingml.chart+xml"/>
  <Override PartName="/ppt/notesSlides/notesSlide48.xml" ContentType="application/vnd.openxmlformats-officedocument.presentationml.notesSlide+xml"/>
  <Override PartName="/ppt/charts/chart121.xml" ContentType="application/vnd.openxmlformats-officedocument.drawingml.chart+xml"/>
  <Override PartName="/ppt/charts/chart122.xml" ContentType="application/vnd.openxmlformats-officedocument.drawingml.chart+xml"/>
  <Override PartName="/ppt/theme/themeOverride62.xml" ContentType="application/vnd.openxmlformats-officedocument.themeOverride+xml"/>
  <Override PartName="/ppt/notesSlides/notesSlide49.xml" ContentType="application/vnd.openxmlformats-officedocument.presentationml.notesSlide+xml"/>
  <Override PartName="/ppt/charts/chart123.xml" ContentType="application/vnd.openxmlformats-officedocument.drawingml.chart+xml"/>
  <Override PartName="/ppt/theme/themeOverride63.xml" ContentType="application/vnd.openxmlformats-officedocument.themeOverride+xml"/>
  <Override PartName="/ppt/charts/chart124.xml" ContentType="application/vnd.openxmlformats-officedocument.drawingml.chart+xml"/>
  <Override PartName="/ppt/notesSlides/notesSlide50.xml" ContentType="application/vnd.openxmlformats-officedocument.presentationml.notesSlide+xml"/>
  <Override PartName="/ppt/charts/chart125.xml" ContentType="application/vnd.openxmlformats-officedocument.drawingml.chart+xml"/>
  <Override PartName="/ppt/theme/themeOverride64.xml" ContentType="application/vnd.openxmlformats-officedocument.themeOverride+xml"/>
  <Override PartName="/ppt/charts/chart126.xml" ContentType="application/vnd.openxmlformats-officedocument.drawingml.chart+xml"/>
  <Override PartName="/ppt/charts/chart127.xml" ContentType="application/vnd.openxmlformats-officedocument.drawingml.chart+xml"/>
  <Override PartName="/ppt/notesSlides/notesSlide51.xml" ContentType="application/vnd.openxmlformats-officedocument.presentationml.notesSlide+xml"/>
  <Override PartName="/ppt/charts/chart128.xml" ContentType="application/vnd.openxmlformats-officedocument.drawingml.chart+xml"/>
  <Override PartName="/ppt/notesSlides/notesSlide52.xml" ContentType="application/vnd.openxmlformats-officedocument.presentationml.notesSlide+xml"/>
  <Override PartName="/ppt/charts/chart129.xml" ContentType="application/vnd.openxmlformats-officedocument.drawingml.chart+xml"/>
  <Override PartName="/ppt/theme/themeOverride65.xml" ContentType="application/vnd.openxmlformats-officedocument.themeOverride+xml"/>
  <Override PartName="/ppt/charts/chart130.xml" ContentType="application/vnd.openxmlformats-officedocument.drawingml.chart+xml"/>
  <Override PartName="/ppt/notesSlides/notesSlide53.xml" ContentType="application/vnd.openxmlformats-officedocument.presentationml.notesSlide+xml"/>
  <Override PartName="/ppt/charts/chart131.xml" ContentType="application/vnd.openxmlformats-officedocument.drawingml.chart+xml"/>
  <Override PartName="/ppt/theme/themeOverride66.xml" ContentType="application/vnd.openxmlformats-officedocument.themeOverride+xml"/>
  <Override PartName="/ppt/charts/chart132.xml" ContentType="application/vnd.openxmlformats-officedocument.drawingml.chart+xml"/>
  <Override PartName="/ppt/notesSlides/notesSlide54.xml" ContentType="application/vnd.openxmlformats-officedocument.presentationml.notesSlide+xml"/>
  <Override PartName="/ppt/charts/chart133.xml" ContentType="application/vnd.openxmlformats-officedocument.drawingml.chart+xml"/>
  <Override PartName="/ppt/theme/themeOverride67.xml" ContentType="application/vnd.openxmlformats-officedocument.themeOverride+xml"/>
  <Override PartName="/ppt/charts/chart134.xml" ContentType="application/vnd.openxmlformats-officedocument.drawingml.chart+xml"/>
  <Override PartName="/ppt/notesSlides/notesSlide55.xml" ContentType="application/vnd.openxmlformats-officedocument.presentationml.notesSlide+xml"/>
  <Override PartName="/ppt/charts/chart135.xml" ContentType="application/vnd.openxmlformats-officedocument.drawingml.chart+xml"/>
  <Override PartName="/ppt/notesSlides/notesSlide56.xml" ContentType="application/vnd.openxmlformats-officedocument.presentationml.notesSlide+xml"/>
  <Override PartName="/ppt/charts/chart136.xml" ContentType="application/vnd.openxmlformats-officedocument.drawingml.chart+xml"/>
  <Override PartName="/ppt/theme/themeOverride68.xml" ContentType="application/vnd.openxmlformats-officedocument.themeOverride+xml"/>
  <Override PartName="/ppt/notesSlides/notesSlide57.xml" ContentType="application/vnd.openxmlformats-officedocument.presentationml.notesSlide+xml"/>
  <Override PartName="/ppt/charts/chart137.xml" ContentType="application/vnd.openxmlformats-officedocument.drawingml.chart+xml"/>
  <Override PartName="/ppt/theme/themeOverride69.xml" ContentType="application/vnd.openxmlformats-officedocument.themeOverride+xml"/>
  <Override PartName="/ppt/charts/chart138.xml" ContentType="application/vnd.openxmlformats-officedocument.drawingml.chart+xml"/>
  <Override PartName="/ppt/theme/themeOverride70.xml" ContentType="application/vnd.openxmlformats-officedocument.themeOverride+xml"/>
  <Override PartName="/ppt/charts/chart139.xml" ContentType="application/vnd.openxmlformats-officedocument.drawingml.chart+xml"/>
  <Override PartName="/ppt/charts/chart140.xml" ContentType="application/vnd.openxmlformats-officedocument.drawingml.chart+xml"/>
  <Override PartName="/ppt/notesSlides/notesSlide58.xml" ContentType="application/vnd.openxmlformats-officedocument.presentationml.notesSlide+xml"/>
  <Override PartName="/ppt/charts/chart141.xml" ContentType="application/vnd.openxmlformats-officedocument.drawingml.chart+xml"/>
  <Override PartName="/ppt/theme/themeOverride71.xml" ContentType="application/vnd.openxmlformats-officedocument.themeOverride+xml"/>
  <Override PartName="/ppt/charts/chart142.xml" ContentType="application/vnd.openxmlformats-officedocument.drawingml.chart+xml"/>
  <Override PartName="/ppt/theme/themeOverride72.xml" ContentType="application/vnd.openxmlformats-officedocument.themeOverride+xml"/>
  <Override PartName="/ppt/charts/chart143.xml" ContentType="application/vnd.openxmlformats-officedocument.drawingml.chart+xml"/>
  <Override PartName="/ppt/theme/themeOverride73.xml" ContentType="application/vnd.openxmlformats-officedocument.themeOverride+xml"/>
  <Override PartName="/ppt/charts/chart144.xml" ContentType="application/vnd.openxmlformats-officedocument.drawingml.chart+xml"/>
  <Override PartName="/ppt/drawings/drawing2.xml" ContentType="application/vnd.openxmlformats-officedocument.drawingml.chartshapes+xml"/>
  <Override PartName="/ppt/charts/chart145.xml" ContentType="application/vnd.openxmlformats-officedocument.drawingml.chart+xml"/>
  <Override PartName="/ppt/notesSlides/notesSlide59.xml" ContentType="application/vnd.openxmlformats-officedocument.presentationml.notesSlide+xml"/>
  <Override PartName="/ppt/charts/chart146.xml" ContentType="application/vnd.openxmlformats-officedocument.drawingml.chart+xml"/>
  <Override PartName="/ppt/theme/themeOverride74.xml" ContentType="application/vnd.openxmlformats-officedocument.themeOverride+xml"/>
  <Override PartName="/ppt/charts/chart147.xml" ContentType="application/vnd.openxmlformats-officedocument.drawingml.chart+xml"/>
  <Override PartName="/ppt/notesSlides/notesSlide60.xml" ContentType="application/vnd.openxmlformats-officedocument.presentationml.notesSlide+xml"/>
  <Override PartName="/ppt/charts/chart148.xml" ContentType="application/vnd.openxmlformats-officedocument.drawingml.chart+xml"/>
  <Override PartName="/ppt/theme/themeOverride75.xml" ContentType="application/vnd.openxmlformats-officedocument.themeOverride+xml"/>
  <Override PartName="/ppt/charts/chart149.xml" ContentType="application/vnd.openxmlformats-officedocument.drawingml.chart+xml"/>
  <Override PartName="/ppt/notesSlides/notesSlide61.xml" ContentType="application/vnd.openxmlformats-officedocument.presentationml.notesSlide+xml"/>
  <Override PartName="/ppt/charts/chart150.xml" ContentType="application/vnd.openxmlformats-officedocument.drawingml.chart+xml"/>
  <Override PartName="/ppt/theme/themeOverride76.xml" ContentType="application/vnd.openxmlformats-officedocument.themeOverride+xml"/>
  <Override PartName="/ppt/notesSlides/notesSlide62.xml" ContentType="application/vnd.openxmlformats-officedocument.presentationml.notesSlide+xml"/>
  <Override PartName="/ppt/charts/chart151.xml" ContentType="application/vnd.openxmlformats-officedocument.drawingml.chart+xml"/>
  <Override PartName="/ppt/theme/themeOverride77.xml" ContentType="application/vnd.openxmlformats-officedocument.themeOverride+xml"/>
  <Override PartName="/ppt/charts/chart152.xml" ContentType="application/vnd.openxmlformats-officedocument.drawingml.chart+xml"/>
  <Override PartName="/ppt/theme/themeOverride78.xml" ContentType="application/vnd.openxmlformats-officedocument.themeOverride+xml"/>
  <Override PartName="/ppt/charts/chart153.xml" ContentType="application/vnd.openxmlformats-officedocument.drawingml.chart+xml"/>
  <Override PartName="/ppt/theme/themeOverride79.xml" ContentType="application/vnd.openxmlformats-officedocument.themeOverride+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notesSlides/notesSlide63.xml" ContentType="application/vnd.openxmlformats-officedocument.presentationml.notesSlide+xml"/>
  <Override PartName="/ppt/charts/chart157.xml" ContentType="application/vnd.openxmlformats-officedocument.drawingml.chart+xml"/>
  <Override PartName="/ppt/theme/themeOverride80.xml" ContentType="application/vnd.openxmlformats-officedocument.themeOverride+xml"/>
  <Override PartName="/ppt/charts/chart158.xml" ContentType="application/vnd.openxmlformats-officedocument.drawingml.chart+xml"/>
  <Override PartName="/ppt/notesSlides/notesSlide64.xml" ContentType="application/vnd.openxmlformats-officedocument.presentationml.notesSlide+xml"/>
  <Override PartName="/ppt/charts/chart159.xml" ContentType="application/vnd.openxmlformats-officedocument.drawingml.chart+xml"/>
  <Override PartName="/ppt/theme/themeOverride81.xml" ContentType="application/vnd.openxmlformats-officedocument.themeOverride+xml"/>
  <Override PartName="/ppt/charts/chart160.xml" ContentType="application/vnd.openxmlformats-officedocument.drawingml.chart+xml"/>
  <Override PartName="/ppt/notesSlides/notesSlide65.xml" ContentType="application/vnd.openxmlformats-officedocument.presentationml.notesSlide+xml"/>
  <Override PartName="/ppt/charts/chart161.xml" ContentType="application/vnd.openxmlformats-officedocument.drawingml.chart+xml"/>
  <Override PartName="/ppt/theme/themeOverride82.xml" ContentType="application/vnd.openxmlformats-officedocument.themeOverride+xml"/>
  <Override PartName="/ppt/charts/chart162.xml" ContentType="application/vnd.openxmlformats-officedocument.drawingml.chart+xml"/>
  <Override PartName="/ppt/theme/themeOverride83.xml" ContentType="application/vnd.openxmlformats-officedocument.themeOverride+xml"/>
  <Override PartName="/ppt/notesSlides/notesSlide66.xml" ContentType="application/vnd.openxmlformats-officedocument.presentationml.notesSlide+xml"/>
  <Override PartName="/ppt/charts/chart163.xml" ContentType="application/vnd.openxmlformats-officedocument.drawingml.chart+xml"/>
  <Override PartName="/ppt/theme/themeOverride84.xml" ContentType="application/vnd.openxmlformats-officedocument.themeOverride+xml"/>
  <Override PartName="/ppt/notesSlides/notesSlide67.xml" ContentType="application/vnd.openxmlformats-officedocument.presentationml.notesSlide+xml"/>
  <Override PartName="/ppt/charts/chart164.xml" ContentType="application/vnd.openxmlformats-officedocument.drawingml.chart+xml"/>
  <Override PartName="/ppt/theme/themeOverride85.xml" ContentType="application/vnd.openxmlformats-officedocument.themeOverride+xml"/>
  <Override PartName="/ppt/charts/chart165.xml" ContentType="application/vnd.openxmlformats-officedocument.drawingml.chart+xml"/>
  <Override PartName="/ppt/notesSlides/notesSlide68.xml" ContentType="application/vnd.openxmlformats-officedocument.presentationml.notesSlide+xml"/>
  <Override PartName="/ppt/charts/chart166.xml" ContentType="application/vnd.openxmlformats-officedocument.drawingml.chart+xml"/>
  <Override PartName="/ppt/theme/themeOverride86.xml" ContentType="application/vnd.openxmlformats-officedocument.themeOverride+xml"/>
  <Override PartName="/ppt/charts/chart167.xml" ContentType="application/vnd.openxmlformats-officedocument.drawingml.chart+xml"/>
  <Override PartName="/ppt/notesSlides/notesSlide69.xml" ContentType="application/vnd.openxmlformats-officedocument.presentationml.notesSlide+xml"/>
  <Override PartName="/ppt/charts/chart168.xml" ContentType="application/vnd.openxmlformats-officedocument.drawingml.chart+xml"/>
  <Override PartName="/ppt/theme/themeOverride87.xml" ContentType="application/vnd.openxmlformats-officedocument.themeOverride+xml"/>
  <Override PartName="/ppt/charts/chart169.xml" ContentType="application/vnd.openxmlformats-officedocument.drawingml.chart+xml"/>
  <Override PartName="/ppt/notesSlides/notesSlide70.xml" ContentType="application/vnd.openxmlformats-officedocument.presentationml.notesSlide+xml"/>
  <Override PartName="/ppt/charts/chart170.xml" ContentType="application/vnd.openxmlformats-officedocument.drawingml.chart+xml"/>
  <Override PartName="/ppt/notesSlides/notesSlide71.xml" ContentType="application/vnd.openxmlformats-officedocument.presentationml.notesSlide+xml"/>
  <Override PartName="/ppt/charts/chart171.xml" ContentType="application/vnd.openxmlformats-officedocument.drawingml.chart+xml"/>
  <Override PartName="/ppt/notesSlides/notesSlide72.xml" ContentType="application/vnd.openxmlformats-officedocument.presentationml.notesSlide+xml"/>
  <Override PartName="/ppt/charts/chart172.xml" ContentType="application/vnd.openxmlformats-officedocument.drawingml.chart+xml"/>
  <Override PartName="/ppt/theme/themeOverride88.xml" ContentType="application/vnd.openxmlformats-officedocument.themeOverride+xml"/>
  <Override PartName="/ppt/charts/chart173.xml" ContentType="application/vnd.openxmlformats-officedocument.drawingml.chart+xml"/>
  <Override PartName="/ppt/theme/themeOverride89.xml" ContentType="application/vnd.openxmlformats-officedocument.themeOverride+xml"/>
  <Override PartName="/ppt/notesSlides/notesSlide73.xml" ContentType="application/vnd.openxmlformats-officedocument.presentationml.notesSlide+xml"/>
  <Override PartName="/ppt/charts/chart174.xml" ContentType="application/vnd.openxmlformats-officedocument.drawingml.chart+xml"/>
  <Override PartName="/ppt/theme/themeOverride90.xml" ContentType="application/vnd.openxmlformats-officedocument.themeOverride+xml"/>
  <Override PartName="/ppt/charts/chart175.xml" ContentType="application/vnd.openxmlformats-officedocument.drawingml.chart+xml"/>
  <Override PartName="/ppt/notesSlides/notesSlide74.xml" ContentType="application/vnd.openxmlformats-officedocument.presentationml.notesSlide+xml"/>
  <Override PartName="/ppt/charts/chart176.xml" ContentType="application/vnd.openxmlformats-officedocument.drawingml.chart+xml"/>
  <Override PartName="/ppt/theme/themeOverride91.xml" ContentType="application/vnd.openxmlformats-officedocument.themeOverride+xml"/>
  <Override PartName="/ppt/charts/chart177.xml" ContentType="application/vnd.openxmlformats-officedocument.drawingml.chart+xml"/>
  <Override PartName="/ppt/notesSlides/notesSlide7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theme/themeOverride92.xml" ContentType="application/vnd.openxmlformats-officedocument.themeOverride+xml"/>
  <Override PartName="/ppt/notesSlides/notesSlide76.xml" ContentType="application/vnd.openxmlformats-officedocument.presentationml.notesSlide+xml"/>
  <Override PartName="/ppt/charts/chart180.xml" ContentType="application/vnd.openxmlformats-officedocument.drawingml.chart+xml"/>
  <Override PartName="/ppt/theme/themeOverride93.xml" ContentType="application/vnd.openxmlformats-officedocument.themeOverride+xml"/>
  <Override PartName="/ppt/charts/chart181.xml" ContentType="application/vnd.openxmlformats-officedocument.drawingml.chart+xml"/>
  <Override PartName="/ppt/charts/chart182.xml" ContentType="application/vnd.openxmlformats-officedocument.drawingml.chart+xml"/>
  <Override PartName="/ppt/notesSlides/notesSlide77.xml" ContentType="application/vnd.openxmlformats-officedocument.presentationml.notesSlide+xml"/>
  <Override PartName="/ppt/charts/chart183.xml" ContentType="application/vnd.openxmlformats-officedocument.drawingml.chart+xml"/>
  <Override PartName="/ppt/theme/themeOverride94.xml" ContentType="application/vnd.openxmlformats-officedocument.themeOverride+xml"/>
  <Override PartName="/ppt/charts/chart184.xml" ContentType="application/vnd.openxmlformats-officedocument.drawingml.chart+xml"/>
  <Override PartName="/ppt/notesSlides/notesSlide78.xml" ContentType="application/vnd.openxmlformats-officedocument.presentationml.notesSlide+xml"/>
  <Override PartName="/ppt/charts/chart185.xml" ContentType="application/vnd.openxmlformats-officedocument.drawingml.chart+xml"/>
  <Override PartName="/ppt/theme/themeOverride95.xml" ContentType="application/vnd.openxmlformats-officedocument.themeOverride+xml"/>
  <Override PartName="/ppt/charts/chart186.xml" ContentType="application/vnd.openxmlformats-officedocument.drawingml.chart+xml"/>
  <Override PartName="/ppt/theme/themeOverride96.xml" ContentType="application/vnd.openxmlformats-officedocument.themeOverride+xml"/>
  <Override PartName="/ppt/charts/chart187.xml" ContentType="application/vnd.openxmlformats-officedocument.drawingml.chart+xml"/>
  <Override PartName="/ppt/charts/chart188.xml" ContentType="application/vnd.openxmlformats-officedocument.drawingml.chart+xml"/>
  <Override PartName="/ppt/drawings/drawing3.xml" ContentType="application/vnd.openxmlformats-officedocument.drawingml.chartshapes+xml"/>
  <Override PartName="/ppt/notesSlides/notesSlide79.xml" ContentType="application/vnd.openxmlformats-officedocument.presentationml.notesSlide+xml"/>
  <Override PartName="/ppt/charts/chart189.xml" ContentType="application/vnd.openxmlformats-officedocument.drawingml.chart+xml"/>
  <Override PartName="/ppt/theme/themeOverride97.xml" ContentType="application/vnd.openxmlformats-officedocument.themeOverride+xml"/>
  <Override PartName="/ppt/charts/chart190.xml" ContentType="application/vnd.openxmlformats-officedocument.drawingml.chart+xml"/>
  <Override PartName="/ppt/theme/themeOverride98.xml" ContentType="application/vnd.openxmlformats-officedocument.themeOverride+xml"/>
  <Override PartName="/ppt/charts/chart191.xml" ContentType="application/vnd.openxmlformats-officedocument.drawingml.chart+xml"/>
  <Override PartName="/ppt/theme/themeOverride99.xml" ContentType="application/vnd.openxmlformats-officedocument.themeOverride+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83"/>
  </p:notesMasterIdLst>
  <p:handoutMasterIdLst>
    <p:handoutMasterId r:id="rId84"/>
  </p:handoutMasterIdLst>
  <p:sldIdLst>
    <p:sldId id="538" r:id="rId2"/>
    <p:sldId id="276" r:id="rId3"/>
    <p:sldId id="371" r:id="rId4"/>
    <p:sldId id="435" r:id="rId5"/>
    <p:sldId id="464" r:id="rId6"/>
    <p:sldId id="442" r:id="rId7"/>
    <p:sldId id="465" r:id="rId8"/>
    <p:sldId id="444" r:id="rId9"/>
    <p:sldId id="456" r:id="rId10"/>
    <p:sldId id="437" r:id="rId11"/>
    <p:sldId id="452" r:id="rId12"/>
    <p:sldId id="381" r:id="rId13"/>
    <p:sldId id="457" r:id="rId14"/>
    <p:sldId id="458" r:id="rId15"/>
    <p:sldId id="383" r:id="rId16"/>
    <p:sldId id="433" r:id="rId17"/>
    <p:sldId id="382" r:id="rId18"/>
    <p:sldId id="453" r:id="rId19"/>
    <p:sldId id="469" r:id="rId20"/>
    <p:sldId id="470" r:id="rId21"/>
    <p:sldId id="471" r:id="rId22"/>
    <p:sldId id="472" r:id="rId23"/>
    <p:sldId id="473" r:id="rId24"/>
    <p:sldId id="474" r:id="rId25"/>
    <p:sldId id="475" r:id="rId26"/>
    <p:sldId id="476" r:id="rId27"/>
    <p:sldId id="477" r:id="rId28"/>
    <p:sldId id="478" r:id="rId29"/>
    <p:sldId id="479" r:id="rId30"/>
    <p:sldId id="480" r:id="rId31"/>
    <p:sldId id="481" r:id="rId32"/>
    <p:sldId id="482" r:id="rId33"/>
    <p:sldId id="483" r:id="rId34"/>
    <p:sldId id="531" r:id="rId35"/>
    <p:sldId id="532" r:id="rId36"/>
    <p:sldId id="534" r:id="rId37"/>
    <p:sldId id="533" r:id="rId38"/>
    <p:sldId id="535" r:id="rId39"/>
    <p:sldId id="484" r:id="rId40"/>
    <p:sldId id="485" r:id="rId41"/>
    <p:sldId id="486" r:id="rId42"/>
    <p:sldId id="487" r:id="rId43"/>
    <p:sldId id="528" r:id="rId44"/>
    <p:sldId id="488" r:id="rId45"/>
    <p:sldId id="489" r:id="rId46"/>
    <p:sldId id="490" r:id="rId47"/>
    <p:sldId id="491" r:id="rId48"/>
    <p:sldId id="526" r:id="rId49"/>
    <p:sldId id="527" r:id="rId50"/>
    <p:sldId id="492" r:id="rId51"/>
    <p:sldId id="493" r:id="rId52"/>
    <p:sldId id="494" r:id="rId53"/>
    <p:sldId id="495" r:id="rId54"/>
    <p:sldId id="496" r:id="rId55"/>
    <p:sldId id="497" r:id="rId56"/>
    <p:sldId id="498" r:id="rId57"/>
    <p:sldId id="499" r:id="rId58"/>
    <p:sldId id="500" r:id="rId59"/>
    <p:sldId id="501" r:id="rId60"/>
    <p:sldId id="502" r:id="rId61"/>
    <p:sldId id="503" r:id="rId62"/>
    <p:sldId id="504" r:id="rId63"/>
    <p:sldId id="505" r:id="rId64"/>
    <p:sldId id="506" r:id="rId65"/>
    <p:sldId id="507" r:id="rId66"/>
    <p:sldId id="539" r:id="rId67"/>
    <p:sldId id="509" r:id="rId68"/>
    <p:sldId id="510" r:id="rId69"/>
    <p:sldId id="511" r:id="rId70"/>
    <p:sldId id="512" r:id="rId71"/>
    <p:sldId id="513" r:id="rId72"/>
    <p:sldId id="515" r:id="rId73"/>
    <p:sldId id="540" r:id="rId74"/>
    <p:sldId id="517" r:id="rId75"/>
    <p:sldId id="518" r:id="rId76"/>
    <p:sldId id="519" r:id="rId77"/>
    <p:sldId id="520" r:id="rId78"/>
    <p:sldId id="516" r:id="rId79"/>
    <p:sldId id="521" r:id="rId80"/>
    <p:sldId id="522" r:id="rId81"/>
    <p:sldId id="523" r:id="rId8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tan J. Healy" initials="FJH"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558ED5"/>
    <a:srgbClr val="9E851A"/>
    <a:srgbClr val="808080"/>
    <a:srgbClr val="9D8E1F"/>
    <a:srgbClr val="858585"/>
    <a:srgbClr val="000000"/>
    <a:srgbClr val="C6D9F1"/>
    <a:srgbClr val="FCD5B5"/>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36" autoAdjust="0"/>
    <p:restoredTop sz="83670" autoAdjust="0"/>
  </p:normalViewPr>
  <p:slideViewPr>
    <p:cSldViewPr snapToGrid="0">
      <p:cViewPr>
        <p:scale>
          <a:sx n="110" d="100"/>
          <a:sy n="110" d="100"/>
        </p:scale>
        <p:origin x="-108" y="96"/>
      </p:cViewPr>
      <p:guideLst>
        <p:guide orient="horz" pos="1949"/>
        <p:guide orient="horz" pos="839"/>
        <p:guide orient="horz" pos="2475"/>
        <p:guide orient="horz" pos="4105"/>
        <p:guide orient="horz" pos="2793"/>
        <p:guide orient="horz" pos="654"/>
        <p:guide orient="horz" pos="1379"/>
        <p:guide orient="horz" pos="1230"/>
        <p:guide orient="horz" pos="3021"/>
        <p:guide orient="horz" pos="3592"/>
        <p:guide orient="horz" pos="1384"/>
        <p:guide pos="2880"/>
        <p:guide pos="682"/>
        <p:guide pos="2292"/>
        <p:guide pos="507"/>
        <p:guide pos="3308"/>
        <p:guide pos="4978"/>
        <p:guide pos="2154"/>
        <p:guide pos="22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286"/>
    </p:cViewPr>
  </p:sorterViewPr>
  <p:notesViewPr>
    <p:cSldViewPr snapToGrid="0">
      <p:cViewPr varScale="1">
        <p:scale>
          <a:sx n="73" d="100"/>
          <a:sy n="73" d="100"/>
        </p:scale>
        <p:origin x="-2148"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10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51.xml"/></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10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52.xml"/></Relationships>
</file>

<file path=ppt/charts/_rels/chart104.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53.xml"/></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106.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54.xml"/></Relationships>
</file>

<file path=ppt/charts/_rels/chart107.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55.xml"/></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0.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56.xml"/></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11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57.xml"/></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115.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58.xml"/></Relationships>
</file>

<file path=ppt/charts/_rels/chart116.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59.xml"/></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118.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60.xml"/></Relationships>
</file>

<file path=ppt/charts/_rels/chart119.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6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122.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62.xml"/></Relationships>
</file>

<file path=ppt/charts/_rels/chart12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63.xml"/></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125.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64.xml"/></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129.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65.xml"/></Relationships>
</file>

<file path=ppt/charts/_rels/chart1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5.xml"/></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13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66.xml"/></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13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67.xml"/></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136.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68.xml"/></Relationships>
</file>

<file path=ppt/charts/_rels/chart137.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69.xml"/></Relationships>
</file>

<file path=ppt/charts/_rels/chart138.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70.xml"/></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14.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6.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14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71.xml"/></Relationships>
</file>

<file path=ppt/charts/_rels/chart142.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72.xml"/></Relationships>
</file>

<file path=ppt/charts/_rels/chart14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73.xml"/></Relationships>
</file>

<file path=ppt/charts/_rels/chart14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1.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146.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74.xml"/></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148.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75.xml"/></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50.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76.xml"/></Relationships>
</file>

<file path=ppt/charts/_rels/chart15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77.xml"/></Relationships>
</file>

<file path=ppt/charts/_rels/chart152.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78.xml"/></Relationships>
</file>

<file path=ppt/charts/_rels/chart15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79.xml"/></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157.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80.xml"/></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159.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81.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16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82.xml"/></Relationships>
</file>

<file path=ppt/charts/_rels/chart162.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83.xml"/></Relationships>
</file>

<file path=ppt/charts/_rels/chart16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84.xml"/></Relationships>
</file>

<file path=ppt/charts/_rels/chart164.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85.xml"/></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166.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86.xml"/></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168.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87.xml"/></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17.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7.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172.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88.xml"/></Relationships>
</file>

<file path=ppt/charts/_rels/chart173.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89.xml"/></Relationships>
</file>

<file path=ppt/charts/_rels/chart174.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90.xml"/></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176.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91.xml"/></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179.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92.xml"/></Relationships>
</file>

<file path=ppt/charts/_rels/chart18.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8.xml"/></Relationships>
</file>

<file path=ppt/charts/_rels/chart180.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93.xml"/></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18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94.xml"/></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185.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95.xml"/></Relationships>
</file>

<file path=ppt/charts/_rels/chart186.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96.xml"/></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18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4.xlsx"/></Relationships>
</file>

<file path=ppt/charts/_rels/chart189.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97.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90.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98.xml"/></Relationships>
</file>

<file path=ppt/charts/_rels/chart19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99.xml"/></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4.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11.xml"/></Relationships>
</file>

<file path=ppt/charts/_rels/chart25.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12.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8.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13.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3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14.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4.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15.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7.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16.xml"/></Relationships>
</file>

<file path=ppt/charts/_rels/chart38.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4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18.xml"/></Relationships>
</file>

<file path=ppt/charts/_rels/chart42.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19.xml"/></Relationships>
</file>

<file path=ppt/charts/_rels/chart4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20.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46.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23.xml"/></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5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24.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5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25.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55.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26.xml"/></Relationships>
</file>

<file path=ppt/charts/_rels/chart56.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27.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59.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28.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6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29.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6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30.xml"/></Relationships>
</file>

<file path=ppt/charts/_rels/chart64.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31.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5.xlsx"/></Relationships>
</file>

<file path=ppt/charts/_rels/chart67.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32.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69.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33.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3.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7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34.xml"/></Relationships>
</file>

<file path=ppt/charts/_rels/chart72.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35.xml"/></Relationships>
</file>

<file path=ppt/charts/_rels/chart7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36.xml"/></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76.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37.xml"/></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4.xml"/></Relationships>
</file>

<file path=ppt/charts/_rels/chart80.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38.xml"/></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82.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39.xml"/></Relationships>
</file>

<file path=ppt/charts/_rels/chart8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40.xml"/></Relationships>
</file>

<file path=ppt/charts/_rels/chart84.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41.xml"/></Relationships>
</file>

<file path=ppt/charts/_rels/chart85.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42.xml"/></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88.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43.xml"/></Relationships>
</file>

<file path=ppt/charts/_rels/chart89.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4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91.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45.xml"/></Relationships>
</file>

<file path=ppt/charts/_rels/chart92.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46.xml"/></Relationships>
</file>

<file path=ppt/charts/_rels/chart93.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47.xml"/></Relationships>
</file>

<file path=ppt/charts/_rels/chart94.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48.xml"/></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97.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49.xml"/></Relationships>
</file>

<file path=ppt/charts/_rels/chart98.xml.rels><?xml version="1.0" encoding="UTF-8" standalone="yes"?>
<Relationships xmlns="http://schemas.openxmlformats.org/package/2006/relationships"><Relationship Id="rId2" Type="http://schemas.openxmlformats.org/officeDocument/2006/relationships/oleObject" Target="file:///C:\Documents%20and%20Settings\sara.whyte\Desktop\Residential%20survey%20charts.xls" TargetMode="External"/><Relationship Id="rId1" Type="http://schemas.openxmlformats.org/officeDocument/2006/relationships/themeOverride" Target="../theme/themeOverride50.xml"/></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345253718287118"/>
          <c:y val="0.18825605132691794"/>
          <c:w val="0.33142847769031208"/>
          <c:h val="0.55238079615048163"/>
        </c:manualLayout>
      </c:layout>
      <c:pieChart>
        <c:varyColors val="1"/>
        <c:ser>
          <c:idx val="0"/>
          <c:order val="0"/>
          <c:tx>
            <c:strRef>
              <c:f>'Sample Structure'!$B$14</c:f>
              <c:strCache>
                <c:ptCount val="1"/>
                <c:pt idx="0">
                  <c:v>Nationality</c:v>
                </c:pt>
              </c:strCache>
            </c:strRef>
          </c:tx>
          <c:spPr>
            <a:solidFill>
              <a:schemeClr val="accent6">
                <a:lumMod val="20000"/>
                <a:lumOff val="80000"/>
              </a:schemeClr>
            </a:solidFill>
          </c:spPr>
          <c:dPt>
            <c:idx val="0"/>
            <c:bubble3D val="0"/>
            <c:spPr>
              <a:solidFill>
                <a:schemeClr val="accent6">
                  <a:lumMod val="75000"/>
                </a:schemeClr>
              </a:solidFill>
            </c:spPr>
          </c:dPt>
          <c:dPt>
            <c:idx val="2"/>
            <c:bubble3D val="0"/>
            <c:spPr>
              <a:solidFill>
                <a:schemeClr val="tx2">
                  <a:lumMod val="20000"/>
                  <a:lumOff val="80000"/>
                </a:schemeClr>
              </a:solidFill>
            </c:spPr>
          </c:dPt>
          <c:dPt>
            <c:idx val="3"/>
            <c:bubble3D val="0"/>
            <c:spPr>
              <a:solidFill>
                <a:schemeClr val="accent3">
                  <a:lumMod val="60000"/>
                  <a:lumOff val="40000"/>
                </a:schemeClr>
              </a:solidFill>
            </c:spPr>
          </c:dPt>
          <c:cat>
            <c:strRef>
              <c:f>'Sample Structure'!$B$35:$B$38</c:f>
              <c:strCache>
                <c:ptCount val="4"/>
                <c:pt idx="0">
                  <c:v>Emirati</c:v>
                </c:pt>
                <c:pt idx="1">
                  <c:v>Expat Arab</c:v>
                </c:pt>
                <c:pt idx="2">
                  <c:v>Expat Asian</c:v>
                </c:pt>
                <c:pt idx="3">
                  <c:v>Westerners/ Other</c:v>
                </c:pt>
              </c:strCache>
            </c:strRef>
          </c:cat>
          <c:val>
            <c:numRef>
              <c:f>'Sample Structure'!$C$35:$C$38</c:f>
              <c:numCache>
                <c:formatCode>0%</c:formatCode>
                <c:ptCount val="4"/>
                <c:pt idx="0">
                  <c:v>0.17</c:v>
                </c:pt>
                <c:pt idx="1">
                  <c:v>0.31000000000000238</c:v>
                </c:pt>
                <c:pt idx="2">
                  <c:v>0.46</c:v>
                </c:pt>
                <c:pt idx="3">
                  <c:v>7.0000000000000034E-2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5.5808362496354347E-2"/>
          <c:y val="0.84069221768968705"/>
          <c:w val="0.90000000000000013"/>
          <c:h val="7.2622142111754065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0.10310710747249309"/>
          <c:y val="9.0644198325224259E-2"/>
          <c:w val="0.86046905146790431"/>
          <c:h val="0.60049506363829819"/>
        </c:manualLayout>
      </c:layout>
      <c:bar3DChart>
        <c:barDir val="col"/>
        <c:grouping val="clustered"/>
        <c:varyColors val="0"/>
        <c:ser>
          <c:idx val="0"/>
          <c:order val="0"/>
          <c:tx>
            <c:strRef>
              <c:f>Sheet1!$B$1</c:f>
              <c:strCache>
                <c:ptCount val="1"/>
                <c:pt idx="0">
                  <c:v>2012</c:v>
                </c:pt>
              </c:strCache>
            </c:strRef>
          </c:tx>
          <c:spPr>
            <a:solidFill>
              <a:srgbClr val="9E851A"/>
            </a:solidFill>
            <a:scene3d>
              <a:camera prst="orthographicFront"/>
              <a:lightRig rig="threePt" dir="t"/>
            </a:scene3d>
            <a:sp3d>
              <a:bevelT w="0" h="0"/>
            </a:sp3d>
          </c:spPr>
          <c:invertIfNegative val="0"/>
          <c:dLbls>
            <c:numFmt formatCode="#,##0_);\(#,##0\)" sourceLinked="0"/>
            <c:txPr>
              <a:bodyPr/>
              <a:lstStyle/>
              <a:p>
                <a:pPr>
                  <a:defRPr lang="da-DK" b="1"/>
                </a:pPr>
                <a:endParaRPr lang="en-US"/>
              </a:p>
            </c:txPr>
            <c:showLegendKey val="0"/>
            <c:showVal val="1"/>
            <c:showCatName val="0"/>
            <c:showSerName val="0"/>
            <c:showPercent val="0"/>
            <c:showBubbleSize val="0"/>
            <c:showLeaderLines val="0"/>
          </c:dLbls>
          <c:cat>
            <c:strRef>
              <c:f>Sheet1!$A$2:$A$4</c:f>
              <c:strCache>
                <c:ptCount val="3"/>
                <c:pt idx="0">
                  <c:v>Call to another mobile phone in the UAE</c:v>
                </c:pt>
                <c:pt idx="1">
                  <c:v>Call to a fixed line phone in the UAE</c:v>
                </c:pt>
                <c:pt idx="2">
                  <c:v>International</c:v>
                </c:pt>
              </c:strCache>
            </c:strRef>
          </c:cat>
          <c:val>
            <c:numRef>
              <c:f>Sheet1!$B$2:$B$4</c:f>
              <c:numCache>
                <c:formatCode>General</c:formatCode>
                <c:ptCount val="3"/>
                <c:pt idx="0">
                  <c:v>38.1</c:v>
                </c:pt>
                <c:pt idx="1">
                  <c:v>10.7</c:v>
                </c:pt>
                <c:pt idx="2">
                  <c:v>6.01</c:v>
                </c:pt>
              </c:numCache>
            </c:numRef>
          </c:val>
        </c:ser>
        <c:dLbls>
          <c:showLegendKey val="0"/>
          <c:showVal val="0"/>
          <c:showCatName val="0"/>
          <c:showSerName val="0"/>
          <c:showPercent val="0"/>
          <c:showBubbleSize val="0"/>
        </c:dLbls>
        <c:gapWidth val="214"/>
        <c:shape val="cylinder"/>
        <c:axId val="92929408"/>
        <c:axId val="92836992"/>
        <c:axId val="0"/>
      </c:bar3DChart>
      <c:catAx>
        <c:axId val="92929408"/>
        <c:scaling>
          <c:orientation val="minMax"/>
        </c:scaling>
        <c:delete val="0"/>
        <c:axPos val="b"/>
        <c:numFmt formatCode="General" sourceLinked="1"/>
        <c:majorTickMark val="in"/>
        <c:minorTickMark val="none"/>
        <c:tickLblPos val="nextTo"/>
        <c:txPr>
          <a:bodyPr/>
          <a:lstStyle/>
          <a:p>
            <a:pPr>
              <a:defRPr lang="da-DK" b="1"/>
            </a:pPr>
            <a:endParaRPr lang="en-US"/>
          </a:p>
        </c:txPr>
        <c:crossAx val="92836992"/>
        <c:crosses val="autoZero"/>
        <c:auto val="1"/>
        <c:lblAlgn val="ctr"/>
        <c:lblOffset val="100"/>
        <c:noMultiLvlLbl val="0"/>
      </c:catAx>
      <c:valAx>
        <c:axId val="92836992"/>
        <c:scaling>
          <c:orientation val="minMax"/>
        </c:scaling>
        <c:delete val="0"/>
        <c:axPos val="l"/>
        <c:numFmt formatCode="General" sourceLinked="1"/>
        <c:majorTickMark val="out"/>
        <c:minorTickMark val="none"/>
        <c:tickLblPos val="nextTo"/>
        <c:txPr>
          <a:bodyPr/>
          <a:lstStyle/>
          <a:p>
            <a:pPr>
              <a:defRPr lang="da-DK" b="1"/>
            </a:pPr>
            <a:endParaRPr lang="en-US"/>
          </a:p>
        </c:txPr>
        <c:crossAx val="92929408"/>
        <c:crosses val="autoZero"/>
        <c:crossBetween val="between"/>
        <c:majorUnit val="10"/>
      </c:valAx>
      <c:spPr>
        <a:noFill/>
        <a:ln w="25405">
          <a:noFill/>
        </a:ln>
      </c:spPr>
    </c:plotArea>
    <c:plotVisOnly val="1"/>
    <c:dispBlanksAs val="gap"/>
    <c:showDLblsOverMax val="0"/>
  </c:chart>
  <c:txPr>
    <a:bodyPr/>
    <a:lstStyle/>
    <a:p>
      <a:pPr>
        <a:defRPr sz="1000">
          <a:solidFill>
            <a:srgbClr val="000000"/>
          </a:solidFill>
          <a:latin typeface="Arial" pitchFamily="34" charset="0"/>
          <a:cs typeface="Arial" pitchFamily="34" charset="0"/>
        </a:defRPr>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a:ln w="9525">
          <a:solidFill>
            <a:srgbClr val="808080"/>
          </a:solidFill>
        </a:ln>
      </c:spPr>
    </c:floor>
    <c:sideWall>
      <c:thickness val="0"/>
    </c:sideWall>
    <c:backWall>
      <c:thickness val="0"/>
    </c:backWall>
    <c:plotArea>
      <c:layout>
        <c:manualLayout>
          <c:layoutTarget val="inner"/>
          <c:xMode val="edge"/>
          <c:yMode val="edge"/>
          <c:x val="0.10616177523264289"/>
          <c:y val="9.2436539537875284E-2"/>
          <c:w val="0.82090819989100849"/>
          <c:h val="0.64358654299087481"/>
        </c:manualLayout>
      </c:layout>
      <c:bar3DChart>
        <c:barDir val="col"/>
        <c:grouping val="clustered"/>
        <c:varyColors val="0"/>
        <c:ser>
          <c:idx val="0"/>
          <c:order val="0"/>
          <c:tx>
            <c:strRef>
              <c:f>Sheet1!$B$1</c:f>
              <c:strCache>
                <c:ptCount val="1"/>
                <c:pt idx="0">
                  <c:v>Column1</c:v>
                </c:pt>
              </c:strCache>
            </c:strRef>
          </c:tx>
          <c:spPr>
            <a:solidFill>
              <a:srgbClr val="9E851A"/>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Broadband (ADSL)</c:v>
                </c:pt>
                <c:pt idx="1">
                  <c:v>Dial-up</c:v>
                </c:pt>
                <c:pt idx="2">
                  <c:v>Mobile broadband</c:v>
                </c:pt>
                <c:pt idx="3">
                  <c:v>Don't know</c:v>
                </c:pt>
              </c:strCache>
            </c:strRef>
          </c:cat>
          <c:val>
            <c:numRef>
              <c:f>Sheet1!$B$2:$B$5</c:f>
              <c:numCache>
                <c:formatCode>0%</c:formatCode>
                <c:ptCount val="4"/>
                <c:pt idx="0">
                  <c:v>0.92</c:v>
                </c:pt>
                <c:pt idx="1">
                  <c:v>7.0000000000000021E-2</c:v>
                </c:pt>
                <c:pt idx="2">
                  <c:v>7.0000000000000021E-2</c:v>
                </c:pt>
                <c:pt idx="3">
                  <c:v>1.0000000000000005E-2</c:v>
                </c:pt>
              </c:numCache>
            </c:numRef>
          </c:val>
        </c:ser>
        <c:dLbls>
          <c:showLegendKey val="0"/>
          <c:showVal val="0"/>
          <c:showCatName val="0"/>
          <c:showSerName val="0"/>
          <c:showPercent val="0"/>
          <c:showBubbleSize val="0"/>
        </c:dLbls>
        <c:gapWidth val="150"/>
        <c:shape val="cylinder"/>
        <c:axId val="25188608"/>
        <c:axId val="25198592"/>
        <c:axId val="0"/>
      </c:bar3DChart>
      <c:catAx>
        <c:axId val="25188608"/>
        <c:scaling>
          <c:orientation val="minMax"/>
        </c:scaling>
        <c:delete val="0"/>
        <c:axPos val="b"/>
        <c:numFmt formatCode="General" sourceLinked="1"/>
        <c:majorTickMark val="none"/>
        <c:minorTickMark val="none"/>
        <c:tickLblPos val="nextTo"/>
        <c:txPr>
          <a:bodyPr/>
          <a:lstStyle/>
          <a:p>
            <a:pPr>
              <a:defRPr b="1"/>
            </a:pPr>
            <a:endParaRPr lang="en-US"/>
          </a:p>
        </c:txPr>
        <c:crossAx val="25198592"/>
        <c:crosses val="autoZero"/>
        <c:auto val="1"/>
        <c:lblAlgn val="ctr"/>
        <c:lblOffset val="100"/>
        <c:noMultiLvlLbl val="0"/>
      </c:catAx>
      <c:valAx>
        <c:axId val="25198592"/>
        <c:scaling>
          <c:orientation val="minMax"/>
        </c:scaling>
        <c:delete val="0"/>
        <c:axPos val="l"/>
        <c:numFmt formatCode="0%" sourceLinked="1"/>
        <c:majorTickMark val="none"/>
        <c:minorTickMark val="none"/>
        <c:tickLblPos val="nextTo"/>
        <c:txPr>
          <a:bodyPr/>
          <a:lstStyle/>
          <a:p>
            <a:pPr>
              <a:defRPr b="1"/>
            </a:pPr>
            <a:endParaRPr lang="en-US"/>
          </a:p>
        </c:txPr>
        <c:crossAx val="25188608"/>
        <c:crosses val="autoZero"/>
        <c:crossBetween val="between"/>
      </c:valAx>
      <c:spPr>
        <a:noFill/>
        <a:ln w="25386">
          <a:noFill/>
        </a:ln>
      </c:spPr>
    </c:plotArea>
    <c:plotVisOnly val="1"/>
    <c:dispBlanksAs val="gap"/>
    <c:showDLblsOverMax val="0"/>
  </c:chart>
  <c:spPr>
    <a:ln w="15875"/>
  </c:spPr>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23470701513414"/>
          <c:y val="0.13032931614750001"/>
          <c:w val="0.44354155548945562"/>
          <c:h val="0.73302217078572451"/>
        </c:manualLayout>
      </c:layout>
      <c:pieChart>
        <c:varyColors val="1"/>
        <c:ser>
          <c:idx val="0"/>
          <c:order val="0"/>
          <c:spPr>
            <a:solidFill>
              <a:schemeClr val="accent6">
                <a:lumMod val="20000"/>
                <a:lumOff val="80000"/>
              </a:schemeClr>
            </a:solidFill>
          </c:spPr>
          <c:dPt>
            <c:idx val="0"/>
            <c:bubble3D val="0"/>
            <c:spPr>
              <a:solidFill>
                <a:schemeClr val="accent6">
                  <a:lumMod val="60000"/>
                  <a:lumOff val="40000"/>
                </a:schemeClr>
              </a:solidFill>
            </c:spPr>
          </c:dPt>
          <c:dPt>
            <c:idx val="2"/>
            <c:bubble3D val="0"/>
            <c:spPr>
              <a:solidFill>
                <a:schemeClr val="tx2">
                  <a:lumMod val="20000"/>
                  <a:lumOff val="80000"/>
                </a:schemeClr>
              </a:solidFill>
            </c:spPr>
          </c:dPt>
          <c:cat>
            <c:strRef>
              <c:f>'Internet Usage'!$B$50:$B$52</c:f>
              <c:strCache>
                <c:ptCount val="3"/>
                <c:pt idx="0">
                  <c:v>Arabic based sites</c:v>
                </c:pt>
                <c:pt idx="1">
                  <c:v>English based sites</c:v>
                </c:pt>
                <c:pt idx="2">
                  <c:v>Other language based sites</c:v>
                </c:pt>
              </c:strCache>
            </c:strRef>
          </c:cat>
          <c:val>
            <c:numRef>
              <c:f>'Internet Usage'!$C$50:$C$52</c:f>
              <c:numCache>
                <c:formatCode>0%</c:formatCode>
                <c:ptCount val="3"/>
                <c:pt idx="0">
                  <c:v>0.22</c:v>
                </c:pt>
                <c:pt idx="1">
                  <c:v>0.71000000000000063</c:v>
                </c:pt>
                <c:pt idx="2">
                  <c:v>7.0000000000000021E-2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18978133126271954"/>
          <c:y val="0.90254627985823532"/>
          <c:w val="0.62865478486991899"/>
          <c:h val="8.3716869608805547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a:ln w="9525">
          <a:solidFill>
            <a:srgbClr val="808080"/>
          </a:solidFill>
        </a:ln>
      </c:spPr>
    </c:floor>
    <c:sideWall>
      <c:thickness val="0"/>
    </c:sideWall>
    <c:backWall>
      <c:thickness val="0"/>
      <c:spPr>
        <a:noFill/>
        <a:ln w="25400">
          <a:noFill/>
        </a:ln>
      </c:spPr>
    </c:backWall>
    <c:plotArea>
      <c:layout>
        <c:manualLayout>
          <c:layoutTarget val="inner"/>
          <c:xMode val="edge"/>
          <c:yMode val="edge"/>
          <c:x val="6.7148002776248716E-2"/>
          <c:y val="4.7413700155691546E-2"/>
          <c:w val="0.92991515688198545"/>
          <c:h val="0.74232653610606369"/>
        </c:manualLayout>
      </c:layout>
      <c:bar3DChart>
        <c:barDir val="col"/>
        <c:grouping val="clustered"/>
        <c:varyColors val="0"/>
        <c:ser>
          <c:idx val="0"/>
          <c:order val="0"/>
          <c:tx>
            <c:strRef>
              <c:f>Sheet1!$B$1</c:f>
              <c:strCache>
                <c:ptCount val="1"/>
                <c:pt idx="0">
                  <c:v>2012</c:v>
                </c:pt>
              </c:strCache>
            </c:strRef>
          </c:tx>
          <c:spPr>
            <a:solidFill>
              <a:srgbClr val="9E851A"/>
            </a:solidFill>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Sheet1!$A$2:$A$7</c:f>
              <c:strCache>
                <c:ptCount val="6"/>
                <c:pt idx="0">
                  <c:v>256 kpbs</c:v>
                </c:pt>
                <c:pt idx="1">
                  <c:v>512 kbps</c:v>
                </c:pt>
                <c:pt idx="2">
                  <c:v>1-2 Mbps</c:v>
                </c:pt>
                <c:pt idx="3">
                  <c:v>4-8 Mbps</c:v>
                </c:pt>
                <c:pt idx="4">
                  <c:v>16-30 Mbps</c:v>
                </c:pt>
                <c:pt idx="5">
                  <c:v>Don't know</c:v>
                </c:pt>
              </c:strCache>
            </c:strRef>
          </c:cat>
          <c:val>
            <c:numRef>
              <c:f>Sheet1!$B$2:$B$7</c:f>
              <c:numCache>
                <c:formatCode>0%</c:formatCode>
                <c:ptCount val="6"/>
                <c:pt idx="0">
                  <c:v>6.0000000000000032E-2</c:v>
                </c:pt>
                <c:pt idx="1">
                  <c:v>0.13</c:v>
                </c:pt>
                <c:pt idx="2">
                  <c:v>0.28000000000000008</c:v>
                </c:pt>
                <c:pt idx="3">
                  <c:v>0.37000000000000038</c:v>
                </c:pt>
                <c:pt idx="4">
                  <c:v>4.0000000000000022E-2</c:v>
                </c:pt>
                <c:pt idx="5">
                  <c:v>0.13</c:v>
                </c:pt>
              </c:numCache>
            </c:numRef>
          </c:val>
        </c:ser>
        <c:dLbls>
          <c:showLegendKey val="0"/>
          <c:showVal val="0"/>
          <c:showCatName val="0"/>
          <c:showSerName val="0"/>
          <c:showPercent val="0"/>
          <c:showBubbleSize val="0"/>
        </c:dLbls>
        <c:gapWidth val="192"/>
        <c:shape val="cylinder"/>
        <c:axId val="27394048"/>
        <c:axId val="27395584"/>
        <c:axId val="0"/>
      </c:bar3DChart>
      <c:catAx>
        <c:axId val="27394048"/>
        <c:scaling>
          <c:orientation val="minMax"/>
        </c:scaling>
        <c:delete val="0"/>
        <c:axPos val="b"/>
        <c:numFmt formatCode="General" sourceLinked="1"/>
        <c:majorTickMark val="in"/>
        <c:minorTickMark val="none"/>
        <c:tickLblPos val="nextTo"/>
        <c:spPr>
          <a:ln w="15875"/>
        </c:spPr>
        <c:txPr>
          <a:bodyPr/>
          <a:lstStyle/>
          <a:p>
            <a:pPr>
              <a:defRPr sz="1200" b="1"/>
            </a:pPr>
            <a:endParaRPr lang="en-US"/>
          </a:p>
        </c:txPr>
        <c:crossAx val="27395584"/>
        <c:crosses val="autoZero"/>
        <c:auto val="1"/>
        <c:lblAlgn val="ctr"/>
        <c:lblOffset val="100"/>
        <c:noMultiLvlLbl val="0"/>
      </c:catAx>
      <c:valAx>
        <c:axId val="27395584"/>
        <c:scaling>
          <c:orientation val="minMax"/>
        </c:scaling>
        <c:delete val="0"/>
        <c:axPos val="l"/>
        <c:numFmt formatCode="0%" sourceLinked="1"/>
        <c:majorTickMark val="out"/>
        <c:minorTickMark val="none"/>
        <c:tickLblPos val="nextTo"/>
        <c:txPr>
          <a:bodyPr/>
          <a:lstStyle/>
          <a:p>
            <a:pPr>
              <a:defRPr sz="1050" b="1"/>
            </a:pPr>
            <a:endParaRPr lang="en-US"/>
          </a:p>
        </c:txPr>
        <c:crossAx val="27394048"/>
        <c:crosses val="autoZero"/>
        <c:crossBetween val="between"/>
      </c:valAx>
      <c:spPr>
        <a:noFill/>
        <a:ln w="25401">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'Home Internet'!$B$3:$B$4</c:f>
              <c:strCache>
                <c:ptCount val="2"/>
                <c:pt idx="0">
                  <c:v>Yes</c:v>
                </c:pt>
                <c:pt idx="1">
                  <c:v>No</c:v>
                </c:pt>
              </c:strCache>
            </c:strRef>
          </c:cat>
          <c:val>
            <c:numRef>
              <c:f>'Home Internet'!$C$3:$C$4</c:f>
              <c:numCache>
                <c:formatCode>0%</c:formatCode>
                <c:ptCount val="2"/>
                <c:pt idx="0">
                  <c:v>0.63000000000001666</c:v>
                </c:pt>
                <c:pt idx="1">
                  <c:v>0.37000000000000038</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4967378356"/>
          <c:y val="0.90254620999228152"/>
          <c:w val="0.30816164319329381"/>
          <c:h val="8.37168322157610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572058394662848"/>
          <c:y val="0.14531593444812951"/>
          <c:w val="0.41436833467711981"/>
          <c:h val="0.67206736967066349"/>
        </c:manualLayout>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cat>
            <c:strRef>
              <c:f>'Home Internet'!$B$17:$B$18</c:f>
              <c:strCache>
                <c:ptCount val="2"/>
                <c:pt idx="0">
                  <c:v>Etisalat</c:v>
                </c:pt>
                <c:pt idx="1">
                  <c:v>du</c:v>
                </c:pt>
              </c:strCache>
            </c:strRef>
          </c:cat>
          <c:val>
            <c:numRef>
              <c:f>'Home Internet'!$C$17:$C$18</c:f>
              <c:numCache>
                <c:formatCode>0%</c:formatCode>
                <c:ptCount val="2"/>
                <c:pt idx="0">
                  <c:v>0.98</c:v>
                </c:pt>
                <c:pt idx="1">
                  <c:v>2.0000000000000011E-2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4967378356"/>
          <c:y val="0.90254620999228152"/>
          <c:w val="0.30816164319329381"/>
          <c:h val="8.3716832215761067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5017842721583172"/>
          <c:y val="7.2191099111066456E-2"/>
          <c:w val="0.54216244978887296"/>
          <c:h val="0.71815865086125996"/>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2"/>
            <c:bubble3D val="0"/>
            <c:spPr>
              <a:solidFill>
                <a:srgbClr val="80808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manualLayout>
                  <c:x val="0.13306851732055694"/>
                  <c:y val="0.17099667585454684"/>
                </c:manualLayout>
              </c:layout>
              <c:dLblPos val="bestFit"/>
              <c:showLegendKey val="0"/>
              <c:showVal val="1"/>
              <c:showCatName val="1"/>
              <c:showSerName val="0"/>
              <c:showPercent val="0"/>
              <c:showBubbleSize val="0"/>
            </c:dLbl>
            <c:dLbl>
              <c:idx val="2"/>
              <c:layout>
                <c:manualLayout>
                  <c:x val="0.21472511831630739"/>
                  <c:y val="-4.0707064393568901E-2"/>
                </c:manualLayout>
              </c:layout>
              <c:dLblPos val="bestFit"/>
              <c:showLegendKey val="0"/>
              <c:showVal val="1"/>
              <c:showCatName val="1"/>
              <c:showSerName val="0"/>
              <c:showPercent val="0"/>
              <c:showBubbleSize val="0"/>
            </c:dLbl>
            <c:txPr>
              <a:bodyPr/>
              <a:lstStyle/>
              <a:p>
                <a:pPr>
                  <a:defRPr sz="1200" b="1">
                    <a:solidFill>
                      <a:schemeClr val="bg1"/>
                    </a:solidFill>
                  </a:defRPr>
                </a:pPr>
                <a:endParaRPr lang="en-US"/>
              </a:p>
            </c:txPr>
            <c:dLblPos val="ctr"/>
            <c:showLegendKey val="0"/>
            <c:showVal val="1"/>
            <c:showCatName val="1"/>
            <c:showSerName val="0"/>
            <c:showPercent val="0"/>
            <c:showBubbleSize val="0"/>
            <c:showLeaderLines val="1"/>
          </c:dLbls>
          <c:cat>
            <c:strRef>
              <c:f>Sheet1!$A$2:$A$4</c:f>
              <c:strCache>
                <c:ptCount val="3"/>
                <c:pt idx="0">
                  <c:v>Yes</c:v>
                </c:pt>
                <c:pt idx="1">
                  <c:v>No</c:v>
                </c:pt>
                <c:pt idx="2">
                  <c:v>Don’t know</c:v>
                </c:pt>
              </c:strCache>
            </c:strRef>
          </c:cat>
          <c:val>
            <c:numRef>
              <c:f>Sheet1!$B$2:$B$4</c:f>
              <c:numCache>
                <c:formatCode>0%</c:formatCode>
                <c:ptCount val="3"/>
                <c:pt idx="0">
                  <c:v>0.17</c:v>
                </c:pt>
                <c:pt idx="1">
                  <c:v>0.630000000000003</c:v>
                </c:pt>
                <c:pt idx="2">
                  <c:v>0.2</c:v>
                </c:pt>
              </c:numCache>
            </c:numRef>
          </c:val>
        </c:ser>
        <c:dLbls>
          <c:showLegendKey val="0"/>
          <c:showVal val="0"/>
          <c:showCatName val="0"/>
          <c:showSerName val="0"/>
          <c:showPercent val="0"/>
          <c:showBubbleSize val="0"/>
          <c:showLeaderLines val="1"/>
        </c:dLbls>
        <c:firstSliceAng val="297"/>
      </c:pieChart>
      <c:spPr>
        <a:noFill/>
        <a:ln w="25360">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957679309695565"/>
          <c:y val="0.12175880841749906"/>
          <c:w val="0.41436833467711981"/>
          <c:h val="0.67206736967066349"/>
        </c:manualLayout>
      </c:layout>
      <c:pieChart>
        <c:varyColors val="1"/>
        <c:ser>
          <c:idx val="0"/>
          <c:order val="0"/>
          <c:dPt>
            <c:idx val="0"/>
            <c:bubble3D val="0"/>
            <c:spPr>
              <a:solidFill>
                <a:schemeClr val="tx2">
                  <a:lumMod val="20000"/>
                  <a:lumOff val="80000"/>
                </a:schemeClr>
              </a:solidFill>
            </c:spPr>
          </c:dPt>
          <c:dPt>
            <c:idx val="1"/>
            <c:bubble3D val="0"/>
            <c:spPr>
              <a:solidFill>
                <a:schemeClr val="accent6">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'Home Internet'!$B$40:$B$41</c:f>
              <c:strCache>
                <c:ptCount val="2"/>
                <c:pt idx="0">
                  <c:v>Yes</c:v>
                </c:pt>
                <c:pt idx="1">
                  <c:v>No</c:v>
                </c:pt>
              </c:strCache>
            </c:strRef>
          </c:cat>
          <c:val>
            <c:numRef>
              <c:f>'Home Internet'!$C$40:$C$41</c:f>
              <c:numCache>
                <c:formatCode>0%</c:formatCode>
                <c:ptCount val="2"/>
                <c:pt idx="0">
                  <c:v>8.0000000000000043E-2</c:v>
                </c:pt>
                <c:pt idx="1">
                  <c:v>0.92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0234596492433075"/>
          <c:y val="0.90254620999228186"/>
          <c:w val="0.30816164319329381"/>
          <c:h val="8.37168322157610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19971641475425"/>
          <c:y val="0.1781800413246217"/>
          <c:w val="0.59331704226624449"/>
          <c:h val="0.68641732283462675"/>
        </c:manualLayout>
      </c:layout>
      <c:pieChart>
        <c:varyColors val="1"/>
        <c:ser>
          <c:idx val="0"/>
          <c:order val="0"/>
          <c:spPr>
            <a:solidFill>
              <a:schemeClr val="accent6">
                <a:lumMod val="20000"/>
                <a:lumOff val="80000"/>
              </a:schemeClr>
            </a:solidFill>
          </c:spPr>
          <c:dPt>
            <c:idx val="0"/>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'Home Internet'!$B$45:$B$46</c:f>
              <c:strCache>
                <c:ptCount val="2"/>
                <c:pt idx="0">
                  <c:v>Yes</c:v>
                </c:pt>
                <c:pt idx="1">
                  <c:v>No</c:v>
                </c:pt>
              </c:strCache>
            </c:strRef>
          </c:cat>
          <c:val>
            <c:numRef>
              <c:f>'Home Internet'!$C$45:$C$46</c:f>
              <c:numCache>
                <c:formatCode>0%</c:formatCode>
                <c:ptCount val="2"/>
                <c:pt idx="0">
                  <c:v>0.22</c:v>
                </c:pt>
                <c:pt idx="1">
                  <c:v>0.78</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4967378356"/>
          <c:y val="0.90254610330571428"/>
          <c:w val="0.30816164319329381"/>
          <c:h val="8.37170843840602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5017842721583183"/>
          <c:y val="1.91469816272966E-2"/>
          <c:w val="0.62968402988088223"/>
          <c:h val="0.83957870650784061"/>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00B05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manualLayout>
                  <c:x val="-0.13298909751665691"/>
                  <c:y val="0.14622350090854017"/>
                </c:manualLayout>
              </c:layout>
              <c:spPr/>
              <c:txPr>
                <a:bodyPr/>
                <a:lstStyle/>
                <a:p>
                  <a:pPr>
                    <a:defRPr sz="1100" b="1">
                      <a:solidFill>
                        <a:schemeClr val="bg1"/>
                      </a:solidFill>
                    </a:defRPr>
                  </a:pPr>
                  <a:endParaRPr lang="en-US"/>
                </a:p>
              </c:txPr>
              <c:dLblPos val="bestFit"/>
              <c:showLegendKey val="0"/>
              <c:showVal val="1"/>
              <c:showCatName val="1"/>
              <c:showSerName val="0"/>
              <c:showPercent val="0"/>
              <c:showBubbleSize val="0"/>
            </c:dLbl>
            <c:txPr>
              <a:bodyPr/>
              <a:lstStyle/>
              <a:p>
                <a:pPr>
                  <a:defRPr sz="1200" b="1">
                    <a:solidFill>
                      <a:schemeClr val="bg1"/>
                    </a:solidFill>
                  </a:defRPr>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8.0000000000000043E-2</c:v>
                </c:pt>
                <c:pt idx="1">
                  <c:v>0.92</c:v>
                </c:pt>
              </c:numCache>
            </c:numRef>
          </c:val>
        </c:ser>
        <c:dLbls>
          <c:showLegendKey val="0"/>
          <c:showVal val="0"/>
          <c:showCatName val="0"/>
          <c:showSerName val="0"/>
          <c:showPercent val="0"/>
          <c:showBubbleSize val="0"/>
          <c:showLeaderLines val="1"/>
        </c:dLbls>
        <c:firstSliceAng val="18"/>
      </c:pieChart>
      <c:spPr>
        <a:noFill/>
        <a:ln w="25360">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3275287704421565"/>
          <c:y val="0.13025809273840774"/>
          <c:w val="0.62006864526549565"/>
          <c:h val="0.82675819368732761"/>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00B05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manualLayout>
                  <c:x val="-0.13806834241873644"/>
                  <c:y val="0.16480651457029424"/>
                </c:manualLayout>
              </c:layout>
              <c:dLblPos val="bestFit"/>
              <c:showLegendKey val="0"/>
              <c:showVal val="1"/>
              <c:showCatName val="1"/>
              <c:showSerName val="0"/>
              <c:showPercent val="0"/>
              <c:showBubbleSize val="0"/>
            </c:dLbl>
            <c:txPr>
              <a:bodyPr/>
              <a:lstStyle/>
              <a:p>
                <a:pPr>
                  <a:defRPr sz="1200" b="1">
                    <a:solidFill>
                      <a:schemeClr val="bg1"/>
                    </a:solidFill>
                  </a:defRPr>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0.2</c:v>
                </c:pt>
                <c:pt idx="1">
                  <c:v>0.8</c:v>
                </c:pt>
              </c:numCache>
            </c:numRef>
          </c:val>
        </c:ser>
        <c:dLbls>
          <c:showLegendKey val="0"/>
          <c:showVal val="0"/>
          <c:showCatName val="0"/>
          <c:showSerName val="0"/>
          <c:showPercent val="0"/>
          <c:showBubbleSize val="0"/>
          <c:showLeaderLines val="1"/>
        </c:dLbls>
        <c:firstSliceAng val="0"/>
      </c:pieChart>
      <c:spPr>
        <a:noFill/>
        <a:ln w="25360">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0.11469440245470749"/>
          <c:y val="7.5342465753424723E-2"/>
          <c:w val="0.85378697290345873"/>
          <c:h val="0.53026318627979718"/>
        </c:manualLayout>
      </c:layout>
      <c:bar3DChart>
        <c:barDir val="col"/>
        <c:grouping val="clustered"/>
        <c:varyColors val="0"/>
        <c:ser>
          <c:idx val="0"/>
          <c:order val="0"/>
          <c:tx>
            <c:strRef>
              <c:f>Sheet1!$B$1</c:f>
              <c:strCache>
                <c:ptCount val="1"/>
                <c:pt idx="0">
                  <c:v>From Home</c:v>
                </c:pt>
              </c:strCache>
            </c:strRef>
          </c:tx>
          <c:spPr>
            <a:solidFill>
              <a:srgbClr val="9E851A"/>
            </a:solidFill>
            <a:scene3d>
              <a:camera prst="orthographicFront"/>
              <a:lightRig rig="threePt" dir="t"/>
            </a:scene3d>
            <a:sp3d>
              <a:bevelT w="0" h="0"/>
            </a:sp3d>
          </c:spPr>
          <c:invertIfNegative val="0"/>
          <c:dLbls>
            <c:showLegendKey val="0"/>
            <c:showVal val="1"/>
            <c:showCatName val="0"/>
            <c:showSerName val="0"/>
            <c:showPercent val="0"/>
            <c:showBubbleSize val="0"/>
            <c:showLeaderLines val="0"/>
          </c:dLbls>
          <c:cat>
            <c:strRef>
              <c:f>Sheet1!$A$2:$A$6</c:f>
              <c:strCache>
                <c:ptCount val="5"/>
                <c:pt idx="0">
                  <c:v>At least once a day</c:v>
                </c:pt>
                <c:pt idx="1">
                  <c:v>At least once a week</c:v>
                </c:pt>
                <c:pt idx="2">
                  <c:v>Less than once a week</c:v>
                </c:pt>
                <c:pt idx="3">
                  <c:v>Once a month</c:v>
                </c:pt>
                <c:pt idx="4">
                  <c:v>Less than once a month</c:v>
                </c:pt>
              </c:strCache>
            </c:strRef>
          </c:cat>
          <c:val>
            <c:numRef>
              <c:f>Sheet1!$B$2:$B$6</c:f>
              <c:numCache>
                <c:formatCode>0%</c:formatCode>
                <c:ptCount val="5"/>
                <c:pt idx="0">
                  <c:v>0.75000000000000433</c:v>
                </c:pt>
                <c:pt idx="1">
                  <c:v>0.2</c:v>
                </c:pt>
                <c:pt idx="2">
                  <c:v>3.0000000000000002E-2</c:v>
                </c:pt>
                <c:pt idx="3">
                  <c:v>1.0000000000000005E-2</c:v>
                </c:pt>
                <c:pt idx="4">
                  <c:v>1.0000000000000005E-2</c:v>
                </c:pt>
              </c:numCache>
            </c:numRef>
          </c:val>
        </c:ser>
        <c:ser>
          <c:idx val="1"/>
          <c:order val="1"/>
          <c:tx>
            <c:strRef>
              <c:f>Sheet1!$C$1</c:f>
              <c:strCache>
                <c:ptCount val="1"/>
                <c:pt idx="0">
                  <c:v>Out Of Home</c:v>
                </c:pt>
              </c:strCache>
            </c:strRef>
          </c:tx>
          <c:spPr>
            <a:solidFill>
              <a:schemeClr val="bg1">
                <a:lumMod val="50000"/>
              </a:schemeClr>
            </a:solidFill>
            <a:scene3d>
              <a:camera prst="orthographicFront"/>
              <a:lightRig rig="threePt" dir="t"/>
            </a:scene3d>
            <a:sp3d>
              <a:bevelT w="0" h="0"/>
            </a:sp3d>
          </c:spPr>
          <c:invertIfNegative val="0"/>
          <c:dLbls>
            <c:dLbl>
              <c:idx val="0"/>
              <c:layout>
                <c:manualLayout>
                  <c:x val="2.8653295128940118E-3"/>
                  <c:y val="1.36986301369863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At least once a day</c:v>
                </c:pt>
                <c:pt idx="1">
                  <c:v>At least once a week</c:v>
                </c:pt>
                <c:pt idx="2">
                  <c:v>Less than once a week</c:v>
                </c:pt>
                <c:pt idx="3">
                  <c:v>Once a month</c:v>
                </c:pt>
                <c:pt idx="4">
                  <c:v>Less than once a month</c:v>
                </c:pt>
              </c:strCache>
            </c:strRef>
          </c:cat>
          <c:val>
            <c:numRef>
              <c:f>Sheet1!$C$2:$C$6</c:f>
              <c:numCache>
                <c:formatCode>0%</c:formatCode>
                <c:ptCount val="5"/>
                <c:pt idx="0">
                  <c:v>0.5</c:v>
                </c:pt>
                <c:pt idx="1">
                  <c:v>0.16</c:v>
                </c:pt>
                <c:pt idx="2">
                  <c:v>6.0000000000000032E-2</c:v>
                </c:pt>
                <c:pt idx="3">
                  <c:v>2.0000000000000011E-2</c:v>
                </c:pt>
                <c:pt idx="4">
                  <c:v>0.25</c:v>
                </c:pt>
              </c:numCache>
            </c:numRef>
          </c:val>
        </c:ser>
        <c:dLbls>
          <c:showLegendKey val="0"/>
          <c:showVal val="0"/>
          <c:showCatName val="0"/>
          <c:showSerName val="0"/>
          <c:showPercent val="0"/>
          <c:showBubbleSize val="0"/>
        </c:dLbls>
        <c:gapWidth val="75"/>
        <c:shape val="cylinder"/>
        <c:axId val="94046464"/>
        <c:axId val="94048256"/>
        <c:axId val="0"/>
      </c:bar3DChart>
      <c:catAx>
        <c:axId val="94046464"/>
        <c:scaling>
          <c:orientation val="minMax"/>
        </c:scaling>
        <c:delete val="0"/>
        <c:axPos val="b"/>
        <c:numFmt formatCode="General" sourceLinked="1"/>
        <c:majorTickMark val="in"/>
        <c:minorTickMark val="none"/>
        <c:tickLblPos val="nextTo"/>
        <c:crossAx val="94048256"/>
        <c:crosses val="autoZero"/>
        <c:auto val="1"/>
        <c:lblAlgn val="ctr"/>
        <c:lblOffset val="100"/>
        <c:noMultiLvlLbl val="0"/>
      </c:catAx>
      <c:valAx>
        <c:axId val="94048256"/>
        <c:scaling>
          <c:orientation val="minMax"/>
        </c:scaling>
        <c:delete val="0"/>
        <c:axPos val="l"/>
        <c:numFmt formatCode="0%" sourceLinked="1"/>
        <c:majorTickMark val="out"/>
        <c:minorTickMark val="none"/>
        <c:tickLblPos val="nextTo"/>
        <c:crossAx val="94046464"/>
        <c:crosses val="autoZero"/>
        <c:crossBetween val="between"/>
        <c:majorUnit val="0.2"/>
      </c:valAx>
      <c:spPr>
        <a:noFill/>
        <a:ln w="25386">
          <a:noFill/>
        </a:ln>
      </c:spPr>
    </c:plotArea>
    <c:legend>
      <c:legendPos val="b"/>
      <c:layout>
        <c:manualLayout>
          <c:xMode val="edge"/>
          <c:yMode val="edge"/>
          <c:x val="0.27340116869345488"/>
          <c:y val="0.88997788803796207"/>
          <c:w val="0.45319743699659054"/>
          <c:h val="8.2624851688060788E-2"/>
        </c:manualLayout>
      </c:layout>
      <c:overlay val="0"/>
    </c:legend>
    <c:plotVisOnly val="1"/>
    <c:dispBlanksAs val="gap"/>
    <c:showDLblsOverMax val="0"/>
  </c:chart>
  <c:spPr>
    <a:scene3d>
      <a:camera prst="orthographicFront"/>
      <a:lightRig rig="threePt" dir="t"/>
    </a:scene3d>
    <a:sp3d>
      <a:bevelB/>
    </a:sp3d>
  </c:spPr>
  <c:txPr>
    <a:bodyPr/>
    <a:lstStyle/>
    <a:p>
      <a:pPr>
        <a:defRPr sz="1000" b="1">
          <a:solidFill>
            <a:srgbClr val="000000"/>
          </a:solidFill>
          <a:latin typeface="Arial" pitchFamily="34" charset="0"/>
          <a:cs typeface="Arial" pitchFamily="34" charset="0"/>
        </a:defRPr>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col"/>
        <c:grouping val="cluster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'Home Internet'!$B$28:$B$36</c:f>
              <c:strCache>
                <c:ptCount val="8"/>
                <c:pt idx="0">
                  <c:v>Do not need Internet</c:v>
                </c:pt>
                <c:pt idx="1">
                  <c:v>The cost is too high</c:v>
                </c:pt>
                <c:pt idx="2">
                  <c:v>Technology too complex</c:v>
                </c:pt>
                <c:pt idx="3">
                  <c:v>Have free access to Internet elsewhere</c:v>
                </c:pt>
                <c:pt idx="4">
                  <c:v>Other challenges</c:v>
                </c:pt>
                <c:pt idx="5">
                  <c:v>Family members don't use Internet</c:v>
                </c:pt>
                <c:pt idx="6">
                  <c:v>Lack of Internet service providers</c:v>
                </c:pt>
                <c:pt idx="7">
                  <c:v>Lack of relevant content in preferred language</c:v>
                </c:pt>
              </c:strCache>
            </c:strRef>
          </c:cat>
          <c:val>
            <c:numRef>
              <c:f>'Home Internet'!$C$28:$C$36</c:f>
              <c:numCache>
                <c:formatCode>0%</c:formatCode>
                <c:ptCount val="9"/>
                <c:pt idx="0">
                  <c:v>0.46</c:v>
                </c:pt>
                <c:pt idx="1">
                  <c:v>0.41000000000000031</c:v>
                </c:pt>
                <c:pt idx="2">
                  <c:v>0.15000000000000024</c:v>
                </c:pt>
                <c:pt idx="3">
                  <c:v>0.11</c:v>
                </c:pt>
                <c:pt idx="4">
                  <c:v>0.1</c:v>
                </c:pt>
                <c:pt idx="5">
                  <c:v>0.1</c:v>
                </c:pt>
                <c:pt idx="6">
                  <c:v>0.05</c:v>
                </c:pt>
                <c:pt idx="7">
                  <c:v>1.0000000000000005E-2</c:v>
                </c:pt>
              </c:numCache>
            </c:numRef>
          </c:val>
        </c:ser>
        <c:dLbls>
          <c:showLegendKey val="0"/>
          <c:showVal val="0"/>
          <c:showCatName val="0"/>
          <c:showSerName val="0"/>
          <c:showPercent val="0"/>
          <c:showBubbleSize val="0"/>
        </c:dLbls>
        <c:gapWidth val="55"/>
        <c:shape val="cylinder"/>
        <c:axId val="27870336"/>
        <c:axId val="27871872"/>
        <c:axId val="0"/>
      </c:bar3DChart>
      <c:catAx>
        <c:axId val="27870336"/>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27871872"/>
        <c:crosses val="autoZero"/>
        <c:auto val="1"/>
        <c:lblAlgn val="ctr"/>
        <c:lblOffset val="100"/>
        <c:noMultiLvlLbl val="0"/>
      </c:catAx>
      <c:valAx>
        <c:axId val="27871872"/>
        <c:scaling>
          <c:orientation val="minMax"/>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27870336"/>
        <c:crosses val="autoZero"/>
        <c:crossBetween val="between"/>
        <c:minorUnit val="0.2"/>
      </c:valAx>
    </c:plotArea>
    <c:plotVisOnly val="1"/>
    <c:dispBlanksAs val="gap"/>
    <c:showDLblsOverMax val="0"/>
  </c:chart>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6.0732364342353788E-2"/>
          <c:y val="2.0833333333333412E-2"/>
          <c:w val="0.92236392799384859"/>
          <c:h val="0.62319319946598373"/>
        </c:manualLayout>
      </c:layout>
      <c:bar3DChart>
        <c:barDir val="col"/>
        <c:grouping val="clustered"/>
        <c:varyColors val="0"/>
        <c:ser>
          <c:idx val="0"/>
          <c:order val="0"/>
          <c:tx>
            <c:strRef>
              <c:f>Sheet1!$B$1</c:f>
              <c:strCache>
                <c:ptCount val="1"/>
                <c:pt idx="0">
                  <c:v>Local</c:v>
                </c:pt>
              </c:strCache>
            </c:strRef>
          </c:tx>
          <c:spPr>
            <a:solidFill>
              <a:srgbClr val="9E851A"/>
            </a:solidFill>
          </c:spPr>
          <c:invertIfNegative val="0"/>
          <c:dLbls>
            <c:txPr>
              <a:bodyPr/>
              <a:lstStyle/>
              <a:p>
                <a:pPr>
                  <a:defRPr sz="1050" b="1"/>
                </a:pPr>
                <a:endParaRPr lang="en-US"/>
              </a:p>
            </c:txPr>
            <c:showLegendKey val="0"/>
            <c:showVal val="1"/>
            <c:showCatName val="0"/>
            <c:showSerName val="0"/>
            <c:showPercent val="0"/>
            <c:showBubbleSize val="0"/>
            <c:showLeaderLines val="0"/>
          </c:dLbls>
          <c:cat>
            <c:strRef>
              <c:f>Sheet1!$A$2:$A$10</c:f>
              <c:strCache>
                <c:ptCount val="9"/>
                <c:pt idx="0">
                  <c:v>Do not need an Internet connection</c:v>
                </c:pt>
                <c:pt idx="1">
                  <c:v>The cost is too high</c:v>
                </c:pt>
                <c:pt idx="2">
                  <c:v>Have free access to Internet elsewhere</c:v>
                </c:pt>
                <c:pt idx="3">
                  <c:v>Not able to keep up with changing technology</c:v>
                </c:pt>
                <c:pt idx="4">
                  <c:v>Lack of Internet culture/ usage amongst family members</c:v>
                </c:pt>
                <c:pt idx="5">
                  <c:v>Lack of Internet service providers</c:v>
                </c:pt>
                <c:pt idx="6">
                  <c:v>I moved to a house that didn't have an Internet</c:v>
                </c:pt>
                <c:pt idx="7">
                  <c:v>Lack of relevant content in preferred language</c:v>
                </c:pt>
                <c:pt idx="8">
                  <c:v>Other challenges</c:v>
                </c:pt>
              </c:strCache>
            </c:strRef>
          </c:cat>
          <c:val>
            <c:numRef>
              <c:f>Sheet1!$B$2:$B$10</c:f>
              <c:numCache>
                <c:formatCode>0%</c:formatCode>
                <c:ptCount val="9"/>
                <c:pt idx="0">
                  <c:v>0.53</c:v>
                </c:pt>
                <c:pt idx="1">
                  <c:v>0.48000000000000032</c:v>
                </c:pt>
                <c:pt idx="2">
                  <c:v>0.14000000000000001</c:v>
                </c:pt>
                <c:pt idx="3">
                  <c:v>0.13</c:v>
                </c:pt>
                <c:pt idx="4">
                  <c:v>0.1</c:v>
                </c:pt>
                <c:pt idx="5">
                  <c:v>7.0000000000000021E-2</c:v>
                </c:pt>
                <c:pt idx="6">
                  <c:v>6.0000000000000032E-2</c:v>
                </c:pt>
                <c:pt idx="7">
                  <c:v>3.0000000000000002E-2</c:v>
                </c:pt>
                <c:pt idx="8">
                  <c:v>8.0000000000000043E-2</c:v>
                </c:pt>
              </c:numCache>
            </c:numRef>
          </c:val>
        </c:ser>
        <c:dLbls>
          <c:showLegendKey val="0"/>
          <c:showVal val="0"/>
          <c:showCatName val="0"/>
          <c:showSerName val="0"/>
          <c:showPercent val="0"/>
          <c:showBubbleSize val="0"/>
        </c:dLbls>
        <c:gapWidth val="150"/>
        <c:shape val="cylinder"/>
        <c:axId val="27888640"/>
        <c:axId val="27906816"/>
        <c:axId val="0"/>
      </c:bar3DChart>
      <c:catAx>
        <c:axId val="27888640"/>
        <c:scaling>
          <c:orientation val="minMax"/>
        </c:scaling>
        <c:delete val="0"/>
        <c:axPos val="b"/>
        <c:numFmt formatCode="General" sourceLinked="1"/>
        <c:majorTickMark val="in"/>
        <c:minorTickMark val="none"/>
        <c:tickLblPos val="nextTo"/>
        <c:txPr>
          <a:bodyPr/>
          <a:lstStyle/>
          <a:p>
            <a:pPr>
              <a:defRPr sz="1000" b="1"/>
            </a:pPr>
            <a:endParaRPr lang="en-US"/>
          </a:p>
        </c:txPr>
        <c:crossAx val="27906816"/>
        <c:crosses val="autoZero"/>
        <c:auto val="1"/>
        <c:lblAlgn val="ctr"/>
        <c:lblOffset val="100"/>
        <c:noMultiLvlLbl val="0"/>
      </c:catAx>
      <c:valAx>
        <c:axId val="27906816"/>
        <c:scaling>
          <c:orientation val="minMax"/>
        </c:scaling>
        <c:delete val="0"/>
        <c:axPos val="l"/>
        <c:numFmt formatCode="0%" sourceLinked="1"/>
        <c:majorTickMark val="out"/>
        <c:minorTickMark val="none"/>
        <c:tickLblPos val="nextTo"/>
        <c:txPr>
          <a:bodyPr/>
          <a:lstStyle/>
          <a:p>
            <a:pPr>
              <a:defRPr sz="1050" b="1"/>
            </a:pPr>
            <a:endParaRPr lang="en-US"/>
          </a:p>
        </c:txPr>
        <c:crossAx val="27888640"/>
        <c:crosses val="autoZero"/>
        <c:crossBetween val="between"/>
      </c:valAx>
      <c:spPr>
        <a:noFill/>
        <a:ln w="25400">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36953167267784992"/>
          <c:y val="7.2274290971358374E-2"/>
          <c:w val="0.54077671308039765"/>
          <c:h val="0.81450859894005057"/>
        </c:manualLayout>
      </c:layout>
      <c:barChart>
        <c:barDir val="bar"/>
        <c:grouping val="clustered"/>
        <c:varyColors val="0"/>
        <c:ser>
          <c:idx val="0"/>
          <c:order val="0"/>
          <c:tx>
            <c:strRef>
              <c:f>Sheet1!$B$1</c:f>
              <c:strCache>
                <c:ptCount val="1"/>
                <c:pt idx="0">
                  <c:v>2012</c:v>
                </c:pt>
              </c:strCache>
            </c:strRef>
          </c:tx>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invertIfNegative val="0"/>
          <c:dLbls>
            <c:dLbl>
              <c:idx val="0"/>
              <c:layout>
                <c:manualLayout>
                  <c:x val="5.398996183009588E-3"/>
                  <c:y val="0"/>
                </c:manualLayout>
              </c:layout>
              <c:dLblPos val="outEnd"/>
              <c:showLegendKey val="0"/>
              <c:showVal val="1"/>
              <c:showCatName val="0"/>
              <c:showSerName val="0"/>
              <c:showPercent val="0"/>
              <c:showBubbleSize val="0"/>
            </c:dLbl>
            <c:dLbl>
              <c:idx val="1"/>
              <c:layout>
                <c:manualLayout>
                  <c:x val="1.0704770450610942E-2"/>
                  <c:y val="-8.7567123341456801E-4"/>
                </c:manualLayout>
              </c:layout>
              <c:showLegendKey val="0"/>
              <c:showVal val="1"/>
              <c:showCatName val="0"/>
              <c:showSerName val="0"/>
              <c:showPercent val="0"/>
              <c:showBubbleSize val="0"/>
            </c:dLbl>
            <c:dLbl>
              <c:idx val="2"/>
              <c:layout>
                <c:manualLayout>
                  <c:x val="-2.9840323722869636E-3"/>
                  <c:y val="-2.2686437410590437E-2"/>
                </c:manualLayout>
              </c:layout>
              <c:showLegendKey val="0"/>
              <c:showVal val="1"/>
              <c:showCatName val="0"/>
              <c:showSerName val="0"/>
              <c:showPercent val="0"/>
              <c:showBubbleSize val="0"/>
            </c:dLbl>
            <c:spPr>
              <a:scene3d>
                <a:camera prst="orthographicFront"/>
                <a:lightRig rig="threePt" dir="t"/>
              </a:scene3d>
              <a:sp3d>
                <a:bevelB/>
              </a:sp3d>
            </c:spPr>
            <c:txPr>
              <a:bodyPr/>
              <a:lstStyle/>
              <a:p>
                <a:pPr>
                  <a:defRPr lang="da-DK" sz="1000" b="1">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Don't know</c:v>
                </c:pt>
                <c:pt idx="1">
                  <c:v>Triple Play (internet + voice telephone + internet television)</c:v>
                </c:pt>
                <c:pt idx="2">
                  <c:v>Double Play  (internet + voice telephone)</c:v>
                </c:pt>
                <c:pt idx="3">
                  <c:v>Internet only</c:v>
                </c:pt>
              </c:strCache>
            </c:strRef>
          </c:cat>
          <c:val>
            <c:numRef>
              <c:f>Sheet1!$B$2:$B$5</c:f>
              <c:numCache>
                <c:formatCode>0%</c:formatCode>
                <c:ptCount val="4"/>
                <c:pt idx="0">
                  <c:v>2.0000000000000011E-2</c:v>
                </c:pt>
                <c:pt idx="1">
                  <c:v>0.15000000000000024</c:v>
                </c:pt>
                <c:pt idx="2">
                  <c:v>0.380000000000001</c:v>
                </c:pt>
                <c:pt idx="3">
                  <c:v>0.45</c:v>
                </c:pt>
              </c:numCache>
            </c:numRef>
          </c:val>
        </c:ser>
        <c:dLbls>
          <c:showLegendKey val="0"/>
          <c:showVal val="0"/>
          <c:showCatName val="0"/>
          <c:showSerName val="0"/>
          <c:showPercent val="0"/>
          <c:showBubbleSize val="0"/>
        </c:dLbls>
        <c:gapWidth val="100"/>
        <c:axId val="27953024"/>
        <c:axId val="27951488"/>
      </c:barChart>
      <c:valAx>
        <c:axId val="27951488"/>
        <c:scaling>
          <c:orientation val="minMax"/>
        </c:scaling>
        <c:delete val="0"/>
        <c:axPos val="b"/>
        <c:numFmt formatCode="0%" sourceLinked="1"/>
        <c:majorTickMark val="out"/>
        <c:minorTickMark val="none"/>
        <c:tickLblPos val="nextTo"/>
        <c:txPr>
          <a:bodyPr/>
          <a:lstStyle/>
          <a:p>
            <a:pPr>
              <a:defRPr sz="1200" b="1" i="0"/>
            </a:pPr>
            <a:endParaRPr lang="en-US"/>
          </a:p>
        </c:txPr>
        <c:crossAx val="27953024"/>
        <c:crosses val="autoZero"/>
        <c:crossBetween val="between"/>
        <c:majorUnit val="0.1"/>
      </c:valAx>
      <c:catAx>
        <c:axId val="27953024"/>
        <c:scaling>
          <c:orientation val="minMax"/>
        </c:scaling>
        <c:delete val="0"/>
        <c:axPos val="l"/>
        <c:majorTickMark val="out"/>
        <c:minorTickMark val="none"/>
        <c:tickLblPos val="nextTo"/>
        <c:spPr>
          <a:ln w="15875"/>
        </c:spPr>
        <c:txPr>
          <a:bodyPr/>
          <a:lstStyle/>
          <a:p>
            <a:pPr>
              <a:defRPr sz="1200" b="1"/>
            </a:pPr>
            <a:endParaRPr lang="en-US"/>
          </a:p>
        </c:txPr>
        <c:crossAx val="27951488"/>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Broadband!$B$22:$B$25</c:f>
              <c:strCache>
                <c:ptCount val="4"/>
                <c:pt idx="0">
                  <c:v>We have dial-up as a backup for if broadband isn’t working</c:v>
                </c:pt>
                <c:pt idx="1">
                  <c:v>The dialup connection was free with the broadband connection</c:v>
                </c:pt>
                <c:pt idx="2">
                  <c:v>Don’t know</c:v>
                </c:pt>
                <c:pt idx="3">
                  <c:v>Other</c:v>
                </c:pt>
              </c:strCache>
            </c:strRef>
          </c:cat>
          <c:val>
            <c:numRef>
              <c:f>Broadband!$C$22:$C$25</c:f>
              <c:numCache>
                <c:formatCode>0%</c:formatCode>
                <c:ptCount val="4"/>
                <c:pt idx="0">
                  <c:v>0.87000000000000965</c:v>
                </c:pt>
                <c:pt idx="1">
                  <c:v>0.47000000000000008</c:v>
                </c:pt>
                <c:pt idx="2">
                  <c:v>6.0000000000000032E-2</c:v>
                </c:pt>
                <c:pt idx="3">
                  <c:v>3.0000000000000002E-2</c:v>
                </c:pt>
              </c:numCache>
            </c:numRef>
          </c:val>
        </c:ser>
        <c:dLbls>
          <c:showLegendKey val="0"/>
          <c:showVal val="0"/>
          <c:showCatName val="0"/>
          <c:showSerName val="0"/>
          <c:showPercent val="0"/>
          <c:showBubbleSize val="0"/>
        </c:dLbls>
        <c:gapWidth val="55"/>
        <c:shape val="cylinder"/>
        <c:axId val="27551616"/>
        <c:axId val="27553152"/>
        <c:axId val="0"/>
      </c:bar3DChart>
      <c:catAx>
        <c:axId val="27551616"/>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27553152"/>
        <c:crosses val="autoZero"/>
        <c:auto val="1"/>
        <c:lblAlgn val="ctr"/>
        <c:lblOffset val="100"/>
        <c:noMultiLvlLbl val="0"/>
      </c:catAx>
      <c:valAx>
        <c:axId val="27553152"/>
        <c:scaling>
          <c:orientation val="minMax"/>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27551616"/>
        <c:crosses val="autoZero"/>
        <c:crossBetween val="between"/>
        <c:minorUnit val="0.2"/>
      </c:valAx>
      <c:spPr>
        <a:noFill/>
        <a:ln w="25400">
          <a:noFill/>
        </a:ln>
      </c:spPr>
    </c:plotArea>
    <c:plotVisOnly val="1"/>
    <c:dispBlanksAs val="gap"/>
    <c:showDLblsOverMax val="0"/>
  </c:chart>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9774111099049666"/>
          <c:y val="3.4029656115885418E-2"/>
          <c:w val="0.56272248076004006"/>
          <c:h val="0.71302668931340774"/>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00B05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2"/>
            <c:bubble3D val="0"/>
            <c:spPr>
              <a:solidFill>
                <a:srgbClr val="80808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1"/>
              <c:layout>
                <c:manualLayout>
                  <c:x val="0.19469542428006106"/>
                  <c:y val="0.14889507820419878"/>
                </c:manualLayout>
              </c:layout>
              <c:dLblPos val="bestFit"/>
              <c:showLegendKey val="0"/>
              <c:showVal val="1"/>
              <c:showCatName val="1"/>
              <c:showSerName val="0"/>
              <c:showPercent val="0"/>
              <c:showBubbleSize val="0"/>
            </c:dLbl>
            <c:dLbl>
              <c:idx val="2"/>
              <c:layout>
                <c:manualLayout>
                  <c:x val="-0.13803569842569971"/>
                  <c:y val="2.0365096826727151E-2"/>
                </c:manualLayout>
              </c:layout>
              <c:spPr>
                <a:scene3d>
                  <a:camera prst="orthographicFront"/>
                  <a:lightRig rig="threePt" dir="t"/>
                </a:scene3d>
                <a:sp3d>
                  <a:bevelB/>
                </a:sp3d>
              </c:spPr>
              <c:txPr>
                <a:bodyPr/>
                <a:lstStyle/>
                <a:p>
                  <a:pPr>
                    <a:defRPr lang="da-DK" sz="1000" b="1">
                      <a:solidFill>
                        <a:schemeClr val="bg1"/>
                      </a:solidFill>
                      <a:latin typeface="Arial" pitchFamily="34" charset="0"/>
                      <a:cs typeface="Arial" pitchFamily="34" charset="0"/>
                    </a:defRPr>
                  </a:pPr>
                  <a:endParaRPr lang="en-US"/>
                </a:p>
              </c:txPr>
              <c:dLblPos val="bestFit"/>
              <c:showLegendKey val="0"/>
              <c:showVal val="1"/>
              <c:showCatName val="1"/>
              <c:showSerName val="0"/>
              <c:showPercent val="0"/>
              <c:showBubbleSize val="0"/>
            </c:dLbl>
            <c:spPr>
              <a:scene3d>
                <a:camera prst="orthographicFront"/>
                <a:lightRig rig="threePt" dir="t"/>
              </a:scene3d>
              <a:sp3d>
                <a:bevelB/>
              </a:sp3d>
            </c:spPr>
            <c:txPr>
              <a:bodyPr/>
              <a:lstStyle/>
              <a:p>
                <a:pPr>
                  <a:defRPr lang="da-DK" sz="1100" b="1">
                    <a:solidFill>
                      <a:schemeClr val="bg1"/>
                    </a:solidFill>
                    <a:latin typeface="Arial" pitchFamily="34" charset="0"/>
                    <a:cs typeface="Arial" pitchFamily="34" charset="0"/>
                  </a:defRPr>
                </a:pPr>
                <a:endParaRPr lang="en-US"/>
              </a:p>
            </c:txPr>
            <c:dLblPos val="ctr"/>
            <c:showLegendKey val="0"/>
            <c:showVal val="1"/>
            <c:showCatName val="1"/>
            <c:showSerName val="0"/>
            <c:showPercent val="0"/>
            <c:showBubbleSize val="0"/>
            <c:showLeaderLines val="1"/>
          </c:dLbls>
          <c:cat>
            <c:strRef>
              <c:f>Sheet1!$A$2:$A$4</c:f>
              <c:strCache>
                <c:ptCount val="3"/>
                <c:pt idx="0">
                  <c:v>Yes</c:v>
                </c:pt>
                <c:pt idx="1">
                  <c:v>No</c:v>
                </c:pt>
                <c:pt idx="2">
                  <c:v>Don’t know</c:v>
                </c:pt>
              </c:strCache>
            </c:strRef>
          </c:cat>
          <c:val>
            <c:numRef>
              <c:f>Sheet1!$B$2:$B$4</c:f>
              <c:numCache>
                <c:formatCode>0%</c:formatCode>
                <c:ptCount val="3"/>
                <c:pt idx="0">
                  <c:v>0.23</c:v>
                </c:pt>
                <c:pt idx="1">
                  <c:v>0.69000000000000061</c:v>
                </c:pt>
                <c:pt idx="2">
                  <c:v>8.0000000000000043E-2</c:v>
                </c:pt>
              </c:numCache>
            </c:numRef>
          </c:val>
        </c:ser>
        <c:dLbls>
          <c:showLegendKey val="0"/>
          <c:showVal val="0"/>
          <c:showCatName val="0"/>
          <c:showSerName val="0"/>
          <c:showPercent val="0"/>
          <c:showBubbleSize val="0"/>
          <c:showLeaderLines val="1"/>
        </c:dLbls>
        <c:firstSliceAng val="102"/>
      </c:pieChart>
      <c:spPr>
        <a:noFill/>
        <a:ln w="25398">
          <a:noFill/>
        </a:ln>
      </c:spPr>
    </c:plotArea>
    <c:plotVisOnly val="1"/>
    <c:dispBlanksAs val="zero"/>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'Dial-up'!$B$4:$B$9</c:f>
              <c:strCache>
                <c:ptCount val="6"/>
                <c:pt idx="0">
                  <c:v>Dial-up meets my Internet needs</c:v>
                </c:pt>
                <c:pt idx="1">
                  <c:v>Broadband is too expensive</c:v>
                </c:pt>
                <c:pt idx="2">
                  <c:v>Broadband is too complicated to set up/ maintain</c:v>
                </c:pt>
                <c:pt idx="3">
                  <c:v>I don’t know enough about broadband to understand the benefits</c:v>
                </c:pt>
                <c:pt idx="4">
                  <c:v>It’s not worthwhile for me to undertake the effort to change Internet packages</c:v>
                </c:pt>
                <c:pt idx="5">
                  <c:v>Other</c:v>
                </c:pt>
              </c:strCache>
            </c:strRef>
          </c:cat>
          <c:val>
            <c:numRef>
              <c:f>'Dial-up'!$C$4:$C$9</c:f>
              <c:numCache>
                <c:formatCode>0%</c:formatCode>
                <c:ptCount val="6"/>
                <c:pt idx="0">
                  <c:v>0.65000000000001812</c:v>
                </c:pt>
                <c:pt idx="1">
                  <c:v>0.41000000000000031</c:v>
                </c:pt>
                <c:pt idx="2">
                  <c:v>9.0000000000000024E-2</c:v>
                </c:pt>
                <c:pt idx="3">
                  <c:v>0.05</c:v>
                </c:pt>
                <c:pt idx="4">
                  <c:v>3.0000000000000002E-2</c:v>
                </c:pt>
                <c:pt idx="5">
                  <c:v>3.0000000000000002E-2</c:v>
                </c:pt>
              </c:numCache>
            </c:numRef>
          </c:val>
        </c:ser>
        <c:dLbls>
          <c:showLegendKey val="0"/>
          <c:showVal val="0"/>
          <c:showCatName val="0"/>
          <c:showSerName val="0"/>
          <c:showPercent val="0"/>
          <c:showBubbleSize val="0"/>
        </c:dLbls>
        <c:gapWidth val="55"/>
        <c:shape val="cylinder"/>
        <c:axId val="27689344"/>
        <c:axId val="27690880"/>
        <c:axId val="0"/>
      </c:bar3DChart>
      <c:catAx>
        <c:axId val="27689344"/>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27690880"/>
        <c:crosses val="autoZero"/>
        <c:auto val="1"/>
        <c:lblAlgn val="ctr"/>
        <c:lblOffset val="100"/>
        <c:noMultiLvlLbl val="0"/>
      </c:catAx>
      <c:valAx>
        <c:axId val="27690880"/>
        <c:scaling>
          <c:orientation val="minMax"/>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27689344"/>
        <c:crosses val="autoZero"/>
        <c:crossBetween val="between"/>
        <c:minorUnit val="0.2"/>
      </c:valAx>
      <c:spPr>
        <a:noFill/>
        <a:ln w="25400">
          <a:noFill/>
        </a:ln>
      </c:spPr>
    </c:plotArea>
    <c:plotVisOnly val="1"/>
    <c:dispBlanksAs val="gap"/>
    <c:showDLblsOverMax val="0"/>
  </c:chart>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tx2">
                  <a:lumMod val="20000"/>
                  <a:lumOff val="80000"/>
                </a:schemeClr>
              </a:solidFill>
            </c:spPr>
          </c:dPt>
          <c:dPt>
            <c:idx val="1"/>
            <c:bubble3D val="0"/>
            <c:spPr>
              <a:solidFill>
                <a:schemeClr val="accent6">
                  <a:lumMod val="20000"/>
                  <a:lumOff val="80000"/>
                </a:schemeClr>
              </a:solidFill>
            </c:spPr>
          </c:dPt>
          <c:dPt>
            <c:idx val="2"/>
            <c:bubble3D val="0"/>
            <c:spPr>
              <a:solidFill>
                <a:schemeClr val="accent6">
                  <a:lumMod val="60000"/>
                  <a:lumOff val="4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Broadband!$B$16:$B$18</c:f>
              <c:strCache>
                <c:ptCount val="3"/>
                <c:pt idx="0">
                  <c:v>Yes</c:v>
                </c:pt>
                <c:pt idx="1">
                  <c:v>No</c:v>
                </c:pt>
                <c:pt idx="2">
                  <c:v>Don’t know</c:v>
                </c:pt>
              </c:strCache>
            </c:strRef>
          </c:cat>
          <c:val>
            <c:numRef>
              <c:f>Broadband!$C$16:$C$18</c:f>
              <c:numCache>
                <c:formatCode>0%</c:formatCode>
                <c:ptCount val="3"/>
                <c:pt idx="0">
                  <c:v>0.29000000000000031</c:v>
                </c:pt>
                <c:pt idx="1">
                  <c:v>0.46</c:v>
                </c:pt>
                <c:pt idx="2">
                  <c:v>0.25</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24134378627508171"/>
          <c:y val="0.90254610330571428"/>
          <c:w val="0.48826331349104241"/>
          <c:h val="8.37170843840602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6.0732364342353837E-2"/>
          <c:y val="5.1908172433713817E-2"/>
          <c:w val="0.92236392799384859"/>
          <c:h val="0.70340617947956552"/>
        </c:manualLayout>
      </c:layout>
      <c:bar3DChart>
        <c:barDir val="col"/>
        <c:grouping val="clustered"/>
        <c:varyColors val="0"/>
        <c:ser>
          <c:idx val="0"/>
          <c:order val="0"/>
          <c:tx>
            <c:strRef>
              <c:f>Sheet1!$B$1</c:f>
              <c:strCache>
                <c:ptCount val="1"/>
                <c:pt idx="0">
                  <c:v>Local</c:v>
                </c:pt>
              </c:strCache>
            </c:strRef>
          </c:tx>
          <c:spPr>
            <a:solidFill>
              <a:srgbClr val="9E851A"/>
            </a:solidFill>
          </c:spPr>
          <c:invertIfNegative val="0"/>
          <c:dLbls>
            <c:txPr>
              <a:bodyPr/>
              <a:lstStyle/>
              <a:p>
                <a:pPr>
                  <a:defRPr lang="da-DK" sz="1200" b="1">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Sheet1!$A$2:$A$9</c:f>
              <c:strCache>
                <c:ptCount val="8"/>
                <c:pt idx="0">
                  <c:v>256 kbps</c:v>
                </c:pt>
                <c:pt idx="1">
                  <c:v>512 kbps</c:v>
                </c:pt>
                <c:pt idx="2">
                  <c:v>1 Mbps</c:v>
                </c:pt>
                <c:pt idx="3">
                  <c:v>2 Mbps</c:v>
                </c:pt>
                <c:pt idx="4">
                  <c:v>4 Mbps</c:v>
                </c:pt>
                <c:pt idx="5">
                  <c:v>8 Mbps</c:v>
                </c:pt>
                <c:pt idx="6">
                  <c:v>16 Mbps</c:v>
                </c:pt>
                <c:pt idx="7">
                  <c:v>Don't know</c:v>
                </c:pt>
              </c:strCache>
            </c:strRef>
          </c:cat>
          <c:val>
            <c:numRef>
              <c:f>Sheet1!$B$2:$B$9</c:f>
              <c:numCache>
                <c:formatCode>0%</c:formatCode>
                <c:ptCount val="8"/>
                <c:pt idx="0">
                  <c:v>0.24000000000000021</c:v>
                </c:pt>
                <c:pt idx="1">
                  <c:v>0.2</c:v>
                </c:pt>
                <c:pt idx="2">
                  <c:v>0.2</c:v>
                </c:pt>
                <c:pt idx="3">
                  <c:v>9.0000000000000024E-2</c:v>
                </c:pt>
                <c:pt idx="4">
                  <c:v>4.0000000000000022E-2</c:v>
                </c:pt>
                <c:pt idx="5">
                  <c:v>0.13</c:v>
                </c:pt>
                <c:pt idx="6">
                  <c:v>1.0000000000000005E-2</c:v>
                </c:pt>
                <c:pt idx="7">
                  <c:v>0.11</c:v>
                </c:pt>
              </c:numCache>
            </c:numRef>
          </c:val>
        </c:ser>
        <c:dLbls>
          <c:showLegendKey val="0"/>
          <c:showVal val="0"/>
          <c:showCatName val="0"/>
          <c:showSerName val="0"/>
          <c:showPercent val="0"/>
          <c:showBubbleSize val="0"/>
        </c:dLbls>
        <c:gapWidth val="121"/>
        <c:shape val="cylinder"/>
        <c:axId val="27759744"/>
        <c:axId val="27761280"/>
        <c:axId val="0"/>
      </c:bar3DChart>
      <c:catAx>
        <c:axId val="27759744"/>
        <c:scaling>
          <c:orientation val="minMax"/>
        </c:scaling>
        <c:delete val="0"/>
        <c:axPos val="b"/>
        <c:numFmt formatCode="General" sourceLinked="1"/>
        <c:majorTickMark val="in"/>
        <c:minorTickMark val="none"/>
        <c:tickLblPos val="nextTo"/>
        <c:txPr>
          <a:bodyPr/>
          <a:lstStyle/>
          <a:p>
            <a:pPr>
              <a:defRPr lang="da-DK" sz="1100" b="1">
                <a:solidFill>
                  <a:schemeClr val="tx1"/>
                </a:solidFill>
                <a:latin typeface="Arial" pitchFamily="34" charset="0"/>
                <a:cs typeface="Arial" pitchFamily="34" charset="0"/>
              </a:defRPr>
            </a:pPr>
            <a:endParaRPr lang="en-US"/>
          </a:p>
        </c:txPr>
        <c:crossAx val="27761280"/>
        <c:crosses val="autoZero"/>
        <c:auto val="1"/>
        <c:lblAlgn val="ctr"/>
        <c:lblOffset val="100"/>
        <c:noMultiLvlLbl val="0"/>
      </c:catAx>
      <c:valAx>
        <c:axId val="27761280"/>
        <c:scaling>
          <c:orientation val="minMax"/>
        </c:scaling>
        <c:delete val="0"/>
        <c:axPos val="l"/>
        <c:numFmt formatCode="0%" sourceLinked="1"/>
        <c:majorTickMark val="out"/>
        <c:minorTickMark val="none"/>
        <c:tickLblPos val="nextTo"/>
        <c:txPr>
          <a:bodyPr/>
          <a:lstStyle/>
          <a:p>
            <a:pPr>
              <a:defRPr lang="da-DK" sz="1200" b="1">
                <a:solidFill>
                  <a:schemeClr val="tx1"/>
                </a:solidFill>
                <a:latin typeface="Arial" pitchFamily="34" charset="0"/>
                <a:cs typeface="Arial" pitchFamily="34" charset="0"/>
              </a:defRPr>
            </a:pPr>
            <a:endParaRPr lang="en-US"/>
          </a:p>
        </c:txPr>
        <c:crossAx val="2775974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'Dial-up'!$B$4:$B$9</c:f>
              <c:strCache>
                <c:ptCount val="6"/>
                <c:pt idx="0">
                  <c:v>Dial-up meets my Internet needs</c:v>
                </c:pt>
                <c:pt idx="1">
                  <c:v>Broadband is too expensive</c:v>
                </c:pt>
                <c:pt idx="2">
                  <c:v>Broadband is too complicated to set up/ maintain</c:v>
                </c:pt>
                <c:pt idx="3">
                  <c:v>I don’t know enough about broadband to understand the benefits</c:v>
                </c:pt>
                <c:pt idx="4">
                  <c:v>It’s not worthwhile for me to undertake the effort to change Internet packages</c:v>
                </c:pt>
                <c:pt idx="5">
                  <c:v>Other</c:v>
                </c:pt>
              </c:strCache>
            </c:strRef>
          </c:cat>
          <c:val>
            <c:numRef>
              <c:f>'Dial-up'!$C$4:$C$9</c:f>
              <c:numCache>
                <c:formatCode>0%</c:formatCode>
                <c:ptCount val="6"/>
                <c:pt idx="0">
                  <c:v>0.65000000000001812</c:v>
                </c:pt>
                <c:pt idx="1">
                  <c:v>0.41000000000000031</c:v>
                </c:pt>
                <c:pt idx="2">
                  <c:v>9.0000000000000024E-2</c:v>
                </c:pt>
                <c:pt idx="3">
                  <c:v>0.05</c:v>
                </c:pt>
                <c:pt idx="4">
                  <c:v>3.0000000000000002E-2</c:v>
                </c:pt>
                <c:pt idx="5">
                  <c:v>3.0000000000000002E-2</c:v>
                </c:pt>
              </c:numCache>
            </c:numRef>
          </c:val>
        </c:ser>
        <c:dLbls>
          <c:showLegendKey val="0"/>
          <c:showVal val="0"/>
          <c:showCatName val="0"/>
          <c:showSerName val="0"/>
          <c:showPercent val="0"/>
          <c:showBubbleSize val="0"/>
        </c:dLbls>
        <c:gapWidth val="55"/>
        <c:shape val="cylinder"/>
        <c:axId val="28273664"/>
        <c:axId val="28283648"/>
        <c:axId val="0"/>
      </c:bar3DChart>
      <c:catAx>
        <c:axId val="28273664"/>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28283648"/>
        <c:crosses val="autoZero"/>
        <c:auto val="1"/>
        <c:lblAlgn val="ctr"/>
        <c:lblOffset val="100"/>
        <c:noMultiLvlLbl val="0"/>
      </c:catAx>
      <c:valAx>
        <c:axId val="28283648"/>
        <c:scaling>
          <c:orientation val="minMax"/>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28273664"/>
        <c:crosses val="autoZero"/>
        <c:crossBetween val="between"/>
        <c:minorUnit val="0.2"/>
      </c:valAx>
      <c:spPr>
        <a:noFill/>
        <a:ln w="25400">
          <a:noFill/>
        </a:ln>
      </c:spPr>
    </c:plotArea>
    <c:plotVisOnly val="1"/>
    <c:dispBlanksAs val="gap"/>
    <c:showDLblsOverMax val="0"/>
  </c:chart>
  <c:externalData r:id="rId2">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tx2">
                  <a:lumMod val="20000"/>
                  <a:lumOff val="80000"/>
                </a:schemeClr>
              </a:solidFill>
            </c:spPr>
          </c:dPt>
          <c:dPt>
            <c:idx val="1"/>
            <c:bubble3D val="0"/>
            <c:spPr>
              <a:solidFill>
                <a:schemeClr val="accent6">
                  <a:lumMod val="20000"/>
                  <a:lumOff val="80000"/>
                </a:schemeClr>
              </a:solidFill>
            </c:spPr>
          </c:dPt>
          <c:dPt>
            <c:idx val="2"/>
            <c:bubble3D val="0"/>
            <c:spPr>
              <a:solidFill>
                <a:schemeClr val="accent6">
                  <a:lumMod val="60000"/>
                  <a:lumOff val="4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Broadband!$B$16:$B$18</c:f>
              <c:strCache>
                <c:ptCount val="3"/>
                <c:pt idx="0">
                  <c:v>Yes</c:v>
                </c:pt>
                <c:pt idx="1">
                  <c:v>No</c:v>
                </c:pt>
                <c:pt idx="2">
                  <c:v>Don’t know</c:v>
                </c:pt>
              </c:strCache>
            </c:strRef>
          </c:cat>
          <c:val>
            <c:numRef>
              <c:f>Broadband!$C$16:$C$18</c:f>
              <c:numCache>
                <c:formatCode>0%</c:formatCode>
                <c:ptCount val="3"/>
                <c:pt idx="0">
                  <c:v>0.29000000000000031</c:v>
                </c:pt>
                <c:pt idx="1">
                  <c:v>0.46</c:v>
                </c:pt>
                <c:pt idx="2">
                  <c:v>0.25</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24134378627508171"/>
          <c:y val="0.90254610330571428"/>
          <c:w val="0.48826331349104241"/>
          <c:h val="8.37170843840602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7.4927692636640314E-2"/>
          <c:y val="0"/>
          <c:w val="0.75419252684257465"/>
          <c:h val="1"/>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00B05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1"/>
              <c:layout>
                <c:manualLayout>
                  <c:x val="-0.14023648547597992"/>
                  <c:y val="0.18641554161487162"/>
                </c:manualLayout>
              </c:layout>
              <c:dLblPos val="bestFit"/>
              <c:showLegendKey val="0"/>
              <c:showVal val="1"/>
              <c:showCatName val="1"/>
              <c:showSerName val="0"/>
              <c:showPercent val="0"/>
              <c:showBubbleSize val="0"/>
            </c:dLbl>
            <c:spPr>
              <a:scene3d>
                <a:camera prst="orthographicFront"/>
                <a:lightRig rig="threePt" dir="t"/>
              </a:scene3d>
              <a:sp3d>
                <a:bevelB/>
              </a:sp3d>
            </c:spPr>
            <c:txPr>
              <a:bodyPr/>
              <a:lstStyle/>
              <a:p>
                <a:pPr>
                  <a:defRPr sz="1100" b="1">
                    <a:solidFill>
                      <a:schemeClr val="tx1"/>
                    </a:solidFill>
                  </a:defRPr>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0.85000000000000064</c:v>
                </c:pt>
                <c:pt idx="1">
                  <c:v>0.15000000000000024</c:v>
                </c:pt>
              </c:numCache>
            </c:numRef>
          </c:val>
        </c:ser>
        <c:dLbls>
          <c:showLegendKey val="0"/>
          <c:showVal val="0"/>
          <c:showCatName val="0"/>
          <c:showSerName val="0"/>
          <c:showPercent val="0"/>
          <c:showBubbleSize val="0"/>
          <c:showLeaderLines val="1"/>
        </c:dLbls>
        <c:firstSliceAng val="57"/>
      </c:pieChart>
      <c:spPr>
        <a:noFill/>
        <a:ln w="25404">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6.6373342424856319E-2"/>
          <c:y val="2.6823260026649042E-2"/>
          <c:w val="0.92236392799384859"/>
          <c:h val="0.70377089807602944"/>
        </c:manualLayout>
      </c:layout>
      <c:bar3DChart>
        <c:barDir val="col"/>
        <c:grouping val="clustered"/>
        <c:varyColors val="0"/>
        <c:ser>
          <c:idx val="0"/>
          <c:order val="0"/>
          <c:tx>
            <c:strRef>
              <c:f>Sheet1!$B$1</c:f>
              <c:strCache>
                <c:ptCount val="1"/>
                <c:pt idx="0">
                  <c:v>Local</c:v>
                </c:pt>
              </c:strCache>
            </c:strRef>
          </c:tx>
          <c:spPr>
            <a:solidFill>
              <a:srgbClr val="9E851A"/>
            </a:solidFill>
          </c:spPr>
          <c:invertIfNegative val="0"/>
          <c:dLbls>
            <c:txPr>
              <a:bodyPr/>
              <a:lstStyle/>
              <a:p>
                <a:pPr>
                  <a:defRPr lang="da-DK" sz="1100" b="1">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To get a higher speed of service</c:v>
                </c:pt>
                <c:pt idx="1">
                  <c:v>To get one bill for all my services</c:v>
                </c:pt>
                <c:pt idx="2">
                  <c:v>To get a better monthly rental price</c:v>
                </c:pt>
                <c:pt idx="3">
                  <c:v>To take advantage of the extra services*</c:v>
                </c:pt>
                <c:pt idx="4">
                  <c:v>Because of the promotions offered on these services</c:v>
                </c:pt>
                <c:pt idx="5">
                  <c:v>To get television services</c:v>
                </c:pt>
                <c:pt idx="6">
                  <c:v>Other</c:v>
                </c:pt>
              </c:strCache>
            </c:strRef>
          </c:cat>
          <c:val>
            <c:numRef>
              <c:f>Sheet1!$B$2:$B$8</c:f>
              <c:numCache>
                <c:formatCode>0%</c:formatCode>
                <c:ptCount val="7"/>
                <c:pt idx="0">
                  <c:v>0.73000000000000065</c:v>
                </c:pt>
                <c:pt idx="1">
                  <c:v>0.42000000000000032</c:v>
                </c:pt>
                <c:pt idx="2">
                  <c:v>0.35000000000000031</c:v>
                </c:pt>
                <c:pt idx="3">
                  <c:v>0.19</c:v>
                </c:pt>
                <c:pt idx="4">
                  <c:v>0.16</c:v>
                </c:pt>
                <c:pt idx="5">
                  <c:v>0.1</c:v>
                </c:pt>
                <c:pt idx="6">
                  <c:v>4.0000000000000022E-2</c:v>
                </c:pt>
              </c:numCache>
            </c:numRef>
          </c:val>
        </c:ser>
        <c:dLbls>
          <c:showLegendKey val="0"/>
          <c:showVal val="0"/>
          <c:showCatName val="0"/>
          <c:showSerName val="0"/>
          <c:showPercent val="0"/>
          <c:showBubbleSize val="0"/>
        </c:dLbls>
        <c:gapWidth val="150"/>
        <c:shape val="cylinder"/>
        <c:axId val="28413952"/>
        <c:axId val="28415488"/>
        <c:axId val="0"/>
      </c:bar3DChart>
      <c:catAx>
        <c:axId val="28413952"/>
        <c:scaling>
          <c:orientation val="minMax"/>
        </c:scaling>
        <c:delete val="0"/>
        <c:axPos val="b"/>
        <c:numFmt formatCode="General" sourceLinked="1"/>
        <c:majorTickMark val="in"/>
        <c:minorTickMark val="none"/>
        <c:tickLblPos val="nextTo"/>
        <c:txPr>
          <a:bodyPr/>
          <a:lstStyle/>
          <a:p>
            <a:pPr algn="ctr">
              <a:defRPr lang="en-US" sz="1050" b="1" i="0" u="none" strike="noStrike" kern="1200" baseline="0">
                <a:solidFill>
                  <a:prstClr val="black"/>
                </a:solidFill>
                <a:latin typeface="Arial" pitchFamily="34" charset="0"/>
                <a:ea typeface="+mn-ea"/>
                <a:cs typeface="Arial" pitchFamily="34" charset="0"/>
              </a:defRPr>
            </a:pPr>
            <a:endParaRPr lang="en-US"/>
          </a:p>
        </c:txPr>
        <c:crossAx val="28415488"/>
        <c:crosses val="autoZero"/>
        <c:auto val="1"/>
        <c:lblAlgn val="ctr"/>
        <c:lblOffset val="100"/>
        <c:noMultiLvlLbl val="0"/>
      </c:catAx>
      <c:valAx>
        <c:axId val="28415488"/>
        <c:scaling>
          <c:orientation val="minMax"/>
        </c:scaling>
        <c:delete val="0"/>
        <c:axPos val="l"/>
        <c:numFmt formatCode="0%" sourceLinked="1"/>
        <c:majorTickMark val="out"/>
        <c:minorTickMark val="none"/>
        <c:tickLblPos val="nextTo"/>
        <c:txPr>
          <a:bodyPr/>
          <a:lstStyle/>
          <a:p>
            <a:pPr>
              <a:defRPr lang="da-DK" sz="1200" b="1">
                <a:solidFill>
                  <a:schemeClr val="tx1"/>
                </a:solidFill>
                <a:latin typeface="Arial" pitchFamily="34" charset="0"/>
                <a:cs typeface="Arial" pitchFamily="34" charset="0"/>
              </a:defRPr>
            </a:pPr>
            <a:endParaRPr lang="en-US"/>
          </a:p>
        </c:txPr>
        <c:crossAx val="2841395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6798624053386882"/>
          <c:y val="4.907456664918549E-2"/>
          <c:w val="0.44319034558304971"/>
          <c:h val="0.74751924501440625"/>
        </c:manualLayout>
      </c:layout>
      <c:barChart>
        <c:barDir val="bar"/>
        <c:grouping val="clustered"/>
        <c:varyColors val="0"/>
        <c:ser>
          <c:idx val="0"/>
          <c:order val="0"/>
          <c:tx>
            <c:strRef>
              <c:f>Sheet1!$B$1</c:f>
              <c:strCache>
                <c:ptCount val="1"/>
                <c:pt idx="0">
                  <c:v>Intention to upgarde to 3Play</c:v>
                </c:pt>
              </c:strCache>
            </c:strRef>
          </c:tx>
          <c:spPr>
            <a:solidFill>
              <a:schemeClr val="tx1">
                <a:lumMod val="65000"/>
                <a:lumOff val="35000"/>
              </a:schemeClr>
            </a:solidFill>
            <a:effectLst>
              <a:outerShdw dir="300000" rotWithShape="0">
                <a:srgbClr val="000000">
                  <a:alpha val="35000"/>
                </a:srgbClr>
              </a:outerShdw>
            </a:effectLst>
            <a:scene3d>
              <a:camera prst="orthographicFront"/>
              <a:lightRig rig="contrasting" dir="t">
                <a:rot lat="0" lon="0" rev="7800000"/>
              </a:lightRig>
            </a:scene3d>
            <a:sp3d>
              <a:bevelT/>
              <a:bevelB/>
            </a:sp3d>
          </c:spPr>
          <c:invertIfNegative val="0"/>
          <c:dPt>
            <c:idx val="1"/>
            <c:invertIfNegative val="0"/>
            <c:bubble3D val="0"/>
            <c:spPr>
              <a:solidFill>
                <a:schemeClr val="tx1">
                  <a:lumMod val="65000"/>
                  <a:lumOff val="35000"/>
                </a:schemeClr>
              </a:solidFill>
              <a:effectLst>
                <a:outerShdw dir="300000" rotWithShape="0">
                  <a:srgbClr val="000000">
                    <a:alpha val="35000"/>
                  </a:srgbClr>
                </a:outerShdw>
              </a:effectLst>
              <a:scene3d>
                <a:camera prst="orthographicFront"/>
                <a:lightRig rig="contrasting" dir="t"/>
              </a:scene3d>
              <a:sp3d>
                <a:bevelT w="0" h="0"/>
                <a:bevelB w="0" h="0"/>
              </a:sp3d>
            </c:spPr>
          </c:dPt>
          <c:dPt>
            <c:idx val="2"/>
            <c:invertIfNegative val="0"/>
            <c:bubble3D val="0"/>
            <c:spPr>
              <a:solidFill>
                <a:schemeClr val="tx1">
                  <a:lumMod val="65000"/>
                  <a:lumOff val="35000"/>
                </a:schemeClr>
              </a:solidFill>
              <a:effectLst>
                <a:outerShdw dir="300000" rotWithShape="0">
                  <a:srgbClr val="000000">
                    <a:alpha val="35000"/>
                  </a:srgbClr>
                </a:outerShdw>
              </a:effectLst>
              <a:scene3d>
                <a:camera prst="orthographicFront"/>
                <a:lightRig rig="contrasting" dir="t">
                  <a:rot lat="0" lon="0" rev="7800000"/>
                </a:lightRig>
              </a:scene3d>
              <a:sp3d/>
            </c:spPr>
          </c:dPt>
          <c:dLbls>
            <c:spPr>
              <a:scene3d>
                <a:camera prst="orthographicFront"/>
                <a:lightRig rig="threePt" dir="t"/>
              </a:scene3d>
              <a:sp3d>
                <a:bevelB/>
              </a:sp3d>
            </c:spPr>
            <c:txPr>
              <a:bodyPr/>
              <a:lstStyle/>
              <a:p>
                <a:pPr>
                  <a:defRPr lang="da-DK" sz="1400" b="1">
                    <a:solidFill>
                      <a:schemeClr val="tx1"/>
                    </a:solidFill>
                    <a:latin typeface="+mn-lt"/>
                    <a:cs typeface="Arial" pitchFamily="34" charset="0"/>
                  </a:defRPr>
                </a:pPr>
                <a:endParaRPr lang="en-US"/>
              </a:p>
            </c:txPr>
            <c:dLblPos val="outEnd"/>
            <c:showLegendKey val="0"/>
            <c:showVal val="1"/>
            <c:showCatName val="0"/>
            <c:showSerName val="0"/>
            <c:showPercent val="0"/>
            <c:showBubbleSize val="0"/>
            <c:showLeaderLines val="0"/>
          </c:dLbls>
          <c:cat>
            <c:strRef>
              <c:f>Sheet1!$A$2:$A$4</c:f>
              <c:strCache>
                <c:ptCount val="3"/>
                <c:pt idx="0">
                  <c:v>Don't Know</c:v>
                </c:pt>
                <c:pt idx="1">
                  <c:v>No</c:v>
                </c:pt>
                <c:pt idx="2">
                  <c:v>Yes</c:v>
                </c:pt>
              </c:strCache>
            </c:strRef>
          </c:cat>
          <c:val>
            <c:numRef>
              <c:f>Sheet1!$B$2:$B$4</c:f>
              <c:numCache>
                <c:formatCode>0%</c:formatCode>
                <c:ptCount val="3"/>
                <c:pt idx="0">
                  <c:v>0.25</c:v>
                </c:pt>
                <c:pt idx="1">
                  <c:v>0.72000000000000064</c:v>
                </c:pt>
                <c:pt idx="2">
                  <c:v>3.0000000000000002E-2</c:v>
                </c:pt>
              </c:numCache>
            </c:numRef>
          </c:val>
        </c:ser>
        <c:ser>
          <c:idx val="1"/>
          <c:order val="1"/>
          <c:tx>
            <c:strRef>
              <c:f>Sheet1!$C$1</c:f>
              <c:strCache>
                <c:ptCount val="1"/>
                <c:pt idx="0">
                  <c:v>Intention to upgarde to 2Play</c:v>
                </c:pt>
              </c:strCache>
            </c:strRef>
          </c:tx>
          <c:spPr>
            <a:solidFill>
              <a:srgbClr val="9E851A"/>
            </a:solidFill>
            <a:effectLst>
              <a:outerShdw blurRad="40000" dist="23000" dir="5400000" rotWithShape="0">
                <a:srgbClr val="000000">
                  <a:alpha val="43000"/>
                </a:srgbClr>
              </a:outerShdw>
            </a:effectLst>
            <a:scene3d>
              <a:camera prst="orthographicFront"/>
              <a:lightRig rig="threePt" dir="t">
                <a:rot lat="0" lon="0" rev="1200000"/>
              </a:lightRig>
            </a:scene3d>
            <a:sp3d>
              <a:bevelT w="0" h="0"/>
            </a:sp3d>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Sheet1!$A$2:$A$4</c:f>
              <c:strCache>
                <c:ptCount val="3"/>
                <c:pt idx="0">
                  <c:v>Don't Know</c:v>
                </c:pt>
                <c:pt idx="1">
                  <c:v>No</c:v>
                </c:pt>
                <c:pt idx="2">
                  <c:v>Yes</c:v>
                </c:pt>
              </c:strCache>
            </c:strRef>
          </c:cat>
          <c:val>
            <c:numRef>
              <c:f>Sheet1!$C$2:$C$4</c:f>
              <c:numCache>
                <c:formatCode>0%</c:formatCode>
                <c:ptCount val="3"/>
                <c:pt idx="0">
                  <c:v>0.21000000000000021</c:v>
                </c:pt>
                <c:pt idx="1">
                  <c:v>0.71000000000000063</c:v>
                </c:pt>
                <c:pt idx="2">
                  <c:v>8.0000000000000043E-2</c:v>
                </c:pt>
              </c:numCache>
            </c:numRef>
          </c:val>
        </c:ser>
        <c:dLbls>
          <c:showLegendKey val="0"/>
          <c:showVal val="0"/>
          <c:showCatName val="0"/>
          <c:showSerName val="0"/>
          <c:showPercent val="0"/>
          <c:showBubbleSize val="0"/>
        </c:dLbls>
        <c:gapWidth val="100"/>
        <c:axId val="28508928"/>
        <c:axId val="28494848"/>
      </c:barChart>
      <c:valAx>
        <c:axId val="28494848"/>
        <c:scaling>
          <c:orientation val="minMax"/>
        </c:scaling>
        <c:delete val="0"/>
        <c:axPos val="b"/>
        <c:numFmt formatCode="0%" sourceLinked="1"/>
        <c:majorTickMark val="out"/>
        <c:minorTickMark val="none"/>
        <c:tickLblPos val="nextTo"/>
        <c:txPr>
          <a:bodyPr/>
          <a:lstStyle/>
          <a:p>
            <a:pPr>
              <a:defRPr sz="1400" b="1"/>
            </a:pPr>
            <a:endParaRPr lang="en-US"/>
          </a:p>
        </c:txPr>
        <c:crossAx val="28508928"/>
        <c:crosses val="autoZero"/>
        <c:crossBetween val="between"/>
      </c:valAx>
      <c:catAx>
        <c:axId val="28508928"/>
        <c:scaling>
          <c:orientation val="minMax"/>
        </c:scaling>
        <c:delete val="0"/>
        <c:axPos val="l"/>
        <c:majorTickMark val="out"/>
        <c:minorTickMark val="none"/>
        <c:tickLblPos val="nextTo"/>
        <c:spPr>
          <a:ln w="15875"/>
        </c:spPr>
        <c:txPr>
          <a:bodyPr/>
          <a:lstStyle/>
          <a:p>
            <a:pPr>
              <a:defRPr sz="1400" b="1"/>
            </a:pPr>
            <a:endParaRPr lang="en-US"/>
          </a:p>
        </c:txPr>
        <c:crossAx val="28494848"/>
        <c:crosses val="autoZero"/>
        <c:auto val="1"/>
        <c:lblAlgn val="ctr"/>
        <c:lblOffset val="100"/>
        <c:noMultiLvlLbl val="0"/>
      </c:catAx>
      <c:spPr>
        <a:noFill/>
        <a:ln w="25398">
          <a:noFill/>
        </a:ln>
      </c:spPr>
    </c:plotArea>
    <c:legend>
      <c:legendPos val="b"/>
      <c:layout/>
      <c:overlay val="0"/>
      <c:txPr>
        <a:bodyPr/>
        <a:lstStyle/>
        <a:p>
          <a:pPr>
            <a:defRPr lang="da-DK" sz="1400" b="1">
              <a:latin typeface="+mn-lt"/>
              <a:cs typeface="Arial"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Broadband!$B$22:$B$25</c:f>
              <c:strCache>
                <c:ptCount val="4"/>
                <c:pt idx="0">
                  <c:v>We have dial-up as a backup for if broadband isn’t working</c:v>
                </c:pt>
                <c:pt idx="1">
                  <c:v>The dialup connection was free with the broadband connection</c:v>
                </c:pt>
                <c:pt idx="2">
                  <c:v>Don’t know</c:v>
                </c:pt>
                <c:pt idx="3">
                  <c:v>Other</c:v>
                </c:pt>
              </c:strCache>
            </c:strRef>
          </c:cat>
          <c:val>
            <c:numRef>
              <c:f>Broadband!$C$22:$C$25</c:f>
              <c:numCache>
                <c:formatCode>0%</c:formatCode>
                <c:ptCount val="4"/>
                <c:pt idx="0">
                  <c:v>0.87000000000000965</c:v>
                </c:pt>
                <c:pt idx="1">
                  <c:v>0.47000000000000008</c:v>
                </c:pt>
                <c:pt idx="2">
                  <c:v>6.0000000000000032E-2</c:v>
                </c:pt>
                <c:pt idx="3">
                  <c:v>3.0000000000000002E-2</c:v>
                </c:pt>
              </c:numCache>
            </c:numRef>
          </c:val>
        </c:ser>
        <c:dLbls>
          <c:showLegendKey val="0"/>
          <c:showVal val="0"/>
          <c:showCatName val="0"/>
          <c:showSerName val="0"/>
          <c:showPercent val="0"/>
          <c:showBubbleSize val="0"/>
        </c:dLbls>
        <c:gapWidth val="55"/>
        <c:shape val="cylinder"/>
        <c:axId val="28558464"/>
        <c:axId val="28560000"/>
        <c:axId val="0"/>
      </c:bar3DChart>
      <c:catAx>
        <c:axId val="28558464"/>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28560000"/>
        <c:crosses val="autoZero"/>
        <c:auto val="1"/>
        <c:lblAlgn val="ctr"/>
        <c:lblOffset val="100"/>
        <c:noMultiLvlLbl val="0"/>
      </c:catAx>
      <c:valAx>
        <c:axId val="28560000"/>
        <c:scaling>
          <c:orientation val="minMax"/>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28558464"/>
        <c:crosses val="autoZero"/>
        <c:crossBetween val="between"/>
        <c:minorUnit val="0.2"/>
      </c:valAx>
      <c:spPr>
        <a:noFill/>
        <a:ln w="25400">
          <a:noFill/>
        </a:ln>
      </c:spPr>
    </c:plotArea>
    <c:plotVisOnly val="1"/>
    <c:dispBlanksAs val="gap"/>
    <c:showDLblsOverMax val="0"/>
  </c:chart>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'Dial-up'!$B$19:$B$22</c:f>
              <c:strCache>
                <c:ptCount val="4"/>
                <c:pt idx="0">
                  <c:v>A reduction in the price of broadband services</c:v>
                </c:pt>
                <c:pt idx="1">
                  <c:v>Improved quality of services</c:v>
                </c:pt>
                <c:pt idx="2">
                  <c:v>Nothing – I do not want to switch to broadband</c:v>
                </c:pt>
                <c:pt idx="3">
                  <c:v>More information on broadband services</c:v>
                </c:pt>
              </c:strCache>
            </c:strRef>
          </c:cat>
          <c:val>
            <c:numRef>
              <c:f>'Dial-up'!$C$19:$C$22</c:f>
              <c:numCache>
                <c:formatCode>0%</c:formatCode>
                <c:ptCount val="4"/>
                <c:pt idx="0">
                  <c:v>0.56999999999999995</c:v>
                </c:pt>
                <c:pt idx="1">
                  <c:v>0.39000000000000901</c:v>
                </c:pt>
                <c:pt idx="2">
                  <c:v>0.23</c:v>
                </c:pt>
                <c:pt idx="3">
                  <c:v>0.1</c:v>
                </c:pt>
              </c:numCache>
            </c:numRef>
          </c:val>
        </c:ser>
        <c:dLbls>
          <c:showLegendKey val="0"/>
          <c:showVal val="0"/>
          <c:showCatName val="0"/>
          <c:showSerName val="0"/>
          <c:showPercent val="0"/>
          <c:showBubbleSize val="0"/>
        </c:dLbls>
        <c:gapWidth val="55"/>
        <c:shape val="cylinder"/>
        <c:axId val="28002560"/>
        <c:axId val="28053504"/>
        <c:axId val="0"/>
      </c:bar3DChart>
      <c:catAx>
        <c:axId val="28002560"/>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28053504"/>
        <c:crosses val="autoZero"/>
        <c:auto val="1"/>
        <c:lblAlgn val="ctr"/>
        <c:lblOffset val="100"/>
        <c:noMultiLvlLbl val="0"/>
      </c:catAx>
      <c:valAx>
        <c:axId val="28053504"/>
        <c:scaling>
          <c:orientation val="minMax"/>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28002560"/>
        <c:crosses val="autoZero"/>
        <c:crossBetween val="between"/>
        <c:minorUnit val="0.2"/>
      </c:valAx>
      <c:spPr>
        <a:noFill/>
        <a:ln w="25400">
          <a:noFill/>
        </a:ln>
      </c:spPr>
    </c:plotArea>
    <c:plotVisOnly val="1"/>
    <c:dispBlanksAs val="gap"/>
    <c:showDLblsOverMax val="0"/>
  </c:chart>
  <c:externalData r:id="rId2">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6.0732364342353837E-2"/>
          <c:y val="2.7408379770635455E-2"/>
          <c:w val="0.92236392799384859"/>
          <c:h val="0.6852256713285334"/>
        </c:manualLayout>
      </c:layout>
      <c:bar3DChart>
        <c:barDir val="col"/>
        <c:grouping val="clustered"/>
        <c:varyColors val="0"/>
        <c:ser>
          <c:idx val="0"/>
          <c:order val="0"/>
          <c:tx>
            <c:strRef>
              <c:f>Sheet1!$B$1</c:f>
              <c:strCache>
                <c:ptCount val="1"/>
                <c:pt idx="0">
                  <c:v>Local</c:v>
                </c:pt>
              </c:strCache>
            </c:strRef>
          </c:tx>
          <c:spPr>
            <a:solidFill>
              <a:srgbClr val="9E851A"/>
            </a:solidFill>
          </c:spPr>
          <c:invertIfNegative val="0"/>
          <c:dLbls>
            <c:txPr>
              <a:bodyPr/>
              <a:lstStyle/>
              <a:p>
                <a:pPr>
                  <a:defRPr lang="da-DK" sz="1100" b="1">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Happy with my current internet package</c:v>
                </c:pt>
                <c:pt idx="1">
                  <c:v>Too expensive</c:v>
                </c:pt>
                <c:pt idx="2">
                  <c:v>Not interested in extra services*</c:v>
                </c:pt>
                <c:pt idx="3">
                  <c:v>Not enough information</c:v>
                </c:pt>
                <c:pt idx="4">
                  <c:v>Not available in my area yet</c:v>
                </c:pt>
                <c:pt idx="5">
                  <c:v>Waiting for new more competition in internet services in my area</c:v>
                </c:pt>
                <c:pt idx="6">
                  <c:v>Other</c:v>
                </c:pt>
              </c:strCache>
            </c:strRef>
          </c:cat>
          <c:val>
            <c:numRef>
              <c:f>Sheet1!$B$2:$B$8</c:f>
              <c:numCache>
                <c:formatCode>0%</c:formatCode>
                <c:ptCount val="7"/>
                <c:pt idx="0">
                  <c:v>0.62000000000000166</c:v>
                </c:pt>
                <c:pt idx="1">
                  <c:v>0.51</c:v>
                </c:pt>
                <c:pt idx="2">
                  <c:v>0.41000000000000031</c:v>
                </c:pt>
                <c:pt idx="3">
                  <c:v>9.0000000000000024E-2</c:v>
                </c:pt>
                <c:pt idx="4">
                  <c:v>4.0000000000000022E-2</c:v>
                </c:pt>
                <c:pt idx="5">
                  <c:v>1.0000000000000005E-2</c:v>
                </c:pt>
                <c:pt idx="6">
                  <c:v>1.0000000000000005E-2</c:v>
                </c:pt>
              </c:numCache>
            </c:numRef>
          </c:val>
        </c:ser>
        <c:dLbls>
          <c:showLegendKey val="0"/>
          <c:showVal val="0"/>
          <c:showCatName val="0"/>
          <c:showSerName val="0"/>
          <c:showPercent val="0"/>
          <c:showBubbleSize val="0"/>
        </c:dLbls>
        <c:gapWidth val="150"/>
        <c:shape val="cylinder"/>
        <c:axId val="28073984"/>
        <c:axId val="28075520"/>
        <c:axId val="0"/>
      </c:bar3DChart>
      <c:catAx>
        <c:axId val="28073984"/>
        <c:scaling>
          <c:orientation val="minMax"/>
        </c:scaling>
        <c:delete val="0"/>
        <c:axPos val="b"/>
        <c:numFmt formatCode="General" sourceLinked="1"/>
        <c:majorTickMark val="in"/>
        <c:minorTickMark val="none"/>
        <c:tickLblPos val="nextTo"/>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crossAx val="28075520"/>
        <c:crosses val="autoZero"/>
        <c:auto val="1"/>
        <c:lblAlgn val="ctr"/>
        <c:lblOffset val="100"/>
        <c:tickLblSkip val="1"/>
        <c:noMultiLvlLbl val="0"/>
      </c:catAx>
      <c:valAx>
        <c:axId val="28075520"/>
        <c:scaling>
          <c:orientation val="minMax"/>
        </c:scaling>
        <c:delete val="0"/>
        <c:axPos val="l"/>
        <c:numFmt formatCode="0%" sourceLinked="1"/>
        <c:majorTickMark val="out"/>
        <c:minorTickMark val="none"/>
        <c:tickLblPos val="nextTo"/>
        <c:spPr>
          <a:ln w="15875"/>
        </c:spPr>
        <c:txPr>
          <a:bodyPr/>
          <a:lstStyle/>
          <a:p>
            <a:pPr>
              <a:defRPr lang="da-DK" sz="1100" b="1">
                <a:solidFill>
                  <a:schemeClr val="tx1"/>
                </a:solidFill>
                <a:latin typeface="Arial" pitchFamily="34" charset="0"/>
                <a:cs typeface="Arial" pitchFamily="34" charset="0"/>
              </a:defRPr>
            </a:pPr>
            <a:endParaRPr lang="en-US"/>
          </a:p>
        </c:txPr>
        <c:crossAx val="2807398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chemeClr val="accent6">
                <a:lumMod val="20000"/>
                <a:lumOff val="80000"/>
              </a:schemeClr>
            </a:solidFill>
          </c:spPr>
          <c:dPt>
            <c:idx val="1"/>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'Internet Usage'!$B$4:$B$5</c:f>
              <c:strCache>
                <c:ptCount val="2"/>
                <c:pt idx="0">
                  <c:v>Yes</c:v>
                </c:pt>
                <c:pt idx="1">
                  <c:v>No</c:v>
                </c:pt>
              </c:strCache>
            </c:strRef>
          </c:cat>
          <c:val>
            <c:numRef>
              <c:f>'Internet Usage'!$C$4:$C$5</c:f>
              <c:numCache>
                <c:formatCode>0%</c:formatCode>
                <c:ptCount val="2"/>
                <c:pt idx="0">
                  <c:v>0.78</c:v>
                </c:pt>
                <c:pt idx="1">
                  <c:v>0.22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4967378356"/>
          <c:y val="0.90254610330571428"/>
          <c:w val="0.30816164319329381"/>
          <c:h val="8.37170843840602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1812714516454676"/>
          <c:y val="2.3420485900800786E-2"/>
          <c:w val="0.63288915808600865"/>
          <c:h val="0.84385221078134454"/>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9D8E1F"/>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chemeClr val="accent2"/>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manualLayout>
                  <c:x val="0.26756960143919234"/>
                  <c:y val="-8.7345043408035533E-2"/>
                </c:manualLayout>
              </c:layout>
              <c:dLblPos val="bestFit"/>
              <c:showLegendKey val="0"/>
              <c:showVal val="1"/>
              <c:showCatName val="1"/>
              <c:showSerName val="0"/>
              <c:showPercent val="0"/>
              <c:showBubbleSize val="0"/>
            </c:dLbl>
            <c:dLbl>
              <c:idx val="1"/>
              <c:layout>
                <c:manualLayout>
                  <c:x val="-0.17078513022410671"/>
                  <c:y val="6.1484622114543995E-3"/>
                </c:manualLayout>
              </c:layout>
              <c:dLblPos val="bestFit"/>
              <c:showLegendKey val="0"/>
              <c:showVal val="1"/>
              <c:showCatName val="1"/>
              <c:showSerName val="0"/>
              <c:showPercent val="0"/>
              <c:showBubbleSize val="0"/>
            </c:dLbl>
            <c:txPr>
              <a:bodyPr/>
              <a:lstStyle/>
              <a:p>
                <a:pPr>
                  <a:defRPr sz="1400" b="1">
                    <a:solidFill>
                      <a:schemeClr val="bg1"/>
                    </a:solidFill>
                  </a:defRPr>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0.85000000000000064</c:v>
                </c:pt>
                <c:pt idx="1">
                  <c:v>0.15000000000000024</c:v>
                </c:pt>
              </c:numCache>
            </c:numRef>
          </c:val>
        </c:ser>
        <c:dLbls>
          <c:showLegendKey val="0"/>
          <c:showVal val="0"/>
          <c:showCatName val="0"/>
          <c:showSerName val="0"/>
          <c:showPercent val="0"/>
          <c:showBubbleSize val="0"/>
          <c:showLeaderLines val="1"/>
        </c:dLbls>
        <c:firstSliceAng val="111"/>
      </c:pieChart>
      <c:spPr>
        <a:noFill/>
        <a:ln w="25360">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6.0732364342353864E-2"/>
          <c:y val="0.15777031747000644"/>
          <c:w val="0.92236392799384859"/>
          <c:h val="0.65585844405108507"/>
        </c:manualLayout>
      </c:layout>
      <c:bar3DChart>
        <c:barDir val="col"/>
        <c:grouping val="clustered"/>
        <c:varyColors val="0"/>
        <c:ser>
          <c:idx val="0"/>
          <c:order val="0"/>
          <c:tx>
            <c:strRef>
              <c:f>Sheet1!$B$1</c:f>
              <c:strCache>
                <c:ptCount val="1"/>
                <c:pt idx="0">
                  <c:v>Local</c:v>
                </c:pt>
              </c:strCache>
            </c:strRef>
          </c:tx>
          <c:spPr>
            <a:solidFill>
              <a:srgbClr val="9E851A"/>
            </a:solidFill>
          </c:spPr>
          <c:invertIfNegative val="0"/>
          <c:dLbls>
            <c:txPr>
              <a:bodyPr/>
              <a:lstStyle/>
              <a:p>
                <a:pPr>
                  <a:defRPr sz="1050" b="1"/>
                </a:pPr>
                <a:endParaRPr lang="en-US"/>
              </a:p>
            </c:txPr>
            <c:showLegendKey val="0"/>
            <c:showVal val="1"/>
            <c:showCatName val="0"/>
            <c:showSerName val="0"/>
            <c:showPercent val="0"/>
            <c:showBubbleSize val="0"/>
            <c:showLeaderLines val="0"/>
          </c:dLbls>
          <c:cat>
            <c:strRef>
              <c:f>Sheet1!$A$2:$A$9</c:f>
              <c:strCache>
                <c:ptCount val="8"/>
                <c:pt idx="0">
                  <c:v>Home</c:v>
                </c:pt>
                <c:pt idx="1">
                  <c:v>Work</c:v>
                </c:pt>
                <c:pt idx="2">
                  <c:v>Any place via a standard mobile cellular telephone</c:v>
                </c:pt>
                <c:pt idx="3">
                  <c:v>Commercial Internet Access facility</c:v>
                </c:pt>
                <c:pt idx="4">
                  <c:v>Another person's home</c:v>
                </c:pt>
                <c:pt idx="5">
                  <c:v>Any place via other mobile access devices</c:v>
                </c:pt>
                <c:pt idx="6">
                  <c:v>Community Internet Access facility</c:v>
                </c:pt>
                <c:pt idx="7">
                  <c:v>Place of education</c:v>
                </c:pt>
              </c:strCache>
            </c:strRef>
          </c:cat>
          <c:val>
            <c:numRef>
              <c:f>Sheet1!$B$2:$B$9</c:f>
              <c:numCache>
                <c:formatCode>0%</c:formatCode>
                <c:ptCount val="8"/>
                <c:pt idx="0">
                  <c:v>0.8</c:v>
                </c:pt>
                <c:pt idx="1">
                  <c:v>0.56000000000000005</c:v>
                </c:pt>
                <c:pt idx="2">
                  <c:v>0.17</c:v>
                </c:pt>
                <c:pt idx="3">
                  <c:v>0.12000000000000002</c:v>
                </c:pt>
                <c:pt idx="4">
                  <c:v>6.0000000000000032E-2</c:v>
                </c:pt>
                <c:pt idx="5">
                  <c:v>6.0000000000000032E-2</c:v>
                </c:pt>
                <c:pt idx="6">
                  <c:v>3.0000000000000002E-2</c:v>
                </c:pt>
                <c:pt idx="7">
                  <c:v>2.0000000000000011E-2</c:v>
                </c:pt>
              </c:numCache>
            </c:numRef>
          </c:val>
        </c:ser>
        <c:dLbls>
          <c:showLegendKey val="0"/>
          <c:showVal val="0"/>
          <c:showCatName val="0"/>
          <c:showSerName val="0"/>
          <c:showPercent val="0"/>
          <c:showBubbleSize val="0"/>
        </c:dLbls>
        <c:gapWidth val="76"/>
        <c:shape val="cylinder"/>
        <c:axId val="28232320"/>
        <c:axId val="28242304"/>
        <c:axId val="0"/>
      </c:bar3DChart>
      <c:catAx>
        <c:axId val="28232320"/>
        <c:scaling>
          <c:orientation val="minMax"/>
        </c:scaling>
        <c:delete val="0"/>
        <c:axPos val="b"/>
        <c:numFmt formatCode="General" sourceLinked="1"/>
        <c:majorTickMark val="none"/>
        <c:minorTickMark val="none"/>
        <c:tickLblPos val="nextTo"/>
        <c:txPr>
          <a:bodyPr rot="0"/>
          <a:lstStyle/>
          <a:p>
            <a:pPr>
              <a:defRPr sz="750" b="1"/>
            </a:pPr>
            <a:endParaRPr lang="en-US"/>
          </a:p>
        </c:txPr>
        <c:crossAx val="28242304"/>
        <c:crosses val="autoZero"/>
        <c:auto val="1"/>
        <c:lblAlgn val="ctr"/>
        <c:lblOffset val="100"/>
        <c:tickLblSkip val="1"/>
        <c:noMultiLvlLbl val="0"/>
      </c:catAx>
      <c:valAx>
        <c:axId val="28242304"/>
        <c:scaling>
          <c:orientation val="minMax"/>
        </c:scaling>
        <c:delete val="0"/>
        <c:axPos val="l"/>
        <c:numFmt formatCode="0%" sourceLinked="1"/>
        <c:majorTickMark val="none"/>
        <c:minorTickMark val="none"/>
        <c:tickLblPos val="nextTo"/>
        <c:txPr>
          <a:bodyPr/>
          <a:lstStyle/>
          <a:p>
            <a:pPr>
              <a:defRPr b="1"/>
            </a:pPr>
            <a:endParaRPr lang="en-US"/>
          </a:p>
        </c:txPr>
        <c:crossAx val="28232320"/>
        <c:crosses val="autoZero"/>
        <c:crossBetween val="between"/>
      </c:valAx>
      <c:spPr>
        <a:noFill/>
        <a:ln w="25400">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5.7812483487683405E-2"/>
          <c:y val="5.1032898462516976E-2"/>
          <c:w val="0.92236392799384859"/>
          <c:h val="0.66655027675713685"/>
        </c:manualLayout>
      </c:layout>
      <c:bar3DChart>
        <c:barDir val="col"/>
        <c:grouping val="clustered"/>
        <c:varyColors val="0"/>
        <c:ser>
          <c:idx val="0"/>
          <c:order val="0"/>
          <c:tx>
            <c:strRef>
              <c:f>Sheet1!$B$1</c:f>
              <c:strCache>
                <c:ptCount val="1"/>
                <c:pt idx="0">
                  <c:v>Local</c:v>
                </c:pt>
              </c:strCache>
            </c:strRef>
          </c:tx>
          <c:spPr>
            <a:solidFill>
              <a:srgbClr val="9E851A"/>
            </a:solidFill>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Sheet1!$A$2:$A$8</c:f>
              <c:strCache>
                <c:ptCount val="7"/>
                <c:pt idx="0">
                  <c:v>Not interested in using the Internet</c:v>
                </c:pt>
                <c:pt idx="1">
                  <c:v>Don't know how to use the Internet</c:v>
                </c:pt>
                <c:pt idx="2">
                  <c:v>Don't have access to the Internet</c:v>
                </c:pt>
                <c:pt idx="3">
                  <c:v>The cost is too high</c:v>
                </c:pt>
                <c:pt idx="4">
                  <c:v>Internet not available at my home</c:v>
                </c:pt>
                <c:pt idx="5">
                  <c:v>Lack of relevant content in preferred language</c:v>
                </c:pt>
                <c:pt idx="6">
                  <c:v>Other challenges</c:v>
                </c:pt>
              </c:strCache>
            </c:strRef>
          </c:cat>
          <c:val>
            <c:numRef>
              <c:f>Sheet1!$B$2:$B$8</c:f>
              <c:numCache>
                <c:formatCode>0%</c:formatCode>
                <c:ptCount val="7"/>
                <c:pt idx="0">
                  <c:v>0.72000000000000064</c:v>
                </c:pt>
                <c:pt idx="1">
                  <c:v>0.36000000000000032</c:v>
                </c:pt>
                <c:pt idx="2">
                  <c:v>0.21000000000000021</c:v>
                </c:pt>
                <c:pt idx="3">
                  <c:v>0.18000000000000024</c:v>
                </c:pt>
                <c:pt idx="4">
                  <c:v>8.0000000000000043E-2</c:v>
                </c:pt>
                <c:pt idx="5">
                  <c:v>3.0000000000000002E-2</c:v>
                </c:pt>
                <c:pt idx="6">
                  <c:v>2.0000000000000011E-2</c:v>
                </c:pt>
              </c:numCache>
            </c:numRef>
          </c:val>
        </c:ser>
        <c:dLbls>
          <c:showLegendKey val="0"/>
          <c:showVal val="0"/>
          <c:showCatName val="0"/>
          <c:showSerName val="0"/>
          <c:showPercent val="0"/>
          <c:showBubbleSize val="0"/>
        </c:dLbls>
        <c:gapWidth val="150"/>
        <c:shape val="cylinder"/>
        <c:axId val="133013888"/>
        <c:axId val="133015808"/>
        <c:axId val="0"/>
      </c:bar3DChart>
      <c:catAx>
        <c:axId val="133013888"/>
        <c:scaling>
          <c:orientation val="minMax"/>
        </c:scaling>
        <c:delete val="0"/>
        <c:axPos val="b"/>
        <c:numFmt formatCode="General" sourceLinked="1"/>
        <c:majorTickMark val="in"/>
        <c:minorTickMark val="none"/>
        <c:tickLblPos val="nextTo"/>
        <c:txPr>
          <a:bodyPr/>
          <a:lstStyle/>
          <a:p>
            <a:pPr>
              <a:defRPr sz="1100" b="1"/>
            </a:pPr>
            <a:endParaRPr lang="en-US"/>
          </a:p>
        </c:txPr>
        <c:crossAx val="133015808"/>
        <c:crosses val="autoZero"/>
        <c:auto val="1"/>
        <c:lblAlgn val="ctr"/>
        <c:lblOffset val="100"/>
        <c:noMultiLvlLbl val="0"/>
      </c:catAx>
      <c:valAx>
        <c:axId val="133015808"/>
        <c:scaling>
          <c:orientation val="minMax"/>
        </c:scaling>
        <c:delete val="0"/>
        <c:axPos val="l"/>
        <c:numFmt formatCode="0%" sourceLinked="1"/>
        <c:majorTickMark val="out"/>
        <c:minorTickMark val="none"/>
        <c:tickLblPos val="nextTo"/>
        <c:txPr>
          <a:bodyPr/>
          <a:lstStyle/>
          <a:p>
            <a:pPr>
              <a:defRPr sz="1200" b="1"/>
            </a:pPr>
            <a:endParaRPr lang="en-US"/>
          </a:p>
        </c:txPr>
        <c:crossAx val="133013888"/>
        <c:crosses val="autoZero"/>
        <c:crossBetween val="between"/>
      </c:valAx>
      <c:spPr>
        <a:noFill/>
        <a:ln w="25400">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bar"/>
        <c:grouping val="stacked"/>
        <c:varyColors val="0"/>
        <c:ser>
          <c:idx val="0"/>
          <c:order val="0"/>
          <c:tx>
            <c:strRef>
              <c:f>'Internet Usage'!$C$28</c:f>
              <c:strCache>
                <c:ptCount val="1"/>
                <c:pt idx="0">
                  <c:v>From Home</c:v>
                </c:pt>
              </c:strCache>
            </c:strRef>
          </c:tx>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'Internet Usage'!$B$29:$B$36</c:f>
              <c:strCache>
                <c:ptCount val="8"/>
                <c:pt idx="0">
                  <c:v>More than once a day</c:v>
                </c:pt>
                <c:pt idx="1">
                  <c:v>Once a Day</c:v>
                </c:pt>
                <c:pt idx="2">
                  <c:v>At least once a week (but not every day)</c:v>
                </c:pt>
                <c:pt idx="3">
                  <c:v>Once a week</c:v>
                </c:pt>
                <c:pt idx="4">
                  <c:v>2-3 times a month</c:v>
                </c:pt>
                <c:pt idx="5">
                  <c:v>Once a month</c:v>
                </c:pt>
                <c:pt idx="6">
                  <c:v>Less than once a month</c:v>
                </c:pt>
                <c:pt idx="7">
                  <c:v>Not applicable</c:v>
                </c:pt>
              </c:strCache>
            </c:strRef>
          </c:cat>
          <c:val>
            <c:numRef>
              <c:f>'Internet Usage'!$C$29:$C$36</c:f>
              <c:numCache>
                <c:formatCode>0%</c:formatCode>
                <c:ptCount val="8"/>
                <c:pt idx="0">
                  <c:v>0.27</c:v>
                </c:pt>
                <c:pt idx="1">
                  <c:v>0.36000000000000032</c:v>
                </c:pt>
                <c:pt idx="2">
                  <c:v>0.1</c:v>
                </c:pt>
                <c:pt idx="3">
                  <c:v>3.0000000000000002E-2</c:v>
                </c:pt>
                <c:pt idx="4">
                  <c:v>1.0000000000000005E-2</c:v>
                </c:pt>
                <c:pt idx="5">
                  <c:v>0</c:v>
                </c:pt>
                <c:pt idx="6">
                  <c:v>1.0000000000000005E-2</c:v>
                </c:pt>
                <c:pt idx="7">
                  <c:v>0.22</c:v>
                </c:pt>
              </c:numCache>
            </c:numRef>
          </c:val>
        </c:ser>
        <c:ser>
          <c:idx val="1"/>
          <c:order val="1"/>
          <c:tx>
            <c:strRef>
              <c:f>'Internet Usage'!$D$28</c:f>
              <c:strCache>
                <c:ptCount val="1"/>
                <c:pt idx="0">
                  <c:v>Out of Home</c:v>
                </c:pt>
              </c:strCache>
            </c:strRef>
          </c:tx>
          <c:spPr>
            <a:solidFill>
              <a:schemeClr val="tx2">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'Internet Usage'!$B$29:$B$36</c:f>
              <c:strCache>
                <c:ptCount val="8"/>
                <c:pt idx="0">
                  <c:v>More than once a day</c:v>
                </c:pt>
                <c:pt idx="1">
                  <c:v>Once a Day</c:v>
                </c:pt>
                <c:pt idx="2">
                  <c:v>At least once a week (but not every day)</c:v>
                </c:pt>
                <c:pt idx="3">
                  <c:v>Once a week</c:v>
                </c:pt>
                <c:pt idx="4">
                  <c:v>2-3 times a month</c:v>
                </c:pt>
                <c:pt idx="5">
                  <c:v>Once a month</c:v>
                </c:pt>
                <c:pt idx="6">
                  <c:v>Less than once a month</c:v>
                </c:pt>
                <c:pt idx="7">
                  <c:v>Not applicable</c:v>
                </c:pt>
              </c:strCache>
            </c:strRef>
          </c:cat>
          <c:val>
            <c:numRef>
              <c:f>'Internet Usage'!$D$29:$D$36</c:f>
              <c:numCache>
                <c:formatCode>0%</c:formatCode>
                <c:ptCount val="8"/>
                <c:pt idx="0">
                  <c:v>0.28000000000000008</c:v>
                </c:pt>
                <c:pt idx="1">
                  <c:v>0.17</c:v>
                </c:pt>
                <c:pt idx="2">
                  <c:v>0.11</c:v>
                </c:pt>
                <c:pt idx="3">
                  <c:v>7.0000000000000021E-2</c:v>
                </c:pt>
                <c:pt idx="4">
                  <c:v>2.0000000000000011E-2</c:v>
                </c:pt>
                <c:pt idx="5">
                  <c:v>2.0000000000000011E-2</c:v>
                </c:pt>
                <c:pt idx="6">
                  <c:v>2.0000000000000011E-2</c:v>
                </c:pt>
                <c:pt idx="7">
                  <c:v>0.30000000000000032</c:v>
                </c:pt>
              </c:numCache>
            </c:numRef>
          </c:val>
        </c:ser>
        <c:dLbls>
          <c:showLegendKey val="0"/>
          <c:showVal val="0"/>
          <c:showCatName val="0"/>
          <c:showSerName val="0"/>
          <c:showPercent val="0"/>
          <c:showBubbleSize val="0"/>
        </c:dLbls>
        <c:gapWidth val="75"/>
        <c:shape val="cylinder"/>
        <c:axId val="28944256"/>
        <c:axId val="28945792"/>
        <c:axId val="0"/>
      </c:bar3DChart>
      <c:catAx>
        <c:axId val="28944256"/>
        <c:scaling>
          <c:orientation val="minMax"/>
        </c:scaling>
        <c:delete val="0"/>
        <c:axPos val="l"/>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28945792"/>
        <c:crosses val="autoZero"/>
        <c:auto val="1"/>
        <c:lblAlgn val="ctr"/>
        <c:lblOffset val="100"/>
        <c:noMultiLvlLbl val="0"/>
      </c:catAx>
      <c:valAx>
        <c:axId val="28945792"/>
        <c:scaling>
          <c:orientation val="minMax"/>
        </c:scaling>
        <c:delete val="0"/>
        <c:axPos val="b"/>
        <c:majorGridlines/>
        <c:numFmt formatCode="0%" sourceLinked="1"/>
        <c:majorTickMark val="none"/>
        <c:minorTickMark val="none"/>
        <c:tickLblPos val="nextTo"/>
        <c:spPr>
          <a:ln w="9525">
            <a:noFill/>
          </a:ln>
        </c:spPr>
        <c:txPr>
          <a:bodyPr/>
          <a:lstStyle/>
          <a:p>
            <a:pPr>
              <a:defRPr lang="en-GB"/>
            </a:pPr>
            <a:endParaRPr lang="en-US"/>
          </a:p>
        </c:txPr>
        <c:crossAx val="28944256"/>
        <c:crosses val="autoZero"/>
        <c:crossBetween val="between"/>
        <c:minorUnit val="0.4"/>
      </c:valAx>
    </c:plotArea>
    <c:legend>
      <c:legendPos val="b"/>
      <c:overlay val="0"/>
      <c:txPr>
        <a:bodyPr/>
        <a:lstStyle/>
        <a:p>
          <a:pPr>
            <a:defRPr lang="en-GB">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345253718287146"/>
          <c:y val="0.18825605132691794"/>
          <c:w val="0.33142847769031236"/>
          <c:h val="0.55238079615048163"/>
        </c:manualLayout>
      </c:layout>
      <c:pieChart>
        <c:varyColors val="1"/>
        <c:ser>
          <c:idx val="0"/>
          <c:order val="0"/>
          <c:tx>
            <c:strRef>
              <c:f>'Sample Structure'!$B$14</c:f>
              <c:strCache>
                <c:ptCount val="1"/>
                <c:pt idx="0">
                  <c:v>Nationality</c:v>
                </c:pt>
              </c:strCache>
            </c:strRef>
          </c:tx>
          <c:spPr>
            <a:solidFill>
              <a:schemeClr val="accent6">
                <a:lumMod val="20000"/>
                <a:lumOff val="80000"/>
              </a:schemeClr>
            </a:solidFill>
          </c:spPr>
          <c:dPt>
            <c:idx val="0"/>
            <c:bubble3D val="0"/>
            <c:spPr>
              <a:solidFill>
                <a:schemeClr val="accent6">
                  <a:lumMod val="75000"/>
                </a:schemeClr>
              </a:solidFill>
            </c:spPr>
          </c:dPt>
          <c:dPt>
            <c:idx val="2"/>
            <c:bubble3D val="0"/>
            <c:spPr>
              <a:solidFill>
                <a:schemeClr val="tx2">
                  <a:lumMod val="20000"/>
                  <a:lumOff val="80000"/>
                </a:schemeClr>
              </a:solidFill>
            </c:spPr>
          </c:dPt>
          <c:dPt>
            <c:idx val="3"/>
            <c:bubble3D val="0"/>
            <c:spPr>
              <a:solidFill>
                <a:schemeClr val="accent3">
                  <a:lumMod val="60000"/>
                  <a:lumOff val="40000"/>
                </a:schemeClr>
              </a:solidFill>
            </c:spPr>
          </c:dPt>
          <c:cat>
            <c:strRef>
              <c:f>'Sample Structure'!$B$35:$B$38</c:f>
              <c:strCache>
                <c:ptCount val="4"/>
                <c:pt idx="0">
                  <c:v>Emirati</c:v>
                </c:pt>
                <c:pt idx="1">
                  <c:v>Expat Arab</c:v>
                </c:pt>
                <c:pt idx="2">
                  <c:v>Expat Asian</c:v>
                </c:pt>
                <c:pt idx="3">
                  <c:v>Westerners/ Other</c:v>
                </c:pt>
              </c:strCache>
            </c:strRef>
          </c:cat>
          <c:val>
            <c:numRef>
              <c:f>'Sample Structure'!$C$35:$C$38</c:f>
              <c:numCache>
                <c:formatCode>0%</c:formatCode>
                <c:ptCount val="4"/>
                <c:pt idx="0">
                  <c:v>0.17</c:v>
                </c:pt>
                <c:pt idx="1">
                  <c:v>0.31000000000000238</c:v>
                </c:pt>
                <c:pt idx="2">
                  <c:v>0.46</c:v>
                </c:pt>
                <c:pt idx="3">
                  <c:v>7.0000000000000021E-2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5.5808362496354347E-2"/>
          <c:y val="0.8406922176896876"/>
          <c:w val="0.90000000000000013"/>
          <c:h val="7.2622142111754065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ln w="9525">
          <a:solidFill>
            <a:srgbClr val="808080"/>
          </a:solidFill>
        </a:ln>
      </c:spPr>
    </c:floor>
    <c:sideWall>
      <c:thickness val="0"/>
    </c:sideWall>
    <c:backWall>
      <c:thickness val="0"/>
    </c:backWall>
    <c:plotArea>
      <c:layout>
        <c:manualLayout>
          <c:layoutTarget val="inner"/>
          <c:xMode val="edge"/>
          <c:yMode val="edge"/>
          <c:x val="0.10157456235401767"/>
          <c:y val="8.0433070866141682E-2"/>
          <c:w val="0.86050489143402564"/>
          <c:h val="0.65559028871391078"/>
        </c:manualLayout>
      </c:layout>
      <c:bar3DChart>
        <c:barDir val="col"/>
        <c:grouping val="clustered"/>
        <c:varyColors val="0"/>
        <c:ser>
          <c:idx val="0"/>
          <c:order val="0"/>
          <c:tx>
            <c:strRef>
              <c:f>Sheet1!$B$1</c:f>
              <c:strCache>
                <c:ptCount val="1"/>
                <c:pt idx="0">
                  <c:v>From Home</c:v>
                </c:pt>
              </c:strCache>
            </c:strRef>
          </c:tx>
          <c:spPr>
            <a:solidFill>
              <a:srgbClr val="9E851A"/>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Sheet1!$A$2:$A$6</c:f>
              <c:strCache>
                <c:ptCount val="5"/>
                <c:pt idx="0">
                  <c:v>At least once a day</c:v>
                </c:pt>
                <c:pt idx="1">
                  <c:v>At least once a week</c:v>
                </c:pt>
                <c:pt idx="2">
                  <c:v>Less than once a week</c:v>
                </c:pt>
                <c:pt idx="3">
                  <c:v>Once a month</c:v>
                </c:pt>
                <c:pt idx="4">
                  <c:v>Less than once a month</c:v>
                </c:pt>
              </c:strCache>
            </c:strRef>
          </c:cat>
          <c:val>
            <c:numRef>
              <c:f>Sheet1!$B$2:$B$6</c:f>
              <c:numCache>
                <c:formatCode>0%</c:formatCode>
                <c:ptCount val="5"/>
                <c:pt idx="0">
                  <c:v>0.75000000000000122</c:v>
                </c:pt>
                <c:pt idx="1">
                  <c:v>0.2</c:v>
                </c:pt>
                <c:pt idx="2">
                  <c:v>3.0000000000000002E-2</c:v>
                </c:pt>
                <c:pt idx="3">
                  <c:v>1.0000000000000005E-2</c:v>
                </c:pt>
                <c:pt idx="4">
                  <c:v>1.0000000000000005E-2</c:v>
                </c:pt>
              </c:numCache>
            </c:numRef>
          </c:val>
        </c:ser>
        <c:ser>
          <c:idx val="1"/>
          <c:order val="1"/>
          <c:tx>
            <c:strRef>
              <c:f>Sheet1!$C$1</c:f>
              <c:strCache>
                <c:ptCount val="1"/>
                <c:pt idx="0">
                  <c:v>Out of Home</c:v>
                </c:pt>
              </c:strCache>
            </c:strRef>
          </c:tx>
          <c:spPr>
            <a:solidFill>
              <a:srgbClr val="808080"/>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Sheet1!$A$2:$A$6</c:f>
              <c:strCache>
                <c:ptCount val="5"/>
                <c:pt idx="0">
                  <c:v>At least once a day</c:v>
                </c:pt>
                <c:pt idx="1">
                  <c:v>At least once a week</c:v>
                </c:pt>
                <c:pt idx="2">
                  <c:v>Less than once a week</c:v>
                </c:pt>
                <c:pt idx="3">
                  <c:v>Once a month</c:v>
                </c:pt>
                <c:pt idx="4">
                  <c:v>Less than once a month</c:v>
                </c:pt>
              </c:strCache>
            </c:strRef>
          </c:cat>
          <c:val>
            <c:numRef>
              <c:f>Sheet1!$C$2:$C$6</c:f>
              <c:numCache>
                <c:formatCode>0%</c:formatCode>
                <c:ptCount val="5"/>
                <c:pt idx="0">
                  <c:v>0.5</c:v>
                </c:pt>
                <c:pt idx="1">
                  <c:v>0.16</c:v>
                </c:pt>
                <c:pt idx="2">
                  <c:v>6.0000000000000032E-2</c:v>
                </c:pt>
                <c:pt idx="3">
                  <c:v>3.0000000000000002E-2</c:v>
                </c:pt>
                <c:pt idx="4">
                  <c:v>0.25</c:v>
                </c:pt>
              </c:numCache>
            </c:numRef>
          </c:val>
        </c:ser>
        <c:dLbls>
          <c:showLegendKey val="0"/>
          <c:showVal val="0"/>
          <c:showCatName val="0"/>
          <c:showSerName val="0"/>
          <c:showPercent val="0"/>
          <c:showBubbleSize val="0"/>
        </c:dLbls>
        <c:gapWidth val="150"/>
        <c:shape val="cylinder"/>
        <c:axId val="28660864"/>
        <c:axId val="28662400"/>
        <c:axId val="0"/>
      </c:bar3DChart>
      <c:catAx>
        <c:axId val="28660864"/>
        <c:scaling>
          <c:orientation val="minMax"/>
        </c:scaling>
        <c:delete val="0"/>
        <c:axPos val="b"/>
        <c:numFmt formatCode="General" sourceLinked="1"/>
        <c:majorTickMark val="in"/>
        <c:minorTickMark val="none"/>
        <c:tickLblPos val="nextTo"/>
        <c:txPr>
          <a:bodyPr/>
          <a:lstStyle/>
          <a:p>
            <a:pPr>
              <a:defRPr sz="1100" b="1"/>
            </a:pPr>
            <a:endParaRPr lang="en-US"/>
          </a:p>
        </c:txPr>
        <c:crossAx val="28662400"/>
        <c:crosses val="autoZero"/>
        <c:auto val="1"/>
        <c:lblAlgn val="ctr"/>
        <c:lblOffset val="100"/>
        <c:noMultiLvlLbl val="0"/>
      </c:catAx>
      <c:valAx>
        <c:axId val="28662400"/>
        <c:scaling>
          <c:orientation val="minMax"/>
        </c:scaling>
        <c:delete val="0"/>
        <c:axPos val="l"/>
        <c:numFmt formatCode="0%" sourceLinked="1"/>
        <c:majorTickMark val="out"/>
        <c:minorTickMark val="none"/>
        <c:tickLblPos val="nextTo"/>
        <c:txPr>
          <a:bodyPr/>
          <a:lstStyle/>
          <a:p>
            <a:pPr>
              <a:defRPr sz="1100" b="1"/>
            </a:pPr>
            <a:endParaRPr lang="en-US"/>
          </a:p>
        </c:txPr>
        <c:crossAx val="28660864"/>
        <c:crosses val="autoZero"/>
        <c:crossBetween val="between"/>
      </c:valAx>
      <c:spPr>
        <a:noFill/>
        <a:ln w="25386">
          <a:noFill/>
        </a:ln>
      </c:spPr>
    </c:plotArea>
    <c:legend>
      <c:legendPos val="b"/>
      <c:layout>
        <c:manualLayout>
          <c:xMode val="edge"/>
          <c:yMode val="edge"/>
          <c:x val="0.23272432350327171"/>
          <c:y val="0.89819370078740157"/>
          <c:w val="0.50336924365312463"/>
          <c:h val="7.9799957437752894E-2"/>
        </c:manualLayout>
      </c:layout>
      <c:overlay val="0"/>
      <c:txPr>
        <a:bodyPr/>
        <a:lstStyle/>
        <a:p>
          <a:pPr>
            <a:defRPr sz="1200" b="1"/>
          </a:pPr>
          <a:endParaRPr lang="en-US"/>
        </a:p>
      </c:txPr>
    </c:legend>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bar"/>
        <c:grouping val="stacked"/>
        <c:varyColors val="0"/>
        <c:ser>
          <c:idx val="0"/>
          <c:order val="0"/>
          <c:tx>
            <c:strRef>
              <c:f>'Internet Usage'!$C$40</c:f>
              <c:strCache>
                <c:ptCount val="1"/>
                <c:pt idx="0">
                  <c:v>From Home</c:v>
                </c:pt>
              </c:strCache>
            </c:strRef>
          </c:tx>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'Internet Usage'!$B$41:$B$46</c:f>
              <c:strCache>
                <c:ptCount val="6"/>
                <c:pt idx="0">
                  <c:v>0 – 1 hours</c:v>
                </c:pt>
                <c:pt idx="1">
                  <c:v>1 – 3 hours</c:v>
                </c:pt>
                <c:pt idx="2">
                  <c:v>3 – 10 hours</c:v>
                </c:pt>
                <c:pt idx="3">
                  <c:v>10 – 20 hours</c:v>
                </c:pt>
                <c:pt idx="4">
                  <c:v>More than 20 hours</c:v>
                </c:pt>
                <c:pt idx="5">
                  <c:v>Not applicable</c:v>
                </c:pt>
              </c:strCache>
            </c:strRef>
          </c:cat>
          <c:val>
            <c:numRef>
              <c:f>'Internet Usage'!$C$41:$C$46</c:f>
              <c:numCache>
                <c:formatCode>0%</c:formatCode>
                <c:ptCount val="6"/>
                <c:pt idx="0">
                  <c:v>0.18000000000000024</c:v>
                </c:pt>
                <c:pt idx="1">
                  <c:v>0.32000000000000856</c:v>
                </c:pt>
                <c:pt idx="2">
                  <c:v>0.19</c:v>
                </c:pt>
                <c:pt idx="3">
                  <c:v>6.0000000000000032E-2</c:v>
                </c:pt>
                <c:pt idx="4">
                  <c:v>3.0000000000000002E-2</c:v>
                </c:pt>
                <c:pt idx="5">
                  <c:v>0.22</c:v>
                </c:pt>
              </c:numCache>
            </c:numRef>
          </c:val>
        </c:ser>
        <c:ser>
          <c:idx val="1"/>
          <c:order val="1"/>
          <c:tx>
            <c:strRef>
              <c:f>'Internet Usage'!$D$40</c:f>
              <c:strCache>
                <c:ptCount val="1"/>
                <c:pt idx="0">
                  <c:v>Out of Home</c:v>
                </c:pt>
              </c:strCache>
            </c:strRef>
          </c:tx>
          <c:spPr>
            <a:solidFill>
              <a:schemeClr val="tx2">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'Internet Usage'!$B$41:$B$46</c:f>
              <c:strCache>
                <c:ptCount val="6"/>
                <c:pt idx="0">
                  <c:v>0 – 1 hours</c:v>
                </c:pt>
                <c:pt idx="1">
                  <c:v>1 – 3 hours</c:v>
                </c:pt>
                <c:pt idx="2">
                  <c:v>3 – 10 hours</c:v>
                </c:pt>
                <c:pt idx="3">
                  <c:v>10 – 20 hours</c:v>
                </c:pt>
                <c:pt idx="4">
                  <c:v>More than 20 hours</c:v>
                </c:pt>
                <c:pt idx="5">
                  <c:v>Not applicable</c:v>
                </c:pt>
              </c:strCache>
            </c:strRef>
          </c:cat>
          <c:val>
            <c:numRef>
              <c:f>'Internet Usage'!$D$41:$D$46</c:f>
              <c:numCache>
                <c:formatCode>0%</c:formatCode>
                <c:ptCount val="6"/>
                <c:pt idx="0">
                  <c:v>0.19</c:v>
                </c:pt>
                <c:pt idx="1">
                  <c:v>0.24000000000000021</c:v>
                </c:pt>
                <c:pt idx="2">
                  <c:v>0.13</c:v>
                </c:pt>
                <c:pt idx="3">
                  <c:v>0.05</c:v>
                </c:pt>
                <c:pt idx="4">
                  <c:v>8.0000000000000043E-2</c:v>
                </c:pt>
                <c:pt idx="5">
                  <c:v>0.30000000000000032</c:v>
                </c:pt>
              </c:numCache>
            </c:numRef>
          </c:val>
        </c:ser>
        <c:dLbls>
          <c:showLegendKey val="0"/>
          <c:showVal val="0"/>
          <c:showCatName val="0"/>
          <c:showSerName val="0"/>
          <c:showPercent val="0"/>
          <c:showBubbleSize val="0"/>
        </c:dLbls>
        <c:gapWidth val="75"/>
        <c:shape val="cylinder"/>
        <c:axId val="28746112"/>
        <c:axId val="28747648"/>
        <c:axId val="0"/>
      </c:bar3DChart>
      <c:catAx>
        <c:axId val="28746112"/>
        <c:scaling>
          <c:orientation val="minMax"/>
        </c:scaling>
        <c:delete val="0"/>
        <c:axPos val="l"/>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28747648"/>
        <c:crosses val="autoZero"/>
        <c:auto val="1"/>
        <c:lblAlgn val="ctr"/>
        <c:lblOffset val="100"/>
        <c:noMultiLvlLbl val="0"/>
      </c:catAx>
      <c:valAx>
        <c:axId val="28747648"/>
        <c:scaling>
          <c:orientation val="minMax"/>
        </c:scaling>
        <c:delete val="0"/>
        <c:axPos val="b"/>
        <c:majorGridlines/>
        <c:numFmt formatCode="0%" sourceLinked="1"/>
        <c:majorTickMark val="none"/>
        <c:minorTickMark val="none"/>
        <c:tickLblPos val="nextTo"/>
        <c:spPr>
          <a:ln w="9525">
            <a:noFill/>
          </a:ln>
        </c:spPr>
        <c:txPr>
          <a:bodyPr/>
          <a:lstStyle/>
          <a:p>
            <a:pPr>
              <a:defRPr lang="en-GB">
                <a:latin typeface="Arial" pitchFamily="34" charset="0"/>
                <a:cs typeface="Arial" pitchFamily="34" charset="0"/>
              </a:defRPr>
            </a:pPr>
            <a:endParaRPr lang="en-US"/>
          </a:p>
        </c:txPr>
        <c:crossAx val="28746112"/>
        <c:crosses val="autoZero"/>
        <c:crossBetween val="between"/>
        <c:minorUnit val="0.4"/>
      </c:valAx>
    </c:plotArea>
    <c:legend>
      <c:legendPos val="b"/>
      <c:layout>
        <c:manualLayout>
          <c:xMode val="edge"/>
          <c:yMode val="edge"/>
          <c:x val="0.28258919986488629"/>
          <c:y val="0.93566742441713613"/>
          <c:w val="0.34571268937918753"/>
          <c:h val="4.7596173909225707E-2"/>
        </c:manualLayout>
      </c:layout>
      <c:overlay val="0"/>
      <c:txPr>
        <a:bodyPr/>
        <a:lstStyle/>
        <a:p>
          <a:pPr>
            <a:defRPr lang="en-GB">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ln w="9525">
          <a:solidFill>
            <a:srgbClr val="808080"/>
          </a:solidFill>
        </a:ln>
      </c:spPr>
    </c:floor>
    <c:sideWall>
      <c:thickness val="0"/>
    </c:sideWall>
    <c:backWall>
      <c:thickness val="0"/>
    </c:backWall>
    <c:plotArea>
      <c:layout>
        <c:manualLayout>
          <c:layoutTarget val="inner"/>
          <c:xMode val="edge"/>
          <c:yMode val="edge"/>
          <c:x val="0.10616177523264299"/>
          <c:y val="8.1161926875860227E-2"/>
          <c:w val="0.86050489143402564"/>
          <c:h val="0.65486122779881084"/>
        </c:manualLayout>
      </c:layout>
      <c:bar3DChart>
        <c:barDir val="col"/>
        <c:grouping val="clustered"/>
        <c:varyColors val="0"/>
        <c:ser>
          <c:idx val="0"/>
          <c:order val="0"/>
          <c:tx>
            <c:strRef>
              <c:f>Sheet1!$B$1</c:f>
              <c:strCache>
                <c:ptCount val="1"/>
                <c:pt idx="0">
                  <c:v>From Home</c:v>
                </c:pt>
              </c:strCache>
            </c:strRef>
          </c:tx>
          <c:spPr>
            <a:solidFill>
              <a:srgbClr val="9E851A"/>
            </a:solidFill>
          </c:spPr>
          <c:invertIfNegative val="0"/>
          <c:dLbls>
            <c:showLegendKey val="0"/>
            <c:showVal val="1"/>
            <c:showCatName val="0"/>
            <c:showSerName val="0"/>
            <c:showPercent val="0"/>
            <c:showBubbleSize val="0"/>
            <c:showLeaderLines val="0"/>
          </c:dLbls>
          <c:cat>
            <c:strRef>
              <c:f>Sheet1!$A$2:$A$6</c:f>
              <c:strCache>
                <c:ptCount val="5"/>
                <c:pt idx="0">
                  <c:v>0 - 1 hours</c:v>
                </c:pt>
                <c:pt idx="1">
                  <c:v>1 - 3 hours</c:v>
                </c:pt>
                <c:pt idx="2">
                  <c:v>3 - 10 hours</c:v>
                </c:pt>
                <c:pt idx="3">
                  <c:v>10 - 20 hours</c:v>
                </c:pt>
                <c:pt idx="4">
                  <c:v>More than 20 hours</c:v>
                </c:pt>
              </c:strCache>
            </c:strRef>
          </c:cat>
          <c:val>
            <c:numRef>
              <c:f>Sheet1!$B$2:$B$6</c:f>
              <c:numCache>
                <c:formatCode>0%</c:formatCode>
                <c:ptCount val="5"/>
                <c:pt idx="0">
                  <c:v>3.0000000000000002E-2</c:v>
                </c:pt>
                <c:pt idx="1">
                  <c:v>0.2</c:v>
                </c:pt>
                <c:pt idx="2">
                  <c:v>0.35000000000000031</c:v>
                </c:pt>
                <c:pt idx="3">
                  <c:v>0.23</c:v>
                </c:pt>
                <c:pt idx="4">
                  <c:v>0.19</c:v>
                </c:pt>
              </c:numCache>
            </c:numRef>
          </c:val>
        </c:ser>
        <c:ser>
          <c:idx val="1"/>
          <c:order val="1"/>
          <c:tx>
            <c:strRef>
              <c:f>Sheet1!$C$1</c:f>
              <c:strCache>
                <c:ptCount val="1"/>
                <c:pt idx="0">
                  <c:v>Out Of Home</c:v>
                </c:pt>
              </c:strCache>
            </c:strRef>
          </c:tx>
          <c:spPr>
            <a:solidFill>
              <a:srgbClr val="808080"/>
            </a:solidFill>
          </c:spPr>
          <c:invertIfNegative val="0"/>
          <c:dLbls>
            <c:showLegendKey val="0"/>
            <c:showVal val="1"/>
            <c:showCatName val="0"/>
            <c:showSerName val="0"/>
            <c:showPercent val="0"/>
            <c:showBubbleSize val="0"/>
            <c:showLeaderLines val="0"/>
          </c:dLbls>
          <c:cat>
            <c:strRef>
              <c:f>Sheet1!$A$2:$A$6</c:f>
              <c:strCache>
                <c:ptCount val="5"/>
                <c:pt idx="0">
                  <c:v>0 - 1 hours</c:v>
                </c:pt>
                <c:pt idx="1">
                  <c:v>1 - 3 hours</c:v>
                </c:pt>
                <c:pt idx="2">
                  <c:v>3 - 10 hours</c:v>
                </c:pt>
                <c:pt idx="3">
                  <c:v>10 - 20 hours</c:v>
                </c:pt>
                <c:pt idx="4">
                  <c:v>More than 20 hours</c:v>
                </c:pt>
              </c:strCache>
            </c:strRef>
          </c:cat>
          <c:val>
            <c:numRef>
              <c:f>Sheet1!$C$2:$C$6</c:f>
              <c:numCache>
                <c:formatCode>0%</c:formatCode>
                <c:ptCount val="5"/>
                <c:pt idx="0">
                  <c:v>0.33000000000000251</c:v>
                </c:pt>
                <c:pt idx="1">
                  <c:v>0.18000000000000024</c:v>
                </c:pt>
                <c:pt idx="2">
                  <c:v>0.18000000000000024</c:v>
                </c:pt>
                <c:pt idx="3">
                  <c:v>0.13</c:v>
                </c:pt>
                <c:pt idx="4">
                  <c:v>0.18000000000000024</c:v>
                </c:pt>
              </c:numCache>
            </c:numRef>
          </c:val>
        </c:ser>
        <c:dLbls>
          <c:showLegendKey val="0"/>
          <c:showVal val="0"/>
          <c:showCatName val="0"/>
          <c:showSerName val="0"/>
          <c:showPercent val="0"/>
          <c:showBubbleSize val="0"/>
        </c:dLbls>
        <c:gapWidth val="150"/>
        <c:shape val="cylinder"/>
        <c:axId val="28777856"/>
        <c:axId val="28787840"/>
        <c:axId val="0"/>
      </c:bar3DChart>
      <c:catAx>
        <c:axId val="28777856"/>
        <c:scaling>
          <c:orientation val="minMax"/>
        </c:scaling>
        <c:delete val="0"/>
        <c:axPos val="b"/>
        <c:numFmt formatCode="General" sourceLinked="1"/>
        <c:majorTickMark val="in"/>
        <c:minorTickMark val="none"/>
        <c:tickLblPos val="nextTo"/>
        <c:spPr>
          <a:ln w="15875"/>
        </c:spPr>
        <c:crossAx val="28787840"/>
        <c:crosses val="autoZero"/>
        <c:auto val="1"/>
        <c:lblAlgn val="ctr"/>
        <c:lblOffset val="100"/>
        <c:noMultiLvlLbl val="0"/>
      </c:catAx>
      <c:valAx>
        <c:axId val="28787840"/>
        <c:scaling>
          <c:orientation val="minMax"/>
        </c:scaling>
        <c:delete val="0"/>
        <c:axPos val="l"/>
        <c:numFmt formatCode="0%" sourceLinked="1"/>
        <c:majorTickMark val="out"/>
        <c:minorTickMark val="none"/>
        <c:tickLblPos val="nextTo"/>
        <c:txPr>
          <a:bodyPr/>
          <a:lstStyle/>
          <a:p>
            <a:pPr>
              <a:defRPr sz="1200"/>
            </a:pPr>
            <a:endParaRPr lang="en-US"/>
          </a:p>
        </c:txPr>
        <c:crossAx val="28777856"/>
        <c:crosses val="autoZero"/>
        <c:crossBetween val="between"/>
      </c:valAx>
      <c:spPr>
        <a:noFill/>
        <a:ln w="25386">
          <a:noFill/>
        </a:ln>
      </c:spPr>
    </c:plotArea>
    <c:legend>
      <c:legendPos val="b"/>
      <c:layout>
        <c:manualLayout>
          <c:xMode val="edge"/>
          <c:yMode val="edge"/>
          <c:x val="0.23595017939271354"/>
          <c:y val="0.85152705645837889"/>
          <c:w val="0.57433817332466452"/>
          <c:h val="7.9799957437752894E-2"/>
        </c:manualLayout>
      </c:layout>
      <c:overlay val="0"/>
      <c:txPr>
        <a:bodyPr/>
        <a:lstStyle/>
        <a:p>
          <a:pPr>
            <a:defRPr sz="1200"/>
          </a:pPr>
          <a:endParaRPr lang="en-US"/>
        </a:p>
      </c:txPr>
    </c:legend>
    <c:plotVisOnly val="1"/>
    <c:dispBlanksAs val="gap"/>
    <c:showDLblsOverMax val="0"/>
  </c:chart>
  <c:txPr>
    <a:bodyPr/>
    <a:lstStyle/>
    <a:p>
      <a:pPr>
        <a:defRPr sz="1100" b="1">
          <a:solidFill>
            <a:schemeClr val="tx1"/>
          </a:solidFill>
          <a:latin typeface="Arial" pitchFamily="34" charset="0"/>
          <a:cs typeface="Arial" pitchFamily="34" charset="0"/>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23470701513414"/>
          <c:y val="0.13032931614750001"/>
          <c:w val="0.44354155548945562"/>
          <c:h val="0.73302217078572451"/>
        </c:manualLayout>
      </c:layout>
      <c:pieChart>
        <c:varyColors val="1"/>
        <c:ser>
          <c:idx val="0"/>
          <c:order val="0"/>
          <c:spPr>
            <a:solidFill>
              <a:schemeClr val="accent6">
                <a:lumMod val="20000"/>
                <a:lumOff val="80000"/>
              </a:schemeClr>
            </a:solidFill>
          </c:spPr>
          <c:dPt>
            <c:idx val="0"/>
            <c:bubble3D val="0"/>
            <c:spPr>
              <a:solidFill>
                <a:schemeClr val="accent6">
                  <a:lumMod val="60000"/>
                  <a:lumOff val="40000"/>
                </a:schemeClr>
              </a:solidFill>
            </c:spPr>
          </c:dPt>
          <c:dPt>
            <c:idx val="2"/>
            <c:bubble3D val="0"/>
            <c:spPr>
              <a:solidFill>
                <a:schemeClr val="tx2">
                  <a:lumMod val="20000"/>
                  <a:lumOff val="80000"/>
                </a:schemeClr>
              </a:solidFill>
            </c:spPr>
          </c:dPt>
          <c:cat>
            <c:strRef>
              <c:f>'Internet Usage'!$B$50:$B$52</c:f>
              <c:strCache>
                <c:ptCount val="3"/>
                <c:pt idx="0">
                  <c:v>Arabic based sites</c:v>
                </c:pt>
                <c:pt idx="1">
                  <c:v>English based sites</c:v>
                </c:pt>
                <c:pt idx="2">
                  <c:v>Other language based sites</c:v>
                </c:pt>
              </c:strCache>
            </c:strRef>
          </c:cat>
          <c:val>
            <c:numRef>
              <c:f>'Internet Usage'!$C$50:$C$52</c:f>
              <c:numCache>
                <c:formatCode>0%</c:formatCode>
                <c:ptCount val="3"/>
                <c:pt idx="0">
                  <c:v>0.22</c:v>
                </c:pt>
                <c:pt idx="1">
                  <c:v>0.71000000000000063</c:v>
                </c:pt>
                <c:pt idx="2">
                  <c:v>7.0000000000000021E-2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18978133126271943"/>
          <c:y val="0.90254627985823577"/>
          <c:w val="0.62865478486991899"/>
          <c:h val="8.3716869608805547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2600182033697397"/>
          <c:y val="0.11415976168617106"/>
          <c:w val="0.67764753196173222"/>
          <c:h val="0.88584023831383163"/>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0070C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2"/>
            <c:bubble3D val="0"/>
            <c:spPr>
              <a:solidFill>
                <a:srgbClr val="80808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1"/>
              <c:layout>
                <c:manualLayout>
                  <c:x val="-0.21491893623400493"/>
                  <c:y val="-0.20294444638132658"/>
                </c:manualLayout>
              </c:layout>
              <c:dLblPos val="bestFit"/>
              <c:showLegendKey val="0"/>
              <c:showVal val="1"/>
              <c:showCatName val="1"/>
              <c:showSerName val="0"/>
              <c:showPercent val="0"/>
              <c:showBubbleSize val="0"/>
            </c:dLbl>
            <c:dLbl>
              <c:idx val="2"/>
              <c:layout>
                <c:manualLayout>
                  <c:x val="-1.5405289531587128E-2"/>
                  <c:y val="-2.4910778963702297E-2"/>
                </c:manualLayout>
              </c:layout>
              <c:spPr>
                <a:scene3d>
                  <a:camera prst="orthographicFront"/>
                  <a:lightRig rig="threePt" dir="t"/>
                </a:scene3d>
                <a:sp3d>
                  <a:bevelB/>
                </a:sp3d>
              </c:spPr>
              <c:txPr>
                <a:bodyPr/>
                <a:lstStyle/>
                <a:p>
                  <a:pPr>
                    <a:defRPr sz="1200" b="1">
                      <a:solidFill>
                        <a:schemeClr val="tx1"/>
                      </a:solidFill>
                    </a:defRPr>
                  </a:pPr>
                  <a:endParaRPr lang="en-US"/>
                </a:p>
              </c:txPr>
              <c:dLblPos val="bestFit"/>
              <c:showLegendKey val="0"/>
              <c:showVal val="1"/>
              <c:showCatName val="1"/>
              <c:showSerName val="0"/>
              <c:showPercent val="0"/>
              <c:showBubbleSize val="0"/>
            </c:dLbl>
            <c:spPr>
              <a:scene3d>
                <a:camera prst="orthographicFront"/>
                <a:lightRig rig="threePt" dir="t"/>
              </a:scene3d>
              <a:sp3d>
                <a:bevelB/>
              </a:sp3d>
            </c:spPr>
            <c:txPr>
              <a:bodyPr/>
              <a:lstStyle/>
              <a:p>
                <a:pPr>
                  <a:defRPr sz="1200" b="1">
                    <a:solidFill>
                      <a:schemeClr val="bg1"/>
                    </a:solidFill>
                  </a:defRPr>
                </a:pPr>
                <a:endParaRPr lang="en-US"/>
              </a:p>
            </c:txPr>
            <c:dLblPos val="ctr"/>
            <c:showLegendKey val="0"/>
            <c:showVal val="1"/>
            <c:showCatName val="1"/>
            <c:showSerName val="0"/>
            <c:showPercent val="0"/>
            <c:showBubbleSize val="0"/>
            <c:showLeaderLines val="1"/>
          </c:dLbls>
          <c:cat>
            <c:strRef>
              <c:f>Sheet1!$A$2:$A$4</c:f>
              <c:strCache>
                <c:ptCount val="3"/>
                <c:pt idx="0">
                  <c:v>Arabic based sites</c:v>
                </c:pt>
                <c:pt idx="1">
                  <c:v>English based sites</c:v>
                </c:pt>
                <c:pt idx="2">
                  <c:v>Other language based sites</c:v>
                </c:pt>
              </c:strCache>
            </c:strRef>
          </c:cat>
          <c:val>
            <c:numRef>
              <c:f>Sheet1!$B$2:$B$4</c:f>
              <c:numCache>
                <c:formatCode>0%</c:formatCode>
                <c:ptCount val="3"/>
                <c:pt idx="0">
                  <c:v>0.37030000000000074</c:v>
                </c:pt>
                <c:pt idx="1">
                  <c:v>0.58000000000000007</c:v>
                </c:pt>
                <c:pt idx="2">
                  <c:v>6.0000000000000032E-2</c:v>
                </c:pt>
              </c:numCache>
            </c:numRef>
          </c:val>
        </c:ser>
        <c:dLbls>
          <c:showLegendKey val="0"/>
          <c:showVal val="0"/>
          <c:showCatName val="0"/>
          <c:showSerName val="0"/>
          <c:showPercent val="0"/>
          <c:showBubbleSize val="0"/>
          <c:showLeaderLines val="1"/>
        </c:dLbls>
        <c:firstSliceAng val="273"/>
      </c:pieChart>
      <c:spPr>
        <a:noFill/>
        <a:ln w="25398">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102"/>
      <c:rotY val="0"/>
      <c:depthPercent val="100"/>
      <c:rAngAx val="0"/>
      <c:perspective val="30"/>
    </c:view3D>
    <c:floor>
      <c:thickness val="0"/>
      <c:spPr>
        <a:noFill/>
        <a:ln w="9525">
          <a:noFill/>
        </a:ln>
      </c:spPr>
    </c:floor>
    <c:sideWall>
      <c:thickness val="0"/>
      <c:spPr>
        <a:noFill/>
        <a:ln w="25404">
          <a:noFill/>
        </a:ln>
      </c:spPr>
    </c:sideWall>
    <c:backWall>
      <c:thickness val="0"/>
      <c:spPr>
        <a:noFill/>
        <a:ln w="25404">
          <a:noFill/>
        </a:ln>
      </c:spPr>
    </c:backWall>
    <c:plotArea>
      <c:layout>
        <c:manualLayout>
          <c:layoutTarget val="inner"/>
          <c:xMode val="edge"/>
          <c:yMode val="edge"/>
          <c:x val="0.46808643105658332"/>
          <c:y val="0"/>
          <c:w val="0.49378177727784262"/>
          <c:h val="0.93490265237236481"/>
        </c:manualLayout>
      </c:layout>
      <c:bar3DChart>
        <c:barDir val="bar"/>
        <c:grouping val="clustered"/>
        <c:varyColors val="0"/>
        <c:ser>
          <c:idx val="0"/>
          <c:order val="0"/>
          <c:tx>
            <c:strRef>
              <c:f>Sheet1!$B$1</c:f>
              <c:strCache>
                <c:ptCount val="1"/>
                <c:pt idx="0">
                  <c:v>Aware of </c:v>
                </c:pt>
              </c:strCache>
            </c:strRef>
          </c:tx>
          <c:spPr>
            <a:solidFill>
              <a:srgbClr val="9E851A"/>
            </a:solidFill>
            <a:ln w="17910">
              <a:noFill/>
            </a:ln>
            <a:effectLst>
              <a:outerShdw blurRad="50800" dist="50800" dir="5400000" algn="ctr" rotWithShape="0">
                <a:srgbClr val="000000">
                  <a:alpha val="35000"/>
                </a:srgbClr>
              </a:outerShdw>
            </a:effectLst>
            <a:scene3d>
              <a:camera prst="orthographicFront"/>
              <a:lightRig rig="threePt" dir="t">
                <a:rot lat="0" lon="0" rev="1200000"/>
              </a:lightRig>
            </a:scene3d>
            <a:sp3d>
              <a:bevelT w="0" h="0"/>
            </a:sp3d>
          </c:spPr>
          <c:invertIfNegative val="0"/>
          <c:dLbls>
            <c:spPr>
              <a:noFill/>
              <a:ln w="17910">
                <a:noFill/>
              </a:ln>
              <a:scene3d>
                <a:camera prst="orthographicFront"/>
                <a:lightRig rig="threePt" dir="t"/>
              </a:scene3d>
              <a:sp3d>
                <a:bevelT/>
              </a:sp3d>
            </c:spPr>
            <c:showLegendKey val="0"/>
            <c:showVal val="1"/>
            <c:showCatName val="0"/>
            <c:showSerName val="0"/>
            <c:showPercent val="0"/>
            <c:showBubbleSize val="0"/>
            <c:showLeaderLines val="0"/>
          </c:dLbls>
          <c:cat>
            <c:strRef>
              <c:f>Sheet1!$A$2:$A$17</c:f>
              <c:strCache>
                <c:ptCount val="16"/>
                <c:pt idx="0">
                  <c:v>Sending or receiving email</c:v>
                </c:pt>
                <c:pt idx="1">
                  <c:v>Visiting social networking sites</c:v>
                </c:pt>
                <c:pt idx="2">
                  <c:v>Reading or downloading online newspapers or magazines or electronic books</c:v>
                </c:pt>
                <c:pt idx="3">
                  <c:v>Getting information about goods or services</c:v>
                </c:pt>
                <c:pt idx="4">
                  <c:v>Downloading movies, images, music, watching TV or videos, or listening to radio or music</c:v>
                </c:pt>
                <c:pt idx="5">
                  <c:v>Getting information related to health or health services</c:v>
                </c:pt>
                <c:pt idx="6">
                  <c:v>Education or learning activities</c:v>
                </c:pt>
                <c:pt idx="7">
                  <c:v>Playing or downloading video games or computer games</c:v>
                </c:pt>
                <c:pt idx="8">
                  <c:v>Downloading software</c:v>
                </c:pt>
                <c:pt idx="9">
                  <c:v>Internet banking</c:v>
                </c:pt>
                <c:pt idx="10">
                  <c:v>Posting information or instant messaging</c:v>
                </c:pt>
                <c:pt idx="11">
                  <c:v>Getting information from general government organizations</c:v>
                </c:pt>
                <c:pt idx="12">
                  <c:v>Paying utility bills</c:v>
                </c:pt>
                <c:pt idx="13">
                  <c:v>Telephoning over the Internet/VoIP</c:v>
                </c:pt>
                <c:pt idx="14">
                  <c:v>Purchasing or ordering goods or services</c:v>
                </c:pt>
                <c:pt idx="15">
                  <c:v>Interacting with general government organizations</c:v>
                </c:pt>
              </c:strCache>
            </c:strRef>
          </c:cat>
          <c:val>
            <c:numRef>
              <c:f>Sheet1!$B$2:$B$17</c:f>
              <c:numCache>
                <c:formatCode>0%</c:formatCode>
                <c:ptCount val="16"/>
                <c:pt idx="0">
                  <c:v>0.88</c:v>
                </c:pt>
                <c:pt idx="1">
                  <c:v>0.83000000000000063</c:v>
                </c:pt>
                <c:pt idx="2">
                  <c:v>0.72000000000000064</c:v>
                </c:pt>
                <c:pt idx="3">
                  <c:v>0.58000000000000007</c:v>
                </c:pt>
                <c:pt idx="4">
                  <c:v>0.47000000000000008</c:v>
                </c:pt>
                <c:pt idx="5">
                  <c:v>0.3900000000000009</c:v>
                </c:pt>
                <c:pt idx="6">
                  <c:v>0.25</c:v>
                </c:pt>
                <c:pt idx="7">
                  <c:v>0.25</c:v>
                </c:pt>
                <c:pt idx="8">
                  <c:v>0.25</c:v>
                </c:pt>
                <c:pt idx="9">
                  <c:v>0.23</c:v>
                </c:pt>
                <c:pt idx="10">
                  <c:v>0.21000000000000021</c:v>
                </c:pt>
                <c:pt idx="11">
                  <c:v>0.19</c:v>
                </c:pt>
                <c:pt idx="12">
                  <c:v>0.19</c:v>
                </c:pt>
                <c:pt idx="13">
                  <c:v>0.18000000000000024</c:v>
                </c:pt>
                <c:pt idx="14">
                  <c:v>0.16</c:v>
                </c:pt>
                <c:pt idx="15">
                  <c:v>0.11</c:v>
                </c:pt>
              </c:numCache>
            </c:numRef>
          </c:val>
        </c:ser>
        <c:dLbls>
          <c:showLegendKey val="0"/>
          <c:showVal val="0"/>
          <c:showCatName val="0"/>
          <c:showSerName val="0"/>
          <c:showPercent val="0"/>
          <c:showBubbleSize val="0"/>
        </c:dLbls>
        <c:gapWidth val="32"/>
        <c:gapDepth val="59"/>
        <c:shape val="cylinder"/>
        <c:axId val="136001408"/>
        <c:axId val="136002944"/>
        <c:axId val="0"/>
      </c:bar3DChart>
      <c:catAx>
        <c:axId val="136001408"/>
        <c:scaling>
          <c:orientation val="maxMin"/>
        </c:scaling>
        <c:delete val="0"/>
        <c:axPos val="l"/>
        <c:numFmt formatCode="General" sourceLinked="1"/>
        <c:majorTickMark val="none"/>
        <c:minorTickMark val="none"/>
        <c:tickLblPos val="nextTo"/>
        <c:spPr>
          <a:ln w="2237">
            <a:solidFill>
              <a:schemeClr val="tx1"/>
            </a:solidFill>
            <a:prstDash val="solid"/>
          </a:ln>
        </c:spPr>
        <c:txPr>
          <a:bodyPr rot="0" vert="horz"/>
          <a:lstStyle/>
          <a:p>
            <a:pPr>
              <a:defRPr sz="1100"/>
            </a:pPr>
            <a:endParaRPr lang="en-US"/>
          </a:p>
        </c:txPr>
        <c:crossAx val="136002944"/>
        <c:crosses val="autoZero"/>
        <c:auto val="1"/>
        <c:lblAlgn val="ctr"/>
        <c:lblOffset val="100"/>
        <c:tickLblSkip val="1"/>
        <c:tickMarkSkip val="1"/>
        <c:noMultiLvlLbl val="0"/>
      </c:catAx>
      <c:valAx>
        <c:axId val="136002944"/>
        <c:scaling>
          <c:orientation val="minMax"/>
        </c:scaling>
        <c:delete val="0"/>
        <c:axPos val="b"/>
        <c:numFmt formatCode="0%" sourceLinked="1"/>
        <c:majorTickMark val="none"/>
        <c:minorTickMark val="none"/>
        <c:tickLblPos val="nextTo"/>
        <c:txPr>
          <a:bodyPr/>
          <a:lstStyle/>
          <a:p>
            <a:pPr>
              <a:defRPr b="1"/>
            </a:pPr>
            <a:endParaRPr lang="en-US"/>
          </a:p>
        </c:txPr>
        <c:crossAx val="136001408"/>
        <c:crosses val="max"/>
        <c:crossBetween val="between"/>
      </c:valAx>
      <c:spPr>
        <a:noFill/>
        <a:ln w="25404">
          <a:noFill/>
        </a:ln>
      </c:spPr>
    </c:plotArea>
    <c:plotVisOnly val="1"/>
    <c:dispBlanksAs val="gap"/>
    <c:showDLblsOverMax val="0"/>
  </c:chart>
  <c:spPr>
    <a:noFill/>
    <a:ln>
      <a:noFill/>
    </a:ln>
  </c:spPr>
  <c:txPr>
    <a:bodyPr/>
    <a:lstStyle/>
    <a:p>
      <a:pPr>
        <a:defRPr sz="1000" b="0" i="0" u="none" strike="noStrike" baseline="0">
          <a:solidFill>
            <a:schemeClr val="tx1"/>
          </a:solidFill>
          <a:latin typeface="Arial" pitchFamily="34" charset="0"/>
          <a:ea typeface="Cambria"/>
          <a:cs typeface="Arial" pitchFamily="34" charset="0"/>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bar"/>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'Internet Usage'!$B$75:$B$89</c:f>
              <c:strCache>
                <c:ptCount val="15"/>
                <c:pt idx="0">
                  <c:v>Sending or receiving email</c:v>
                </c:pt>
                <c:pt idx="1">
                  <c:v>Visiting social networking sites (such as Facebook or Twitter or MySpace)</c:v>
                </c:pt>
                <c:pt idx="2">
                  <c:v>Reading or downloading online newspapers or magazines or electronic books</c:v>
                </c:pt>
                <c:pt idx="3">
                  <c:v>Getting information about goods or services</c:v>
                </c:pt>
                <c:pt idx="4">
                  <c:v>Downloading movies, images, music, watching TV or videos, or listening to radio or music</c:v>
                </c:pt>
                <c:pt idx="5">
                  <c:v>Internet banking</c:v>
                </c:pt>
                <c:pt idx="6">
                  <c:v>Education or learning activities</c:v>
                </c:pt>
                <c:pt idx="7">
                  <c:v>Getting information related to health or health services</c:v>
                </c:pt>
                <c:pt idx="8">
                  <c:v>Downloading software</c:v>
                </c:pt>
                <c:pt idx="9">
                  <c:v>Getting information from government organizations</c:v>
                </c:pt>
                <c:pt idx="10">
                  <c:v>Posting information or instant messaging</c:v>
                </c:pt>
                <c:pt idx="11">
                  <c:v>Playing or downloading video games or computer games</c:v>
                </c:pt>
                <c:pt idx="12">
                  <c:v>Paying utility bills</c:v>
                </c:pt>
                <c:pt idx="13">
                  <c:v>Interacting with government agencies</c:v>
                </c:pt>
                <c:pt idx="14">
                  <c:v>Purchasing or ordering goods or services</c:v>
                </c:pt>
              </c:strCache>
            </c:strRef>
          </c:cat>
          <c:val>
            <c:numRef>
              <c:f>'Internet Usage'!$C$75:$C$89</c:f>
              <c:numCache>
                <c:formatCode>0%</c:formatCode>
                <c:ptCount val="15"/>
                <c:pt idx="0">
                  <c:v>0.82000000000000062</c:v>
                </c:pt>
                <c:pt idx="1">
                  <c:v>0.38000000000000833</c:v>
                </c:pt>
                <c:pt idx="2">
                  <c:v>0.25</c:v>
                </c:pt>
                <c:pt idx="3">
                  <c:v>0.24000000000000021</c:v>
                </c:pt>
                <c:pt idx="4">
                  <c:v>0.19</c:v>
                </c:pt>
                <c:pt idx="5">
                  <c:v>0.15000000000000024</c:v>
                </c:pt>
                <c:pt idx="6">
                  <c:v>0.11</c:v>
                </c:pt>
                <c:pt idx="7">
                  <c:v>7.0000000000000021E-2</c:v>
                </c:pt>
                <c:pt idx="8">
                  <c:v>7.0000000000000021E-2</c:v>
                </c:pt>
                <c:pt idx="9">
                  <c:v>7.0000000000000021E-2</c:v>
                </c:pt>
                <c:pt idx="10">
                  <c:v>7.0000000000000021E-2</c:v>
                </c:pt>
                <c:pt idx="11">
                  <c:v>7.0000000000000021E-2</c:v>
                </c:pt>
                <c:pt idx="12">
                  <c:v>0.05</c:v>
                </c:pt>
                <c:pt idx="13">
                  <c:v>0.05</c:v>
                </c:pt>
                <c:pt idx="14">
                  <c:v>4.0000000000000022E-2</c:v>
                </c:pt>
              </c:numCache>
            </c:numRef>
          </c:val>
        </c:ser>
        <c:dLbls>
          <c:showLegendKey val="0"/>
          <c:showVal val="0"/>
          <c:showCatName val="0"/>
          <c:showSerName val="0"/>
          <c:showPercent val="0"/>
          <c:showBubbleSize val="0"/>
        </c:dLbls>
        <c:gapWidth val="75"/>
        <c:shape val="cylinder"/>
        <c:axId val="29032832"/>
        <c:axId val="29034368"/>
        <c:axId val="0"/>
      </c:bar3DChart>
      <c:catAx>
        <c:axId val="29032832"/>
        <c:scaling>
          <c:orientation val="minMax"/>
        </c:scaling>
        <c:delete val="0"/>
        <c:axPos val="l"/>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29034368"/>
        <c:crosses val="autoZero"/>
        <c:auto val="1"/>
        <c:lblAlgn val="ctr"/>
        <c:lblOffset val="100"/>
        <c:noMultiLvlLbl val="0"/>
      </c:catAx>
      <c:valAx>
        <c:axId val="29034368"/>
        <c:scaling>
          <c:orientation val="minMax"/>
        </c:scaling>
        <c:delete val="0"/>
        <c:axPos val="b"/>
        <c:majorGridlines/>
        <c:numFmt formatCode="0%" sourceLinked="1"/>
        <c:majorTickMark val="none"/>
        <c:minorTickMark val="none"/>
        <c:tickLblPos val="nextTo"/>
        <c:spPr>
          <a:ln w="9525">
            <a:noFill/>
          </a:ln>
        </c:spPr>
        <c:txPr>
          <a:bodyPr/>
          <a:lstStyle/>
          <a:p>
            <a:pPr>
              <a:defRPr lang="en-GB"/>
            </a:pPr>
            <a:endParaRPr lang="en-US"/>
          </a:p>
        </c:txPr>
        <c:crossAx val="29032832"/>
        <c:crosses val="autoZero"/>
        <c:crossBetween val="between"/>
        <c:minorUnit val="1"/>
      </c:valAx>
    </c:plotArea>
    <c:plotVisOnly val="1"/>
    <c:dispBlanksAs val="gap"/>
    <c:showDLblsOverMax val="0"/>
  </c:chart>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743795183497757"/>
          <c:y val="0.15189587602919499"/>
          <c:w val="0.44021204586268831"/>
          <c:h val="0.68745442778556787"/>
        </c:manualLayout>
      </c:layout>
      <c:pieChart>
        <c:varyColors val="1"/>
        <c:ser>
          <c:idx val="0"/>
          <c:order val="0"/>
          <c:dPt>
            <c:idx val="0"/>
            <c:bubble3D val="0"/>
            <c:spPr>
              <a:solidFill>
                <a:schemeClr val="tx2">
                  <a:lumMod val="20000"/>
                  <a:lumOff val="80000"/>
                </a:schemeClr>
              </a:solidFill>
            </c:spPr>
          </c:dPt>
          <c:dPt>
            <c:idx val="1"/>
            <c:bubble3D val="0"/>
            <c:spPr>
              <a:solidFill>
                <a:schemeClr val="accent6">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'Mobile Internet'!$B$5:$B$6</c:f>
              <c:strCache>
                <c:ptCount val="2"/>
                <c:pt idx="0">
                  <c:v>Yes</c:v>
                </c:pt>
                <c:pt idx="1">
                  <c:v>No</c:v>
                </c:pt>
              </c:strCache>
            </c:strRef>
          </c:cat>
          <c:val>
            <c:numRef>
              <c:f>'Mobile Internet'!$C$5:$C$6</c:f>
              <c:numCache>
                <c:formatCode>0%</c:formatCode>
                <c:ptCount val="2"/>
                <c:pt idx="0">
                  <c:v>0.16</c:v>
                </c:pt>
                <c:pt idx="1">
                  <c:v>0.84000000000000064</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6325461868"/>
          <c:y val="0.90254638170224422"/>
          <c:w val="0.30816174540682412"/>
          <c:h val="8.3717135358084602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94189519413531"/>
          <c:y val="0.17929313630317259"/>
          <c:w val="0.42687505656620511"/>
          <c:h val="0.67832200769425965"/>
        </c:manualLayout>
      </c:layout>
      <c:pieChart>
        <c:varyColors val="1"/>
        <c:ser>
          <c:idx val="0"/>
          <c:order val="0"/>
          <c:dPt>
            <c:idx val="0"/>
            <c:bubble3D val="0"/>
            <c:spPr>
              <a:solidFill>
                <a:schemeClr val="tx2">
                  <a:lumMod val="20000"/>
                  <a:lumOff val="80000"/>
                </a:schemeClr>
              </a:solidFill>
            </c:spPr>
          </c:dPt>
          <c:dPt>
            <c:idx val="1"/>
            <c:bubble3D val="0"/>
            <c:spPr>
              <a:solidFill>
                <a:schemeClr val="accent6">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'Mobile Internet'!$B$5:$B$6</c:f>
              <c:strCache>
                <c:ptCount val="2"/>
                <c:pt idx="0">
                  <c:v>Yes</c:v>
                </c:pt>
                <c:pt idx="1">
                  <c:v>No</c:v>
                </c:pt>
              </c:strCache>
            </c:strRef>
          </c:cat>
          <c:val>
            <c:numRef>
              <c:f>'Mobile Internet'!$D$5:$D$6</c:f>
              <c:numCache>
                <c:formatCode>0%</c:formatCode>
                <c:ptCount val="2"/>
                <c:pt idx="0">
                  <c:v>0.27</c:v>
                </c:pt>
                <c:pt idx="1">
                  <c:v>0.73000000000000065</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6325461868"/>
          <c:y val="0.90254638170224422"/>
          <c:w val="0.30816174540682412"/>
          <c:h val="8.3717135358084602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0390672319806178"/>
          <c:y val="5.7608520088835102E-2"/>
          <c:w val="0.65853018372703231"/>
          <c:h val="0.87804024496938082"/>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00B05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spPr/>
              <c:txPr>
                <a:bodyPr/>
                <a:lstStyle/>
                <a:p>
                  <a:pPr>
                    <a:defRPr sz="1400" b="1">
                      <a:solidFill>
                        <a:schemeClr val="bg1"/>
                      </a:solidFill>
                    </a:defRPr>
                  </a:pPr>
                  <a:endParaRPr lang="en-US"/>
                </a:p>
              </c:txPr>
              <c:dLblPos val="ctr"/>
              <c:showLegendKey val="0"/>
              <c:showVal val="1"/>
              <c:showCatName val="1"/>
              <c:showSerName val="0"/>
              <c:showPercent val="0"/>
              <c:showBubbleSize val="0"/>
            </c:dLbl>
            <c:dLbl>
              <c:idx val="1"/>
              <c:spPr/>
              <c:txPr>
                <a:bodyPr/>
                <a:lstStyle/>
                <a:p>
                  <a:pPr>
                    <a:defRPr sz="1400" b="1">
                      <a:solidFill>
                        <a:schemeClr val="bg1"/>
                      </a:solidFill>
                    </a:defRPr>
                  </a:pPr>
                  <a:endParaRPr lang="en-US"/>
                </a:p>
              </c:txPr>
              <c:dLblPos val="ctr"/>
              <c:showLegendKey val="0"/>
              <c:showVal val="1"/>
              <c:showCatName val="1"/>
              <c:showSerName val="0"/>
              <c:showPercent val="0"/>
              <c:showBubbleSize val="0"/>
            </c:dLbl>
            <c:txPr>
              <a:bodyPr/>
              <a:lstStyle/>
              <a:p>
                <a:pPr>
                  <a:defRPr sz="1400" b="1"/>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0.45</c:v>
                </c:pt>
                <c:pt idx="1">
                  <c:v>0.55000000000000004</c:v>
                </c:pt>
              </c:numCache>
            </c:numRef>
          </c:val>
        </c:ser>
        <c:dLbls>
          <c:showLegendKey val="0"/>
          <c:showVal val="0"/>
          <c:showCatName val="0"/>
          <c:showSerName val="0"/>
          <c:showPercent val="0"/>
          <c:showBubbleSize val="0"/>
          <c:showLeaderLines val="1"/>
        </c:dLbls>
        <c:firstSliceAng val="276"/>
      </c:pieChart>
      <c:spPr>
        <a:noFill/>
        <a:ln w="25360">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70662000583259"/>
          <c:y val="9.1523264137437568E-2"/>
          <c:w val="0.56869805336836021"/>
          <c:h val="0.74447745168219481"/>
        </c:manualLayout>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cat>
            <c:strRef>
              <c:f>Mobile!$B$3:$B$4</c:f>
              <c:strCache>
                <c:ptCount val="2"/>
                <c:pt idx="0">
                  <c:v>Yes</c:v>
                </c:pt>
                <c:pt idx="1">
                  <c:v>No</c:v>
                </c:pt>
              </c:strCache>
            </c:strRef>
          </c:cat>
          <c:val>
            <c:numRef>
              <c:f>Mobile!$C$3:$C$4</c:f>
              <c:numCache>
                <c:formatCode>0.00%</c:formatCode>
                <c:ptCount val="2"/>
                <c:pt idx="0">
                  <c:v>0.99249999999999949</c:v>
                </c:pt>
                <c:pt idx="1">
                  <c:v>7.5000000000000934E-3</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901012373455"/>
          <c:y val="0.90254619687689996"/>
          <c:w val="0.30816172978377732"/>
          <c:h val="8.3716959622471526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7441954371088275"/>
          <c:y val="3.1967494447809414E-2"/>
          <c:w val="0.66173531193216262"/>
          <c:h val="0.88231374924288131"/>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00B05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spPr/>
              <c:txPr>
                <a:bodyPr/>
                <a:lstStyle/>
                <a:p>
                  <a:pPr>
                    <a:defRPr sz="1400" b="1">
                      <a:solidFill>
                        <a:schemeClr val="bg1"/>
                      </a:solidFill>
                    </a:defRPr>
                  </a:pPr>
                  <a:endParaRPr lang="en-US"/>
                </a:p>
              </c:txPr>
              <c:dLblPos val="ctr"/>
              <c:showLegendKey val="0"/>
              <c:showVal val="1"/>
              <c:showCatName val="1"/>
              <c:showSerName val="0"/>
              <c:showPercent val="0"/>
              <c:showBubbleSize val="0"/>
            </c:dLbl>
            <c:dLbl>
              <c:idx val="1"/>
              <c:spPr/>
              <c:txPr>
                <a:bodyPr/>
                <a:lstStyle/>
                <a:p>
                  <a:pPr>
                    <a:defRPr sz="1400" b="1">
                      <a:solidFill>
                        <a:schemeClr val="bg1"/>
                      </a:solidFill>
                    </a:defRPr>
                  </a:pPr>
                  <a:endParaRPr lang="en-US"/>
                </a:p>
              </c:txPr>
              <c:dLblPos val="ctr"/>
              <c:showLegendKey val="0"/>
              <c:showVal val="1"/>
              <c:showCatName val="1"/>
              <c:showSerName val="0"/>
              <c:showPercent val="0"/>
              <c:showBubbleSize val="0"/>
            </c:dLbl>
            <c:txPr>
              <a:bodyPr/>
              <a:lstStyle/>
              <a:p>
                <a:pPr>
                  <a:defRPr sz="1200" b="1">
                    <a:solidFill>
                      <a:schemeClr val="bg1"/>
                    </a:solidFill>
                  </a:defRPr>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0.47000000000000008</c:v>
                </c:pt>
                <c:pt idx="1">
                  <c:v>0.53</c:v>
                </c:pt>
              </c:numCache>
            </c:numRef>
          </c:val>
        </c:ser>
        <c:dLbls>
          <c:showLegendKey val="0"/>
          <c:showVal val="0"/>
          <c:showCatName val="0"/>
          <c:showSerName val="0"/>
          <c:showPercent val="0"/>
          <c:showBubbleSize val="0"/>
          <c:showLeaderLines val="1"/>
        </c:dLbls>
        <c:firstSliceAng val="275"/>
      </c:pieChart>
      <c:spPr>
        <a:noFill/>
        <a:ln w="25360">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055907227282881"/>
          <c:y val="0.16087763539361039"/>
          <c:w val="0.45821373635486107"/>
          <c:h val="0.68732060453227661"/>
        </c:manualLayout>
      </c:layout>
      <c:pieChart>
        <c:varyColors val="1"/>
        <c:ser>
          <c:idx val="0"/>
          <c:order val="0"/>
          <c:spPr>
            <a:solidFill>
              <a:schemeClr val="accent6">
                <a:lumMod val="20000"/>
                <a:lumOff val="80000"/>
              </a:schemeClr>
            </a:solidFill>
          </c:spPr>
          <c:dPt>
            <c:idx val="0"/>
            <c:bubble3D val="0"/>
            <c:spPr>
              <a:solidFill>
                <a:schemeClr val="accent6">
                  <a:lumMod val="60000"/>
                  <a:lumOff val="40000"/>
                </a:schemeClr>
              </a:solidFill>
            </c:spPr>
          </c:dPt>
          <c:dPt>
            <c:idx val="2"/>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'Mobile Internet'!$B$10:$B$12</c:f>
              <c:strCache>
                <c:ptCount val="3"/>
                <c:pt idx="0">
                  <c:v>iPhone</c:v>
                </c:pt>
                <c:pt idx="1">
                  <c:v>Blackberry</c:v>
                </c:pt>
                <c:pt idx="2">
                  <c:v>Other Smartphone</c:v>
                </c:pt>
              </c:strCache>
            </c:strRef>
          </c:cat>
          <c:val>
            <c:numRef>
              <c:f>'Mobile Internet'!$C$10:$C$12</c:f>
              <c:numCache>
                <c:formatCode>0%</c:formatCode>
                <c:ptCount val="3"/>
                <c:pt idx="0">
                  <c:v>0.16</c:v>
                </c:pt>
                <c:pt idx="1">
                  <c:v>0.55000000000000004</c:v>
                </c:pt>
                <c:pt idx="2">
                  <c:v>0.29000000000000031</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1600075480760984"/>
          <c:y val="0.90254610330571428"/>
          <c:w val="0.64512605858911398"/>
          <c:h val="8.3717084384060267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474934097291123"/>
          <c:y val="5.6302471994924996E-2"/>
          <c:w val="0.45821373635486107"/>
          <c:h val="0.68732060453227661"/>
        </c:manualLayout>
      </c:layout>
      <c:pieChart>
        <c:varyColors val="1"/>
        <c:ser>
          <c:idx val="0"/>
          <c:order val="0"/>
          <c:spPr>
            <a:solidFill>
              <a:schemeClr val="accent6">
                <a:lumMod val="20000"/>
                <a:lumOff val="80000"/>
              </a:schemeClr>
            </a:solidFill>
          </c:spPr>
          <c:dPt>
            <c:idx val="1"/>
            <c:bubble3D val="0"/>
            <c:spPr>
              <a:solidFill>
                <a:schemeClr val="tx2">
                  <a:lumMod val="20000"/>
                  <a:lumOff val="80000"/>
                </a:schemeClr>
              </a:solidFill>
            </c:spPr>
          </c:dPt>
          <c:dPt>
            <c:idx val="2"/>
            <c:bubble3D val="0"/>
            <c:spPr>
              <a:solidFill>
                <a:schemeClr val="accent6">
                  <a:lumMod val="60000"/>
                  <a:lumOff val="40000"/>
                </a:schemeClr>
              </a:solidFill>
            </c:spPr>
          </c:dPt>
          <c:cat>
            <c:strRef>
              <c:f>'Mobile Internet'!$B$16:$B$18</c:f>
              <c:strCache>
                <c:ptCount val="3"/>
                <c:pt idx="0">
                  <c:v>Home</c:v>
                </c:pt>
                <c:pt idx="1">
                  <c:v>Work </c:v>
                </c:pt>
                <c:pt idx="2">
                  <c:v>Others</c:v>
                </c:pt>
              </c:strCache>
            </c:strRef>
          </c:cat>
          <c:val>
            <c:numRef>
              <c:f>'Mobile Internet'!$C$16:$C$18</c:f>
              <c:numCache>
                <c:formatCode>0%</c:formatCode>
                <c:ptCount val="3"/>
                <c:pt idx="0">
                  <c:v>0.64000000000001789</c:v>
                </c:pt>
                <c:pt idx="1">
                  <c:v>0.26</c:v>
                </c:pt>
                <c:pt idx="2">
                  <c:v>0.1</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24424865192504541"/>
          <c:y val="0.83718662618153161"/>
          <c:w val="0.45050006004151433"/>
          <c:h val="8.3717084384060267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703692267225706"/>
          <c:y val="0.20880791861801587"/>
          <c:w val="0.43206994550517785"/>
          <c:h val="0.64810491825776684"/>
        </c:manualLayout>
      </c:layout>
      <c:pieChart>
        <c:varyColors val="1"/>
        <c:ser>
          <c:idx val="0"/>
          <c:order val="0"/>
          <c:spPr>
            <a:solidFill>
              <a:schemeClr val="tx2">
                <a:lumMod val="20000"/>
                <a:lumOff val="80000"/>
              </a:schemeClr>
            </a:solidFill>
          </c:spPr>
          <c:dPt>
            <c:idx val="0"/>
            <c:bubble3D val="0"/>
            <c:spPr>
              <a:solidFill>
                <a:schemeClr val="accent6">
                  <a:lumMod val="20000"/>
                  <a:lumOff val="80000"/>
                </a:schemeClr>
              </a:solidFill>
            </c:spPr>
          </c:dPt>
          <c:cat>
            <c:strRef>
              <c:f>'Mobile Internet'!$B$33:$B$34</c:f>
              <c:strCache>
                <c:ptCount val="2"/>
                <c:pt idx="0">
                  <c:v>Mobile Internet</c:v>
                </c:pt>
                <c:pt idx="1">
                  <c:v>Fixed Internet</c:v>
                </c:pt>
              </c:strCache>
            </c:strRef>
          </c:cat>
          <c:val>
            <c:numRef>
              <c:f>'Mobile Internet'!$C$33:$C$34</c:f>
              <c:numCache>
                <c:formatCode>0%</c:formatCode>
                <c:ptCount val="2"/>
                <c:pt idx="0">
                  <c:v>0.37000000000000038</c:v>
                </c:pt>
                <c:pt idx="1">
                  <c:v>0.63000000000001666</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22681945802526879"/>
          <c:y val="0.9156179987305505"/>
          <c:w val="0.52312170129060653"/>
          <c:h val="8.3717084384060267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6.5520000898282554E-2"/>
          <c:y val="8.3248038434500377E-3"/>
          <c:w val="0.79284754658095768"/>
          <c:h val="0.85107250055542161"/>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80808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2"/>
            <c:bubble3D val="0"/>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delete val="1"/>
            </c:dLbl>
            <c:dLbl>
              <c:idx val="1"/>
              <c:delete val="1"/>
            </c:dLbl>
            <c:dLbl>
              <c:idx val="2"/>
              <c:layout/>
              <c:spPr>
                <a:scene3d>
                  <a:camera prst="orthographicFront"/>
                  <a:lightRig rig="threePt" dir="t"/>
                </a:scene3d>
                <a:sp3d>
                  <a:bevelB/>
                </a:sp3d>
              </c:spPr>
              <c:txPr>
                <a:bodyPr rot="0" anchor="ctr" anchorCtr="0"/>
                <a:lstStyle/>
                <a:p>
                  <a:pPr>
                    <a:defRPr sz="1200" b="1">
                      <a:solidFill>
                        <a:schemeClr val="bg1"/>
                      </a:solidFill>
                    </a:defRPr>
                  </a:pPr>
                  <a:endParaRPr lang="en-US"/>
                </a:p>
              </c:txPr>
              <c:dLblPos val="ctr"/>
              <c:showLegendKey val="0"/>
              <c:showVal val="1"/>
              <c:showCatName val="1"/>
              <c:showSerName val="0"/>
              <c:showPercent val="0"/>
              <c:showBubbleSize val="0"/>
            </c:dLbl>
            <c:spPr>
              <a:scene3d>
                <a:camera prst="orthographicFront"/>
                <a:lightRig rig="threePt" dir="t"/>
              </a:scene3d>
              <a:sp3d>
                <a:bevelB/>
              </a:sp3d>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1"/>
          </c:dLbls>
          <c:cat>
            <c:strRef>
              <c:f>Sheet1!$A$2:$A$4</c:f>
              <c:strCache>
                <c:ptCount val="3"/>
                <c:pt idx="0">
                  <c:v>Other smartphones</c:v>
                </c:pt>
                <c:pt idx="1">
                  <c:v>Blackberry</c:v>
                </c:pt>
                <c:pt idx="2">
                  <c:v>iPhone</c:v>
                </c:pt>
              </c:strCache>
            </c:strRef>
          </c:cat>
          <c:val>
            <c:numRef>
              <c:f>Sheet1!$B$2:$B$4</c:f>
              <c:numCache>
                <c:formatCode>0%</c:formatCode>
                <c:ptCount val="3"/>
                <c:pt idx="0">
                  <c:v>0.22</c:v>
                </c:pt>
                <c:pt idx="1">
                  <c:v>0.51</c:v>
                </c:pt>
                <c:pt idx="2">
                  <c:v>0.27</c:v>
                </c:pt>
              </c:numCache>
            </c:numRef>
          </c:val>
        </c:ser>
        <c:dLbls>
          <c:showLegendKey val="0"/>
          <c:showVal val="0"/>
          <c:showCatName val="0"/>
          <c:showSerName val="0"/>
          <c:showPercent val="0"/>
          <c:showBubbleSize val="0"/>
          <c:showLeaderLines val="1"/>
        </c:dLbls>
        <c:firstSliceAng val="95"/>
      </c:pieChart>
      <c:spPr>
        <a:noFill/>
        <a:ln w="25398">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userShapes r:id="rId2"/>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9853352421856313"/>
          <c:y val="9.734390332311621E-2"/>
          <c:w val="0.62847339537103319"/>
          <c:h val="0.79894684318367803"/>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2"/>
            <c:bubble3D val="0"/>
            <c:spPr>
              <a:solidFill>
                <a:srgbClr val="80808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manualLayout>
                  <c:x val="0.24485015509424959"/>
                  <c:y val="-0.12139573611020557"/>
                </c:manualLayout>
              </c:layout>
              <c:spPr>
                <a:scene3d>
                  <a:camera prst="orthographicFront"/>
                  <a:lightRig rig="threePt" dir="t"/>
                </a:scene3d>
                <a:sp3d>
                  <a:bevelB/>
                </a:sp3d>
              </c:spPr>
              <c:txPr>
                <a:bodyPr/>
                <a:lstStyle/>
                <a:p>
                  <a:pPr>
                    <a:defRPr sz="1200" b="1">
                      <a:solidFill>
                        <a:schemeClr val="bg1"/>
                      </a:solidFill>
                    </a:defRPr>
                  </a:pPr>
                  <a:endParaRPr lang="en-US"/>
                </a:p>
              </c:txPr>
              <c:dLblPos val="bestFit"/>
              <c:showLegendKey val="0"/>
              <c:showVal val="1"/>
              <c:showCatName val="1"/>
              <c:showSerName val="0"/>
              <c:showPercent val="0"/>
              <c:showBubbleSize val="0"/>
            </c:dLbl>
            <c:dLbl>
              <c:idx val="1"/>
              <c:layout>
                <c:manualLayout>
                  <c:x val="-0.20194297303746203"/>
                  <c:y val="0.11295713512226384"/>
                </c:manualLayout>
              </c:layout>
              <c:spPr>
                <a:scene3d>
                  <a:camera prst="orthographicFront"/>
                  <a:lightRig rig="threePt" dir="t"/>
                </a:scene3d>
                <a:sp3d>
                  <a:bevelB/>
                </a:sp3d>
              </c:spPr>
              <c:txPr>
                <a:bodyPr/>
                <a:lstStyle/>
                <a:p>
                  <a:pPr>
                    <a:defRPr sz="1200" b="1">
                      <a:solidFill>
                        <a:schemeClr val="bg1"/>
                      </a:solidFill>
                    </a:defRPr>
                  </a:pPr>
                  <a:endParaRPr lang="en-US"/>
                </a:p>
              </c:txPr>
              <c:dLblPos val="bestFit"/>
              <c:showLegendKey val="0"/>
              <c:showVal val="1"/>
              <c:showCatName val="1"/>
              <c:showSerName val="0"/>
              <c:showPercent val="0"/>
              <c:showBubbleSize val="0"/>
            </c:dLbl>
            <c:dLbl>
              <c:idx val="2"/>
              <c:layout>
                <c:manualLayout>
                  <c:x val="-3.0259365306609401E-2"/>
                  <c:y val="3.5589541837352183E-2"/>
                </c:manualLayout>
              </c:layout>
              <c:spPr>
                <a:scene3d>
                  <a:camera prst="orthographicFront"/>
                  <a:lightRig rig="threePt" dir="t"/>
                </a:scene3d>
                <a:sp3d>
                  <a:bevelB/>
                </a:sp3d>
              </c:spPr>
              <c:txPr>
                <a:bodyPr/>
                <a:lstStyle/>
                <a:p>
                  <a:pPr>
                    <a:defRPr sz="1050" b="1">
                      <a:solidFill>
                        <a:schemeClr val="tx1"/>
                      </a:solidFill>
                    </a:defRPr>
                  </a:pPr>
                  <a:endParaRPr lang="en-US"/>
                </a:p>
              </c:txPr>
              <c:dLblPos val="bestFit"/>
              <c:showLegendKey val="0"/>
              <c:showVal val="1"/>
              <c:showCatName val="1"/>
              <c:showSerName val="0"/>
              <c:showPercent val="0"/>
              <c:showBubbleSize val="0"/>
            </c:dLbl>
            <c:spPr>
              <a:scene3d>
                <a:camera prst="orthographicFront"/>
                <a:lightRig rig="threePt" dir="t"/>
              </a:scene3d>
              <a:sp3d>
                <a:bevelB/>
              </a:sp3d>
            </c:spPr>
            <c:txPr>
              <a:bodyPr/>
              <a:lstStyle/>
              <a:p>
                <a:pPr>
                  <a:defRPr sz="1050" b="1">
                    <a:solidFill>
                      <a:schemeClr val="bg1"/>
                    </a:solidFill>
                  </a:defRPr>
                </a:pPr>
                <a:endParaRPr lang="en-US"/>
              </a:p>
            </c:txPr>
            <c:dLblPos val="ctr"/>
            <c:showLegendKey val="0"/>
            <c:showVal val="1"/>
            <c:showCatName val="1"/>
            <c:showSerName val="0"/>
            <c:showPercent val="0"/>
            <c:showBubbleSize val="0"/>
            <c:showLeaderLines val="1"/>
          </c:dLbls>
          <c:cat>
            <c:strRef>
              <c:f>Sheet1!$A$2:$A$4</c:f>
              <c:strCache>
                <c:ptCount val="3"/>
                <c:pt idx="0">
                  <c:v>Home</c:v>
                </c:pt>
                <c:pt idx="1">
                  <c:v>Work</c:v>
                </c:pt>
                <c:pt idx="2">
                  <c:v>Other</c:v>
                </c:pt>
              </c:strCache>
            </c:strRef>
          </c:cat>
          <c:val>
            <c:numRef>
              <c:f>Sheet1!$B$2:$B$4</c:f>
              <c:numCache>
                <c:formatCode>0%</c:formatCode>
                <c:ptCount val="3"/>
                <c:pt idx="0">
                  <c:v>0.750000000000004</c:v>
                </c:pt>
                <c:pt idx="1">
                  <c:v>0.22</c:v>
                </c:pt>
                <c:pt idx="2">
                  <c:v>3.0000000000000002E-2</c:v>
                </c:pt>
              </c:numCache>
            </c:numRef>
          </c:val>
        </c:ser>
        <c:dLbls>
          <c:showLegendKey val="0"/>
          <c:showVal val="0"/>
          <c:showCatName val="0"/>
          <c:showSerName val="0"/>
          <c:showPercent val="0"/>
          <c:showBubbleSize val="0"/>
          <c:showLeaderLines val="1"/>
        </c:dLbls>
        <c:firstSliceAng val="120"/>
      </c:pieChart>
      <c:spPr>
        <a:noFill/>
        <a:ln w="25398">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bar"/>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 Internet'!$B$21:$B$29</c:f>
              <c:strCache>
                <c:ptCount val="9"/>
                <c:pt idx="0">
                  <c:v>Checking/ writing emails</c:v>
                </c:pt>
                <c:pt idx="1">
                  <c:v>General Internet browsing</c:v>
                </c:pt>
                <c:pt idx="2">
                  <c:v>Visiting social networking sites</c:v>
                </c:pt>
                <c:pt idx="3">
                  <c:v>Instant messaging</c:v>
                </c:pt>
                <c:pt idx="4">
                  <c:v>Watching or listening to streaming services (e.g. radio, movies, TV, sports broadcasts)</c:v>
                </c:pt>
                <c:pt idx="5">
                  <c:v>Online banking</c:v>
                </c:pt>
                <c:pt idx="6">
                  <c:v>Working from home</c:v>
                </c:pt>
                <c:pt idx="7">
                  <c:v>Other </c:v>
                </c:pt>
                <c:pt idx="8">
                  <c:v>On-line shopping</c:v>
                </c:pt>
              </c:strCache>
            </c:strRef>
          </c:cat>
          <c:val>
            <c:numRef>
              <c:f>'Mobile Internet'!$C$21:$C$29</c:f>
              <c:numCache>
                <c:formatCode>0%</c:formatCode>
                <c:ptCount val="9"/>
                <c:pt idx="0">
                  <c:v>0.56999999999999995</c:v>
                </c:pt>
                <c:pt idx="1">
                  <c:v>0.53</c:v>
                </c:pt>
                <c:pt idx="2">
                  <c:v>0.38000000000000822</c:v>
                </c:pt>
                <c:pt idx="3">
                  <c:v>0.26</c:v>
                </c:pt>
                <c:pt idx="4">
                  <c:v>0.16</c:v>
                </c:pt>
                <c:pt idx="5">
                  <c:v>8.0000000000000043E-2</c:v>
                </c:pt>
                <c:pt idx="6">
                  <c:v>8.0000000000000043E-2</c:v>
                </c:pt>
                <c:pt idx="7">
                  <c:v>7.0000000000000021E-2</c:v>
                </c:pt>
                <c:pt idx="8">
                  <c:v>2.0000000000000011E-2</c:v>
                </c:pt>
              </c:numCache>
            </c:numRef>
          </c:val>
        </c:ser>
        <c:dLbls>
          <c:showLegendKey val="0"/>
          <c:showVal val="0"/>
          <c:showCatName val="0"/>
          <c:showSerName val="0"/>
          <c:showPercent val="0"/>
          <c:showBubbleSize val="0"/>
        </c:dLbls>
        <c:gapWidth val="75"/>
        <c:shape val="cylinder"/>
        <c:axId val="128430848"/>
        <c:axId val="128432384"/>
        <c:axId val="0"/>
      </c:bar3DChart>
      <c:catAx>
        <c:axId val="128430848"/>
        <c:scaling>
          <c:orientation val="minMax"/>
        </c:scaling>
        <c:delete val="0"/>
        <c:axPos val="l"/>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8432384"/>
        <c:crosses val="autoZero"/>
        <c:auto val="1"/>
        <c:lblAlgn val="ctr"/>
        <c:lblOffset val="100"/>
        <c:noMultiLvlLbl val="0"/>
      </c:catAx>
      <c:valAx>
        <c:axId val="128432384"/>
        <c:scaling>
          <c:orientation val="minMax"/>
        </c:scaling>
        <c:delete val="0"/>
        <c:axPos val="b"/>
        <c:majorGridlines/>
        <c:numFmt formatCode="0%" sourceLinked="1"/>
        <c:majorTickMark val="none"/>
        <c:minorTickMark val="none"/>
        <c:tickLblPos val="nextTo"/>
        <c:spPr>
          <a:ln w="9525">
            <a:noFill/>
          </a:ln>
        </c:spPr>
        <c:txPr>
          <a:bodyPr/>
          <a:lstStyle/>
          <a:p>
            <a:pPr>
              <a:defRPr lang="en-GB"/>
            </a:pPr>
            <a:endParaRPr lang="en-US"/>
          </a:p>
        </c:txPr>
        <c:crossAx val="128430848"/>
        <c:crosses val="autoZero"/>
        <c:crossBetween val="between"/>
        <c:minorUnit val="1"/>
      </c:valAx>
    </c:plotArea>
    <c:plotVisOnly val="1"/>
    <c:dispBlanksAs val="gap"/>
    <c:showDLblsOverMax val="0"/>
  </c:chart>
  <c:externalData r:id="rId2">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102"/>
      <c:rotY val="0"/>
      <c:depthPercent val="100"/>
      <c:rAngAx val="0"/>
      <c:perspective val="0"/>
    </c:view3D>
    <c:floor>
      <c:thickness val="0"/>
      <c:spPr>
        <a:noFill/>
        <a:ln w="9525">
          <a:noFill/>
        </a:ln>
        <a:scene3d>
          <a:camera prst="orthographicFront"/>
          <a:lightRig rig="threePt" dir="t"/>
        </a:scene3d>
        <a:sp3d/>
      </c:spPr>
    </c:floor>
    <c:sideWall>
      <c:thickness val="0"/>
      <c:spPr>
        <a:noFill/>
        <a:ln w="25404">
          <a:noFill/>
        </a:ln>
      </c:spPr>
    </c:sideWall>
    <c:backWall>
      <c:thickness val="0"/>
      <c:spPr>
        <a:noFill/>
        <a:ln w="25404">
          <a:noFill/>
        </a:ln>
      </c:spPr>
    </c:backWall>
    <c:plotArea>
      <c:layout>
        <c:manualLayout>
          <c:layoutTarget val="inner"/>
          <c:xMode val="edge"/>
          <c:yMode val="edge"/>
          <c:x val="0.41567454705047063"/>
          <c:y val="8.0683702257444215E-3"/>
          <c:w val="0.54381615088811552"/>
          <c:h val="0.93504385436205062"/>
        </c:manualLayout>
      </c:layout>
      <c:bar3DChart>
        <c:barDir val="bar"/>
        <c:grouping val="clustered"/>
        <c:varyColors val="0"/>
        <c:ser>
          <c:idx val="0"/>
          <c:order val="0"/>
          <c:tx>
            <c:strRef>
              <c:f>Sheet1!$B$1</c:f>
              <c:strCache>
                <c:ptCount val="1"/>
                <c:pt idx="0">
                  <c:v>Aware of </c:v>
                </c:pt>
              </c:strCache>
            </c:strRef>
          </c:tx>
          <c:spPr>
            <a:solidFill>
              <a:srgbClr val="9E851A"/>
            </a:solidFill>
            <a:ln w="17910">
              <a:noFill/>
            </a:ln>
            <a:effectLst>
              <a:outerShdw blurRad="50800" dist="50800" dir="5400000" algn="ctr" rotWithShape="0">
                <a:srgbClr val="000000">
                  <a:alpha val="35000"/>
                </a:srgbClr>
              </a:outerShdw>
            </a:effectLst>
            <a:scene3d>
              <a:camera prst="orthographicFront"/>
              <a:lightRig rig="threePt" dir="t">
                <a:rot lat="0" lon="0" rev="1200000"/>
              </a:lightRig>
            </a:scene3d>
            <a:sp3d>
              <a:bevelT w="0" h="0"/>
            </a:sp3d>
          </c:spPr>
          <c:invertIfNegative val="0"/>
          <c:dLbls>
            <c:spPr>
              <a:noFill/>
              <a:ln w="17910">
                <a:noFill/>
              </a:ln>
              <a:scene3d>
                <a:camera prst="orthographicFront"/>
                <a:lightRig rig="threePt" dir="t"/>
              </a:scene3d>
              <a:sp3d>
                <a:bevelT/>
              </a:sp3d>
            </c:spPr>
            <c:txPr>
              <a:bodyPr/>
              <a:lstStyle/>
              <a:p>
                <a:pPr>
                  <a:defRPr sz="1050" b="1"/>
                </a:pPr>
                <a:endParaRPr lang="en-US"/>
              </a:p>
            </c:txPr>
            <c:showLegendKey val="0"/>
            <c:showVal val="1"/>
            <c:showCatName val="0"/>
            <c:showSerName val="0"/>
            <c:showPercent val="0"/>
            <c:showBubbleSize val="0"/>
            <c:showLeaderLines val="0"/>
          </c:dLbls>
          <c:cat>
            <c:strRef>
              <c:f>Sheet1!$A$2:$A$9</c:f>
              <c:strCache>
                <c:ptCount val="8"/>
                <c:pt idx="0">
                  <c:v>Checking/ writing emails</c:v>
                </c:pt>
                <c:pt idx="1">
                  <c:v>Visiting social networking sites</c:v>
                </c:pt>
                <c:pt idx="2">
                  <c:v>General Internet browsing</c:v>
                </c:pt>
                <c:pt idx="3">
                  <c:v>Instant messaging</c:v>
                </c:pt>
                <c:pt idx="4">
                  <c:v>Watching or listening to streaming services (e.g. radio, movies, TV, sports broadcasts)</c:v>
                </c:pt>
                <c:pt idx="5">
                  <c:v>On-line shopping</c:v>
                </c:pt>
                <c:pt idx="6">
                  <c:v>On-line banking</c:v>
                </c:pt>
                <c:pt idx="7">
                  <c:v>Working from home</c:v>
                </c:pt>
              </c:strCache>
            </c:strRef>
          </c:cat>
          <c:val>
            <c:numRef>
              <c:f>Sheet1!$B$2:$B$9</c:f>
              <c:numCache>
                <c:formatCode>0%</c:formatCode>
                <c:ptCount val="8"/>
                <c:pt idx="0">
                  <c:v>0.66000000000000103</c:v>
                </c:pt>
                <c:pt idx="1">
                  <c:v>0.61000000000000065</c:v>
                </c:pt>
                <c:pt idx="2">
                  <c:v>0.41000000000000031</c:v>
                </c:pt>
                <c:pt idx="3">
                  <c:v>0.28000000000000008</c:v>
                </c:pt>
                <c:pt idx="4">
                  <c:v>0.18000000000000019</c:v>
                </c:pt>
                <c:pt idx="5">
                  <c:v>7.0000000000000021E-2</c:v>
                </c:pt>
                <c:pt idx="6">
                  <c:v>6.0000000000000032E-2</c:v>
                </c:pt>
                <c:pt idx="7">
                  <c:v>3.0000000000000002E-2</c:v>
                </c:pt>
              </c:numCache>
            </c:numRef>
          </c:val>
        </c:ser>
        <c:dLbls>
          <c:showLegendKey val="0"/>
          <c:showVal val="0"/>
          <c:showCatName val="0"/>
          <c:showSerName val="0"/>
          <c:showPercent val="0"/>
          <c:showBubbleSize val="0"/>
        </c:dLbls>
        <c:gapWidth val="44"/>
        <c:shape val="cylinder"/>
        <c:axId val="128485632"/>
        <c:axId val="128491520"/>
        <c:axId val="0"/>
      </c:bar3DChart>
      <c:catAx>
        <c:axId val="128485632"/>
        <c:scaling>
          <c:orientation val="maxMin"/>
        </c:scaling>
        <c:delete val="0"/>
        <c:axPos val="l"/>
        <c:numFmt formatCode="General" sourceLinked="1"/>
        <c:majorTickMark val="in"/>
        <c:minorTickMark val="none"/>
        <c:tickLblPos val="nextTo"/>
        <c:spPr>
          <a:ln w="2237">
            <a:solidFill>
              <a:schemeClr val="tx1"/>
            </a:solidFill>
            <a:prstDash val="solid"/>
          </a:ln>
        </c:spPr>
        <c:txPr>
          <a:bodyPr rot="0" vert="horz"/>
          <a:lstStyle/>
          <a:p>
            <a:pPr>
              <a:defRPr sz="1200"/>
            </a:pPr>
            <a:endParaRPr lang="en-US"/>
          </a:p>
        </c:txPr>
        <c:crossAx val="128491520"/>
        <c:crosses val="autoZero"/>
        <c:auto val="1"/>
        <c:lblAlgn val="ctr"/>
        <c:lblOffset val="100"/>
        <c:tickLblSkip val="1"/>
        <c:tickMarkSkip val="1"/>
        <c:noMultiLvlLbl val="0"/>
      </c:catAx>
      <c:valAx>
        <c:axId val="128491520"/>
        <c:scaling>
          <c:orientation val="minMax"/>
        </c:scaling>
        <c:delete val="0"/>
        <c:axPos val="b"/>
        <c:numFmt formatCode="0%" sourceLinked="1"/>
        <c:majorTickMark val="out"/>
        <c:minorTickMark val="none"/>
        <c:tickLblPos val="nextTo"/>
        <c:txPr>
          <a:bodyPr/>
          <a:lstStyle/>
          <a:p>
            <a:pPr>
              <a:defRPr sz="1050" b="1"/>
            </a:pPr>
            <a:endParaRPr lang="en-US"/>
          </a:p>
        </c:txPr>
        <c:crossAx val="128485632"/>
        <c:crosses val="max"/>
        <c:crossBetween val="between"/>
      </c:valAx>
      <c:spPr>
        <a:noFill/>
        <a:ln w="25404">
          <a:noFill/>
        </a:ln>
      </c:spPr>
    </c:plotArea>
    <c:plotVisOnly val="1"/>
    <c:dispBlanksAs val="gap"/>
    <c:showDLblsOverMax val="0"/>
  </c:chart>
  <c:spPr>
    <a:noFill/>
    <a:ln>
      <a:noFill/>
    </a:ln>
  </c:spPr>
  <c:txPr>
    <a:bodyPr/>
    <a:lstStyle/>
    <a:p>
      <a:pPr>
        <a:defRPr sz="1000" b="0" i="0" u="none" strike="noStrike" baseline="0">
          <a:solidFill>
            <a:schemeClr val="tx1"/>
          </a:solidFill>
          <a:latin typeface="Arial" pitchFamily="34" charset="0"/>
          <a:ea typeface="Cambria"/>
          <a:cs typeface="Arial" pitchFamily="34" charset="0"/>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col"/>
        <c:grouping val="stacked"/>
        <c:varyColors val="0"/>
        <c:ser>
          <c:idx val="0"/>
          <c:order val="0"/>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'Consumer Satisfaction'!$B$28:$B$34</c:f>
              <c:strCache>
                <c:ptCount val="7"/>
                <c:pt idx="0">
                  <c:v>The other operator had lower prices</c:v>
                </c:pt>
                <c:pt idx="1">
                  <c:v>The other operator was offering a promotion I wanted to take advantage of</c:v>
                </c:pt>
                <c:pt idx="2">
                  <c:v>The other operator had better mobile coverage</c:v>
                </c:pt>
                <c:pt idx="3">
                  <c:v>I was unhappy with the level of customer service I was receiving at the time</c:v>
                </c:pt>
                <c:pt idx="4">
                  <c:v>The other operator had better roaming charges</c:v>
                </c:pt>
                <c:pt idx="5">
                  <c:v>The other operator had better roaming coverage</c:v>
                </c:pt>
                <c:pt idx="6">
                  <c:v>Other</c:v>
                </c:pt>
              </c:strCache>
            </c:strRef>
          </c:cat>
          <c:val>
            <c:numRef>
              <c:f>'Consumer Satisfaction'!$C$28:$C$34</c:f>
              <c:numCache>
                <c:formatCode>0%</c:formatCode>
                <c:ptCount val="7"/>
                <c:pt idx="0">
                  <c:v>0.75000000000001465</c:v>
                </c:pt>
                <c:pt idx="1">
                  <c:v>0.48000000000000032</c:v>
                </c:pt>
                <c:pt idx="2">
                  <c:v>0.18000000000000024</c:v>
                </c:pt>
                <c:pt idx="3">
                  <c:v>0.14000000000000001</c:v>
                </c:pt>
                <c:pt idx="4">
                  <c:v>0.12000000000000002</c:v>
                </c:pt>
                <c:pt idx="5">
                  <c:v>3.0000000000000002E-2</c:v>
                </c:pt>
                <c:pt idx="6">
                  <c:v>0.05</c:v>
                </c:pt>
              </c:numCache>
            </c:numRef>
          </c:val>
        </c:ser>
        <c:dLbls>
          <c:showLegendKey val="0"/>
          <c:showVal val="0"/>
          <c:showCatName val="0"/>
          <c:showSerName val="0"/>
          <c:showPercent val="0"/>
          <c:showBubbleSize val="0"/>
        </c:dLbls>
        <c:gapWidth val="55"/>
        <c:shape val="cylinder"/>
        <c:axId val="128007168"/>
        <c:axId val="128021248"/>
        <c:axId val="0"/>
      </c:bar3DChart>
      <c:catAx>
        <c:axId val="128007168"/>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8021248"/>
        <c:crosses val="autoZero"/>
        <c:auto val="1"/>
        <c:lblAlgn val="ctr"/>
        <c:lblOffset val="100"/>
        <c:noMultiLvlLbl val="0"/>
      </c:catAx>
      <c:valAx>
        <c:axId val="128021248"/>
        <c:scaling>
          <c:orientation val="minMax"/>
          <c:max val="1"/>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28007168"/>
        <c:crosses val="autoZero"/>
        <c:crossBetween val="between"/>
        <c:minorUnit val="0.25"/>
      </c:valAx>
    </c:plotArea>
    <c:plotVisOnly val="1"/>
    <c:dispBlanksAs val="gap"/>
    <c:showDLblsOverMax val="0"/>
  </c:chart>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6.0732364342353892E-2"/>
          <c:y val="0.13013266004792878"/>
          <c:w val="0.92236392799384859"/>
          <c:h val="0.62518173000114163"/>
        </c:manualLayout>
      </c:layout>
      <c:bar3DChart>
        <c:barDir val="col"/>
        <c:grouping val="clustered"/>
        <c:varyColors val="0"/>
        <c:ser>
          <c:idx val="0"/>
          <c:order val="0"/>
          <c:tx>
            <c:strRef>
              <c:f>Sheet1!$B$1</c:f>
              <c:strCache>
                <c:ptCount val="1"/>
                <c:pt idx="0">
                  <c:v>Local</c:v>
                </c:pt>
              </c:strCache>
            </c:strRef>
          </c:tx>
          <c:spPr>
            <a:solidFill>
              <a:srgbClr val="9E851A"/>
            </a:solidFill>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Sheet1!$A$2:$A$4</c:f>
              <c:strCache>
                <c:ptCount val="3"/>
                <c:pt idx="0">
                  <c:v>Reduced prices for mobile Internet</c:v>
                </c:pt>
                <c:pt idx="1">
                  <c:v>Improved download speeds for mobile Internet</c:v>
                </c:pt>
                <c:pt idx="2">
                  <c:v>Improved Internet content</c:v>
                </c:pt>
              </c:strCache>
            </c:strRef>
          </c:cat>
          <c:val>
            <c:numRef>
              <c:f>Sheet1!$B$2:$B$4</c:f>
              <c:numCache>
                <c:formatCode>0%</c:formatCode>
                <c:ptCount val="3"/>
                <c:pt idx="0">
                  <c:v>0.59</c:v>
                </c:pt>
                <c:pt idx="1">
                  <c:v>0.41000000000000031</c:v>
                </c:pt>
                <c:pt idx="2">
                  <c:v>0.18000000000000024</c:v>
                </c:pt>
              </c:numCache>
            </c:numRef>
          </c:val>
        </c:ser>
        <c:dLbls>
          <c:showLegendKey val="0"/>
          <c:showVal val="0"/>
          <c:showCatName val="0"/>
          <c:showSerName val="0"/>
          <c:showPercent val="0"/>
          <c:showBubbleSize val="0"/>
        </c:dLbls>
        <c:gapWidth val="189"/>
        <c:shape val="cylinder"/>
        <c:axId val="128058112"/>
        <c:axId val="128059648"/>
        <c:axId val="0"/>
      </c:bar3DChart>
      <c:catAx>
        <c:axId val="128058112"/>
        <c:scaling>
          <c:orientation val="minMax"/>
        </c:scaling>
        <c:delete val="0"/>
        <c:axPos val="b"/>
        <c:numFmt formatCode="General" sourceLinked="1"/>
        <c:majorTickMark val="in"/>
        <c:minorTickMark val="none"/>
        <c:tickLblPos val="nextTo"/>
        <c:txPr>
          <a:bodyPr/>
          <a:lstStyle/>
          <a:p>
            <a:pPr>
              <a:defRPr sz="1200" b="1"/>
            </a:pPr>
            <a:endParaRPr lang="en-US"/>
          </a:p>
        </c:txPr>
        <c:crossAx val="128059648"/>
        <c:crosses val="autoZero"/>
        <c:auto val="1"/>
        <c:lblAlgn val="ctr"/>
        <c:lblOffset val="100"/>
        <c:noMultiLvlLbl val="0"/>
      </c:catAx>
      <c:valAx>
        <c:axId val="128059648"/>
        <c:scaling>
          <c:orientation val="minMax"/>
        </c:scaling>
        <c:delete val="0"/>
        <c:axPos val="l"/>
        <c:numFmt formatCode="0%" sourceLinked="1"/>
        <c:majorTickMark val="out"/>
        <c:minorTickMark val="none"/>
        <c:tickLblPos val="nextTo"/>
        <c:txPr>
          <a:bodyPr/>
          <a:lstStyle/>
          <a:p>
            <a:pPr>
              <a:defRPr sz="1100" b="1"/>
            </a:pPr>
            <a:endParaRPr lang="en-US"/>
          </a:p>
        </c:txPr>
        <c:crossAx val="128058112"/>
        <c:crosses val="autoZero"/>
        <c:crossBetween val="between"/>
      </c:valAx>
      <c:spPr>
        <a:noFill/>
        <a:ln w="25400">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9172675669836901"/>
          <c:y val="5.4875051397881694E-2"/>
          <c:w val="0.62828523088881472"/>
          <c:h val="0.75401663346752246"/>
        </c:manualLayout>
      </c:layout>
      <c:barChart>
        <c:barDir val="bar"/>
        <c:grouping val="clustered"/>
        <c:varyColors val="0"/>
        <c:ser>
          <c:idx val="0"/>
          <c:order val="0"/>
          <c:tx>
            <c:strRef>
              <c:f>Sheet1!$B$1</c:f>
              <c:strCache>
                <c:ptCount val="1"/>
                <c:pt idx="0">
                  <c:v>2012</c:v>
                </c:pt>
              </c:strCache>
            </c:strRef>
          </c:tx>
          <c:spPr>
            <a:solidFill>
              <a:srgbClr val="9E851A"/>
            </a:solidFill>
            <a:effectLst/>
            <a:scene3d>
              <a:camera prst="orthographicFront"/>
              <a:lightRig rig="contrasting" dir="t"/>
            </a:scene3d>
            <a:sp3d>
              <a:bevelT w="0" h="0"/>
              <a:bevelB w="0" h="0"/>
            </a:sp3d>
          </c:spPr>
          <c:invertIfNegative val="0"/>
          <c:dLbls>
            <c:spPr>
              <a:scene3d>
                <a:camera prst="orthographicFront"/>
                <a:lightRig rig="threePt" dir="t"/>
              </a:scene3d>
              <a:sp3d>
                <a:bevelT/>
              </a:sp3d>
            </c:spPr>
            <c:dLblPos val="outEnd"/>
            <c:showLegendKey val="0"/>
            <c:showVal val="1"/>
            <c:showCatName val="0"/>
            <c:showSerName val="0"/>
            <c:showPercent val="0"/>
            <c:showBubbleSize val="0"/>
            <c:showLeaderLines val="0"/>
          </c:dLbls>
          <c:cat>
            <c:strRef>
              <c:f>Sheet1!$A$2:$A$8</c:f>
              <c:strCache>
                <c:ptCount val="7"/>
                <c:pt idx="0">
                  <c:v>Don’t Know/Can't say</c:v>
                </c:pt>
                <c:pt idx="1">
                  <c:v>AED 20 or less </c:v>
                </c:pt>
                <c:pt idx="2">
                  <c:v>AED 21 - 40  </c:v>
                </c:pt>
                <c:pt idx="3">
                  <c:v>AED 41 - 70 </c:v>
                </c:pt>
                <c:pt idx="4">
                  <c:v>AED 71 - 100 </c:v>
                </c:pt>
                <c:pt idx="5">
                  <c:v>AED 101 - 140 </c:v>
                </c:pt>
                <c:pt idx="6">
                  <c:v>AED 141 or more </c:v>
                </c:pt>
              </c:strCache>
            </c:strRef>
          </c:cat>
          <c:val>
            <c:numRef>
              <c:f>Sheet1!$B$2:$B$8</c:f>
              <c:numCache>
                <c:formatCode>0%</c:formatCode>
                <c:ptCount val="7"/>
                <c:pt idx="0">
                  <c:v>8.0000000000000043E-2</c:v>
                </c:pt>
                <c:pt idx="1">
                  <c:v>3.0000000000000002E-2</c:v>
                </c:pt>
                <c:pt idx="2">
                  <c:v>4.0000000000000022E-2</c:v>
                </c:pt>
                <c:pt idx="3">
                  <c:v>0.05</c:v>
                </c:pt>
                <c:pt idx="4">
                  <c:v>9.0000000000000024E-2</c:v>
                </c:pt>
                <c:pt idx="5">
                  <c:v>0.14000000000000001</c:v>
                </c:pt>
                <c:pt idx="6">
                  <c:v>0.56000000000000005</c:v>
                </c:pt>
              </c:numCache>
            </c:numRef>
          </c:val>
        </c:ser>
        <c:dLbls>
          <c:showLegendKey val="0"/>
          <c:showVal val="0"/>
          <c:showCatName val="0"/>
          <c:showSerName val="0"/>
          <c:showPercent val="0"/>
          <c:showBubbleSize val="0"/>
        </c:dLbls>
        <c:gapWidth val="58"/>
        <c:axId val="94100480"/>
        <c:axId val="94098944"/>
      </c:barChart>
      <c:valAx>
        <c:axId val="94098944"/>
        <c:scaling>
          <c:orientation val="minMax"/>
        </c:scaling>
        <c:delete val="0"/>
        <c:axPos val="b"/>
        <c:numFmt formatCode="0%" sourceLinked="1"/>
        <c:majorTickMark val="out"/>
        <c:minorTickMark val="none"/>
        <c:tickLblPos val="nextTo"/>
        <c:crossAx val="94100480"/>
        <c:crosses val="autoZero"/>
        <c:crossBetween val="between"/>
      </c:valAx>
      <c:catAx>
        <c:axId val="94100480"/>
        <c:scaling>
          <c:orientation val="minMax"/>
        </c:scaling>
        <c:delete val="0"/>
        <c:axPos val="l"/>
        <c:majorTickMark val="out"/>
        <c:minorTickMark val="none"/>
        <c:tickLblPos val="nextTo"/>
        <c:spPr>
          <a:ln w="15875"/>
        </c:spPr>
        <c:crossAx val="94098944"/>
        <c:crosses val="autoZero"/>
        <c:auto val="0"/>
        <c:lblAlgn val="ctr"/>
        <c:lblOffset val="100"/>
        <c:noMultiLvlLbl val="0"/>
      </c:catAx>
      <c:spPr>
        <a:noFill/>
        <a:ln w="25400">
          <a:noFill/>
        </a:ln>
      </c:spPr>
    </c:plotArea>
    <c:plotVisOnly val="1"/>
    <c:dispBlanksAs val="zero"/>
    <c:showDLblsOverMax val="0"/>
  </c:chart>
  <c:txPr>
    <a:bodyPr/>
    <a:lstStyle/>
    <a:p>
      <a:pPr>
        <a:defRPr sz="1050" b="1">
          <a:solidFill>
            <a:srgbClr val="000000"/>
          </a:solidFill>
          <a:latin typeface="Arial" pitchFamily="34" charset="0"/>
          <a:cs typeface="Arial" pitchFamily="34" charset="0"/>
        </a:defRPr>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bar"/>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 Internet'!$B$21:$B$29</c:f>
              <c:strCache>
                <c:ptCount val="9"/>
                <c:pt idx="0">
                  <c:v>Checking/ writing emails</c:v>
                </c:pt>
                <c:pt idx="1">
                  <c:v>General Internet browsing</c:v>
                </c:pt>
                <c:pt idx="2">
                  <c:v>Visiting social networking sites</c:v>
                </c:pt>
                <c:pt idx="3">
                  <c:v>Instant messaging</c:v>
                </c:pt>
                <c:pt idx="4">
                  <c:v>Watching or listening to streaming services (e.g. radio, movies, TV, sports broadcasts)</c:v>
                </c:pt>
                <c:pt idx="5">
                  <c:v>Online banking</c:v>
                </c:pt>
                <c:pt idx="6">
                  <c:v>Working from home</c:v>
                </c:pt>
                <c:pt idx="7">
                  <c:v>Other </c:v>
                </c:pt>
                <c:pt idx="8">
                  <c:v>On-line shopping</c:v>
                </c:pt>
              </c:strCache>
            </c:strRef>
          </c:cat>
          <c:val>
            <c:numRef>
              <c:f>'Mobile Internet'!$C$21:$C$29</c:f>
              <c:numCache>
                <c:formatCode>0%</c:formatCode>
                <c:ptCount val="9"/>
                <c:pt idx="0">
                  <c:v>0.56999999999999995</c:v>
                </c:pt>
                <c:pt idx="1">
                  <c:v>0.53</c:v>
                </c:pt>
                <c:pt idx="2">
                  <c:v>0.38000000000000833</c:v>
                </c:pt>
                <c:pt idx="3">
                  <c:v>0.26</c:v>
                </c:pt>
                <c:pt idx="4">
                  <c:v>0.16</c:v>
                </c:pt>
                <c:pt idx="5">
                  <c:v>8.0000000000000043E-2</c:v>
                </c:pt>
                <c:pt idx="6">
                  <c:v>8.0000000000000043E-2</c:v>
                </c:pt>
                <c:pt idx="7">
                  <c:v>7.0000000000000021E-2</c:v>
                </c:pt>
                <c:pt idx="8">
                  <c:v>2.0000000000000011E-2</c:v>
                </c:pt>
              </c:numCache>
            </c:numRef>
          </c:val>
        </c:ser>
        <c:dLbls>
          <c:showLegendKey val="0"/>
          <c:showVal val="0"/>
          <c:showCatName val="0"/>
          <c:showSerName val="0"/>
          <c:showPercent val="0"/>
          <c:showBubbleSize val="0"/>
        </c:dLbls>
        <c:gapWidth val="75"/>
        <c:shape val="cylinder"/>
        <c:axId val="128092416"/>
        <c:axId val="128122880"/>
        <c:axId val="0"/>
      </c:bar3DChart>
      <c:catAx>
        <c:axId val="128092416"/>
        <c:scaling>
          <c:orientation val="minMax"/>
        </c:scaling>
        <c:delete val="0"/>
        <c:axPos val="l"/>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8122880"/>
        <c:crosses val="autoZero"/>
        <c:auto val="1"/>
        <c:lblAlgn val="ctr"/>
        <c:lblOffset val="100"/>
        <c:noMultiLvlLbl val="0"/>
      </c:catAx>
      <c:valAx>
        <c:axId val="128122880"/>
        <c:scaling>
          <c:orientation val="minMax"/>
        </c:scaling>
        <c:delete val="0"/>
        <c:axPos val="b"/>
        <c:majorGridlines/>
        <c:numFmt formatCode="0%" sourceLinked="1"/>
        <c:majorTickMark val="none"/>
        <c:minorTickMark val="none"/>
        <c:tickLblPos val="nextTo"/>
        <c:spPr>
          <a:ln w="9525">
            <a:noFill/>
          </a:ln>
        </c:spPr>
        <c:txPr>
          <a:bodyPr/>
          <a:lstStyle/>
          <a:p>
            <a:pPr>
              <a:defRPr lang="en-GB"/>
            </a:pPr>
            <a:endParaRPr lang="en-US"/>
          </a:p>
        </c:txPr>
        <c:crossAx val="128092416"/>
        <c:crosses val="autoZero"/>
        <c:crossBetween val="between"/>
        <c:minorUnit val="1"/>
      </c:valAx>
    </c:plotArea>
    <c:plotVisOnly val="1"/>
    <c:dispBlanksAs val="gap"/>
    <c:showDLblsOverMax val="0"/>
  </c:chart>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38530695878631"/>
          <c:y val="9.9875456744377727E-2"/>
          <c:w val="0.46152593225036481"/>
          <c:h val="0.68732060453227661"/>
        </c:manualLayout>
      </c:layout>
      <c:pieChart>
        <c:varyColors val="1"/>
        <c:ser>
          <c:idx val="0"/>
          <c:order val="0"/>
          <c:spPr>
            <a:solidFill>
              <a:schemeClr val="accent6">
                <a:lumMod val="20000"/>
                <a:lumOff val="80000"/>
              </a:schemeClr>
            </a:solidFill>
          </c:spPr>
          <c:dPt>
            <c:idx val="1"/>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'Social Networking'!$B$4:$B$5</c:f>
              <c:strCache>
                <c:ptCount val="2"/>
                <c:pt idx="0">
                  <c:v>Yes</c:v>
                </c:pt>
                <c:pt idx="1">
                  <c:v>No</c:v>
                </c:pt>
              </c:strCache>
            </c:strRef>
          </c:cat>
          <c:val>
            <c:numRef>
              <c:f>'Social Networking'!$C$4:$C$5</c:f>
              <c:numCache>
                <c:formatCode>0%</c:formatCode>
                <c:ptCount val="2"/>
                <c:pt idx="0">
                  <c:v>0.45</c:v>
                </c:pt>
                <c:pt idx="1">
                  <c:v>0.55000000000000004</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28154985060817223"/>
          <c:y val="0.83718662618153161"/>
          <c:w val="0.40178924613860906"/>
          <c:h val="8.37170843840602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38536763829362"/>
          <c:y val="0.10859005369426858"/>
          <c:w val="0.46152603857809454"/>
          <c:h val="0.68732060453227661"/>
        </c:manualLayout>
      </c:layout>
      <c:pieChart>
        <c:varyColors val="1"/>
        <c:ser>
          <c:idx val="0"/>
          <c:order val="0"/>
          <c:spPr>
            <a:solidFill>
              <a:schemeClr val="accent6">
                <a:lumMod val="20000"/>
                <a:lumOff val="80000"/>
              </a:schemeClr>
            </a:solidFill>
          </c:spPr>
          <c:dPt>
            <c:idx val="0"/>
            <c:bubble3D val="0"/>
            <c:spPr>
              <a:solidFill>
                <a:schemeClr val="accent6">
                  <a:lumMod val="60000"/>
                  <a:lumOff val="40000"/>
                </a:schemeClr>
              </a:solidFill>
            </c:spPr>
          </c:dPt>
          <c:dPt>
            <c:idx val="2"/>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'Social Networking'!$B$9:$B$11</c:f>
              <c:strCache>
                <c:ptCount val="3"/>
                <c:pt idx="0">
                  <c:v>Yes</c:v>
                </c:pt>
                <c:pt idx="1">
                  <c:v>No</c:v>
                </c:pt>
                <c:pt idx="2">
                  <c:v>Don't know</c:v>
                </c:pt>
              </c:strCache>
            </c:strRef>
          </c:cat>
          <c:val>
            <c:numRef>
              <c:f>'Social Networking'!$C$9:$C$11</c:f>
              <c:numCache>
                <c:formatCode>0%</c:formatCode>
                <c:ptCount val="3"/>
                <c:pt idx="0">
                  <c:v>7.0000000000000021E-2</c:v>
                </c:pt>
                <c:pt idx="1">
                  <c:v>0.67000000000002058</c:v>
                </c:pt>
                <c:pt idx="2">
                  <c:v>0.26</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17329294258533937"/>
          <c:y val="0.90254610330571428"/>
          <c:w val="0.65048778993122158"/>
          <c:h val="8.37170843840602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'Social Networking'!$B$44:$B$45</c:f>
              <c:strCache>
                <c:ptCount val="2"/>
                <c:pt idx="0">
                  <c:v>PC/ Laptop</c:v>
                </c:pt>
                <c:pt idx="1">
                  <c:v>Mobile Phone</c:v>
                </c:pt>
              </c:strCache>
            </c:strRef>
          </c:cat>
          <c:val>
            <c:numRef>
              <c:f>'Social Networking'!$C$44:$C$45</c:f>
              <c:numCache>
                <c:formatCode>0%</c:formatCode>
                <c:ptCount val="2"/>
                <c:pt idx="0">
                  <c:v>0.93</c:v>
                </c:pt>
                <c:pt idx="1">
                  <c:v>0.17</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19733470162234421"/>
          <c:y val="0.90254610330571428"/>
          <c:w val="0.5446832874942189"/>
          <c:h val="8.37170843840602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1017847769028872"/>
          <c:y val="8.5813648293963263E-2"/>
          <c:w val="0.53938818897637619"/>
          <c:h val="0.89898031496062958"/>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00B05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manualLayout>
                  <c:x val="0.2211459317585302"/>
                  <c:y val="0.12307961504811933"/>
                </c:manualLayout>
              </c:layout>
              <c:dLblPos val="bestFit"/>
              <c:showLegendKey val="0"/>
              <c:showVal val="1"/>
              <c:showCatName val="1"/>
              <c:showSerName val="0"/>
              <c:showPercent val="0"/>
              <c:showBubbleSize val="0"/>
            </c:dLbl>
            <c:txPr>
              <a:bodyPr/>
              <a:lstStyle/>
              <a:p>
                <a:pPr>
                  <a:defRPr sz="1050" b="1">
                    <a:solidFill>
                      <a:schemeClr val="bg1"/>
                    </a:solidFill>
                  </a:defRPr>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0.69000000000000061</c:v>
                </c:pt>
                <c:pt idx="1">
                  <c:v>0.31000000000000172</c:v>
                </c:pt>
              </c:numCache>
            </c:numRef>
          </c:val>
        </c:ser>
        <c:dLbls>
          <c:showLegendKey val="0"/>
          <c:showVal val="0"/>
          <c:showCatName val="0"/>
          <c:showSerName val="0"/>
          <c:showPercent val="0"/>
          <c:showBubbleSize val="0"/>
          <c:showLeaderLines val="1"/>
        </c:dLbls>
        <c:firstSliceAng val="180"/>
      </c:pieChart>
      <c:spPr>
        <a:noFill/>
        <a:ln w="25360">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0549212598425198"/>
          <c:y val="6.3338099697570829E-2"/>
          <c:w val="0.51253621075143185"/>
          <c:h val="0.88487552069172704"/>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00B05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2"/>
            <c:bubble3D val="0"/>
            <c:spPr>
              <a:solidFill>
                <a:srgbClr val="80808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manualLayout>
                  <c:x val="0.15976207835131762"/>
                  <c:y val="1.937594194434095E-2"/>
                </c:manualLayout>
              </c:layout>
              <c:dLblPos val="bestFit"/>
              <c:showLegendKey val="0"/>
              <c:showVal val="1"/>
              <c:showCatName val="1"/>
              <c:showSerName val="0"/>
              <c:showPercent val="0"/>
              <c:showBubbleSize val="0"/>
            </c:dLbl>
            <c:dLbl>
              <c:idx val="2"/>
              <c:layout>
                <c:manualLayout>
                  <c:x val="0.18704651501895592"/>
                  <c:y val="-0.15345972590049084"/>
                </c:manualLayout>
              </c:layout>
              <c:dLblPos val="bestFit"/>
              <c:showLegendKey val="0"/>
              <c:showVal val="1"/>
              <c:showCatName val="1"/>
              <c:showSerName val="0"/>
              <c:showPercent val="0"/>
              <c:showBubbleSize val="0"/>
            </c:dLbl>
            <c:spPr>
              <a:scene3d>
                <a:camera prst="orthographicFront"/>
                <a:lightRig rig="threePt" dir="t"/>
              </a:scene3d>
              <a:sp3d>
                <a:bevelB/>
              </a:sp3d>
            </c:spPr>
            <c:txPr>
              <a:bodyPr/>
              <a:lstStyle/>
              <a:p>
                <a:pPr>
                  <a:defRPr b="1">
                    <a:solidFill>
                      <a:schemeClr val="bg1"/>
                    </a:solidFill>
                  </a:defRPr>
                </a:pPr>
                <a:endParaRPr lang="en-US"/>
              </a:p>
            </c:txPr>
            <c:dLblPos val="ctr"/>
            <c:showLegendKey val="0"/>
            <c:showVal val="1"/>
            <c:showCatName val="1"/>
            <c:showSerName val="0"/>
            <c:showPercent val="0"/>
            <c:showBubbleSize val="0"/>
            <c:showLeaderLines val="1"/>
          </c:dLbls>
          <c:cat>
            <c:strRef>
              <c:f>Sheet1!$A$2:$A$4</c:f>
              <c:strCache>
                <c:ptCount val="3"/>
                <c:pt idx="0">
                  <c:v>Yes</c:v>
                </c:pt>
                <c:pt idx="1">
                  <c:v>No</c:v>
                </c:pt>
                <c:pt idx="2">
                  <c:v>Don't Know</c:v>
                </c:pt>
              </c:strCache>
            </c:strRef>
          </c:cat>
          <c:val>
            <c:numRef>
              <c:f>Sheet1!$B$2:$B$4</c:f>
              <c:numCache>
                <c:formatCode>0%</c:formatCode>
                <c:ptCount val="3"/>
                <c:pt idx="0">
                  <c:v>6.0000000000000032E-2</c:v>
                </c:pt>
                <c:pt idx="1">
                  <c:v>0.79</c:v>
                </c:pt>
                <c:pt idx="2">
                  <c:v>0.15000000000000024</c:v>
                </c:pt>
              </c:numCache>
            </c:numRef>
          </c:val>
        </c:ser>
        <c:dLbls>
          <c:showLegendKey val="0"/>
          <c:showVal val="0"/>
          <c:showCatName val="0"/>
          <c:showSerName val="0"/>
          <c:showPercent val="0"/>
          <c:showBubbleSize val="0"/>
          <c:showLeaderLines val="1"/>
        </c:dLbls>
        <c:firstSliceAng val="261"/>
      </c:pieChart>
      <c:spPr>
        <a:noFill/>
        <a:ln w="25398">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6.0732364342353913E-2"/>
          <c:y val="4.5925258541170445E-2"/>
          <c:w val="0.92236392799384859"/>
          <c:h val="0.79359687663934564"/>
        </c:manualLayout>
      </c:layout>
      <c:bar3DChart>
        <c:barDir val="col"/>
        <c:grouping val="clustered"/>
        <c:varyColors val="0"/>
        <c:ser>
          <c:idx val="0"/>
          <c:order val="0"/>
          <c:tx>
            <c:strRef>
              <c:f>Sheet1!$B$1</c:f>
              <c:strCache>
                <c:ptCount val="1"/>
                <c:pt idx="0">
                  <c:v>Local</c:v>
                </c:pt>
              </c:strCache>
            </c:strRef>
          </c:tx>
          <c:spPr>
            <a:solidFill>
              <a:srgbClr val="9D8E1F"/>
            </a:solidFill>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Sheet1!$A$2:$A$3</c:f>
              <c:strCache>
                <c:ptCount val="2"/>
                <c:pt idx="0">
                  <c:v>PC/ laptop</c:v>
                </c:pt>
                <c:pt idx="1">
                  <c:v>Mobile phone</c:v>
                </c:pt>
              </c:strCache>
            </c:strRef>
          </c:cat>
          <c:val>
            <c:numRef>
              <c:f>Sheet1!$B$2:$B$3</c:f>
              <c:numCache>
                <c:formatCode>0%</c:formatCode>
                <c:ptCount val="2"/>
                <c:pt idx="0">
                  <c:v>0.96000000000000063</c:v>
                </c:pt>
                <c:pt idx="1">
                  <c:v>0.36000000000000032</c:v>
                </c:pt>
              </c:numCache>
            </c:numRef>
          </c:val>
        </c:ser>
        <c:dLbls>
          <c:showLegendKey val="0"/>
          <c:showVal val="0"/>
          <c:showCatName val="0"/>
          <c:showSerName val="0"/>
          <c:showPercent val="0"/>
          <c:showBubbleSize val="0"/>
        </c:dLbls>
        <c:gapWidth val="240"/>
        <c:shape val="cylinder"/>
        <c:axId val="24109824"/>
        <c:axId val="24111360"/>
        <c:axId val="0"/>
      </c:bar3DChart>
      <c:catAx>
        <c:axId val="24109824"/>
        <c:scaling>
          <c:orientation val="minMax"/>
        </c:scaling>
        <c:delete val="0"/>
        <c:axPos val="b"/>
        <c:numFmt formatCode="General" sourceLinked="1"/>
        <c:majorTickMark val="in"/>
        <c:minorTickMark val="none"/>
        <c:tickLblPos val="nextTo"/>
        <c:txPr>
          <a:bodyPr/>
          <a:lstStyle/>
          <a:p>
            <a:pPr>
              <a:defRPr sz="1200" b="1"/>
            </a:pPr>
            <a:endParaRPr lang="en-US"/>
          </a:p>
        </c:txPr>
        <c:crossAx val="24111360"/>
        <c:crosses val="autoZero"/>
        <c:auto val="1"/>
        <c:lblAlgn val="ctr"/>
        <c:lblOffset val="100"/>
        <c:noMultiLvlLbl val="0"/>
      </c:catAx>
      <c:valAx>
        <c:axId val="24111360"/>
        <c:scaling>
          <c:orientation val="minMax"/>
        </c:scaling>
        <c:delete val="0"/>
        <c:axPos val="l"/>
        <c:numFmt formatCode="0%" sourceLinked="1"/>
        <c:majorTickMark val="out"/>
        <c:minorTickMark val="none"/>
        <c:tickLblPos val="nextTo"/>
        <c:txPr>
          <a:bodyPr/>
          <a:lstStyle/>
          <a:p>
            <a:pPr>
              <a:defRPr sz="1200" b="1"/>
            </a:pPr>
            <a:endParaRPr lang="en-US"/>
          </a:p>
        </c:txPr>
        <c:crossAx val="24109824"/>
        <c:crosses val="autoZero"/>
        <c:crossBetween val="between"/>
        <c:majorUnit val="0.2"/>
      </c:valAx>
      <c:spPr>
        <a:noFill/>
        <a:ln w="25400">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'Social Networking'!$B$15:$B$21</c:f>
              <c:strCache>
                <c:ptCount val="7"/>
                <c:pt idx="0">
                  <c:v>Facebook</c:v>
                </c:pt>
                <c:pt idx="1">
                  <c:v>Twitter</c:v>
                </c:pt>
                <c:pt idx="2">
                  <c:v>MySpace</c:v>
                </c:pt>
                <c:pt idx="3">
                  <c:v>Other</c:v>
                </c:pt>
                <c:pt idx="4">
                  <c:v>Bebo</c:v>
                </c:pt>
                <c:pt idx="5">
                  <c:v>Linked In</c:v>
                </c:pt>
                <c:pt idx="6">
                  <c:v>Picasa </c:v>
                </c:pt>
              </c:strCache>
            </c:strRef>
          </c:cat>
          <c:val>
            <c:numRef>
              <c:f>'Social Networking'!$C$15:$C$21</c:f>
              <c:numCache>
                <c:formatCode>0%</c:formatCode>
                <c:ptCount val="7"/>
                <c:pt idx="0">
                  <c:v>0.97000000000000064</c:v>
                </c:pt>
                <c:pt idx="1">
                  <c:v>9.0000000000000024E-2</c:v>
                </c:pt>
                <c:pt idx="2">
                  <c:v>6.0000000000000032E-2</c:v>
                </c:pt>
                <c:pt idx="3">
                  <c:v>3.0000000000000002E-2</c:v>
                </c:pt>
                <c:pt idx="4">
                  <c:v>2.0000000000000011E-2</c:v>
                </c:pt>
                <c:pt idx="5">
                  <c:v>2.0000000000000011E-2</c:v>
                </c:pt>
                <c:pt idx="6">
                  <c:v>1.0000000000000005E-2</c:v>
                </c:pt>
              </c:numCache>
            </c:numRef>
          </c:val>
        </c:ser>
        <c:dLbls>
          <c:showLegendKey val="0"/>
          <c:showVal val="0"/>
          <c:showCatName val="0"/>
          <c:showSerName val="0"/>
          <c:showPercent val="0"/>
          <c:showBubbleSize val="0"/>
        </c:dLbls>
        <c:gapWidth val="55"/>
        <c:shape val="cylinder"/>
        <c:axId val="129076608"/>
        <c:axId val="129193088"/>
        <c:axId val="0"/>
      </c:bar3DChart>
      <c:catAx>
        <c:axId val="129076608"/>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9193088"/>
        <c:crosses val="autoZero"/>
        <c:auto val="1"/>
        <c:lblAlgn val="ctr"/>
        <c:lblOffset val="100"/>
        <c:noMultiLvlLbl val="0"/>
      </c:catAx>
      <c:valAx>
        <c:axId val="129193088"/>
        <c:scaling>
          <c:orientation val="minMax"/>
          <c:max val="1"/>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29076608"/>
        <c:crosses val="autoZero"/>
        <c:crossBetween val="between"/>
        <c:minorUnit val="0.25"/>
      </c:valAx>
      <c:spPr>
        <a:noFill/>
        <a:ln w="25400">
          <a:noFill/>
        </a:ln>
      </c:spPr>
    </c:plotArea>
    <c:plotVisOnly val="1"/>
    <c:dispBlanksAs val="gap"/>
    <c:showDLblsOverMax val="0"/>
  </c:chart>
  <c:externalData r:id="rId2">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6.0732364342353913E-2"/>
          <c:y val="0.13013266004792878"/>
          <c:w val="0.92236392799384859"/>
          <c:h val="0.66731862806088493"/>
        </c:manualLayout>
      </c:layout>
      <c:bar3DChart>
        <c:barDir val="col"/>
        <c:grouping val="clustered"/>
        <c:varyColors val="0"/>
        <c:ser>
          <c:idx val="0"/>
          <c:order val="0"/>
          <c:tx>
            <c:strRef>
              <c:f>Sheet1!$B$1</c:f>
              <c:strCache>
                <c:ptCount val="1"/>
                <c:pt idx="0">
                  <c:v>Local</c:v>
                </c:pt>
              </c:strCache>
            </c:strRef>
          </c:tx>
          <c:spPr>
            <a:solidFill>
              <a:srgbClr val="9E851A"/>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Sheet1!$A$2:$A$8</c:f>
              <c:strCache>
                <c:ptCount val="7"/>
                <c:pt idx="0">
                  <c:v>Facebook</c:v>
                </c:pt>
                <c:pt idx="1">
                  <c:v>Twitter</c:v>
                </c:pt>
                <c:pt idx="2">
                  <c:v>MySpace</c:v>
                </c:pt>
                <c:pt idx="3">
                  <c:v>LinkedIn</c:v>
                </c:pt>
                <c:pt idx="4">
                  <c:v>Bebo</c:v>
                </c:pt>
                <c:pt idx="5">
                  <c:v>Piczo</c:v>
                </c:pt>
                <c:pt idx="6">
                  <c:v>Other</c:v>
                </c:pt>
              </c:strCache>
            </c:strRef>
          </c:cat>
          <c:val>
            <c:numRef>
              <c:f>Sheet1!$B$2:$B$8</c:f>
              <c:numCache>
                <c:formatCode>0%</c:formatCode>
                <c:ptCount val="7"/>
                <c:pt idx="0">
                  <c:v>0.99</c:v>
                </c:pt>
                <c:pt idx="1">
                  <c:v>0.23</c:v>
                </c:pt>
                <c:pt idx="2">
                  <c:v>0.05</c:v>
                </c:pt>
                <c:pt idx="3">
                  <c:v>3.0000000000000002E-2</c:v>
                </c:pt>
                <c:pt idx="4">
                  <c:v>2.0000000000000011E-2</c:v>
                </c:pt>
                <c:pt idx="5">
                  <c:v>1.0000000000000005E-2</c:v>
                </c:pt>
                <c:pt idx="6">
                  <c:v>1.0000000000000005E-2</c:v>
                </c:pt>
              </c:numCache>
            </c:numRef>
          </c:val>
        </c:ser>
        <c:dLbls>
          <c:showLegendKey val="0"/>
          <c:showVal val="0"/>
          <c:showCatName val="0"/>
          <c:showSerName val="0"/>
          <c:showPercent val="0"/>
          <c:showBubbleSize val="0"/>
        </c:dLbls>
        <c:gapWidth val="150"/>
        <c:shape val="cylinder"/>
        <c:axId val="129221760"/>
        <c:axId val="129223296"/>
        <c:axId val="0"/>
      </c:bar3DChart>
      <c:catAx>
        <c:axId val="129221760"/>
        <c:scaling>
          <c:orientation val="minMax"/>
        </c:scaling>
        <c:delete val="0"/>
        <c:axPos val="b"/>
        <c:numFmt formatCode="General" sourceLinked="1"/>
        <c:majorTickMark val="in"/>
        <c:minorTickMark val="none"/>
        <c:tickLblPos val="nextTo"/>
        <c:txPr>
          <a:bodyPr/>
          <a:lstStyle/>
          <a:p>
            <a:pPr>
              <a:defRPr sz="1200" b="1"/>
            </a:pPr>
            <a:endParaRPr lang="en-US"/>
          </a:p>
        </c:txPr>
        <c:crossAx val="129223296"/>
        <c:crosses val="autoZero"/>
        <c:auto val="1"/>
        <c:lblAlgn val="ctr"/>
        <c:lblOffset val="100"/>
        <c:noMultiLvlLbl val="0"/>
      </c:catAx>
      <c:valAx>
        <c:axId val="129223296"/>
        <c:scaling>
          <c:orientation val="minMax"/>
        </c:scaling>
        <c:delete val="0"/>
        <c:axPos val="l"/>
        <c:numFmt formatCode="0%" sourceLinked="1"/>
        <c:majorTickMark val="out"/>
        <c:minorTickMark val="none"/>
        <c:tickLblPos val="nextTo"/>
        <c:txPr>
          <a:bodyPr/>
          <a:lstStyle/>
          <a:p>
            <a:pPr>
              <a:defRPr sz="1050" b="1"/>
            </a:pPr>
            <a:endParaRPr lang="en-US"/>
          </a:p>
        </c:txPr>
        <c:crossAx val="129221760"/>
        <c:crosses val="autoZero"/>
        <c:crossBetween val="between"/>
      </c:valAx>
      <c:spPr>
        <a:noFill/>
        <a:ln w="25400">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'Social Networking'!$B$25:$B$30</c:f>
              <c:strCache>
                <c:ptCount val="6"/>
                <c:pt idx="0">
                  <c:v>Every day</c:v>
                </c:pt>
                <c:pt idx="1">
                  <c:v>Every second day</c:v>
                </c:pt>
                <c:pt idx="2">
                  <c:v>Twice a week</c:v>
                </c:pt>
                <c:pt idx="3">
                  <c:v>Once a week</c:v>
                </c:pt>
                <c:pt idx="4">
                  <c:v>Once a month</c:v>
                </c:pt>
                <c:pt idx="5">
                  <c:v>Less often</c:v>
                </c:pt>
              </c:strCache>
            </c:strRef>
          </c:cat>
          <c:val>
            <c:numRef>
              <c:f>'Social Networking'!$C$25:$C$30</c:f>
              <c:numCache>
                <c:formatCode>0%</c:formatCode>
                <c:ptCount val="6"/>
                <c:pt idx="0">
                  <c:v>0.44</c:v>
                </c:pt>
                <c:pt idx="1">
                  <c:v>0.25</c:v>
                </c:pt>
                <c:pt idx="2">
                  <c:v>0.15000000000000024</c:v>
                </c:pt>
                <c:pt idx="3">
                  <c:v>0.12000000000000002</c:v>
                </c:pt>
                <c:pt idx="4">
                  <c:v>3.0000000000000002E-2</c:v>
                </c:pt>
                <c:pt idx="5">
                  <c:v>1.0000000000000005E-2</c:v>
                </c:pt>
              </c:numCache>
            </c:numRef>
          </c:val>
        </c:ser>
        <c:dLbls>
          <c:showLegendKey val="0"/>
          <c:showVal val="0"/>
          <c:showCatName val="0"/>
          <c:showSerName val="0"/>
          <c:showPercent val="0"/>
          <c:showBubbleSize val="0"/>
        </c:dLbls>
        <c:gapWidth val="55"/>
        <c:shape val="cylinder"/>
        <c:axId val="129162240"/>
        <c:axId val="129233664"/>
        <c:axId val="0"/>
      </c:bar3DChart>
      <c:catAx>
        <c:axId val="129162240"/>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9233664"/>
        <c:crosses val="autoZero"/>
        <c:auto val="1"/>
        <c:lblAlgn val="ctr"/>
        <c:lblOffset val="100"/>
        <c:noMultiLvlLbl val="0"/>
      </c:catAx>
      <c:valAx>
        <c:axId val="129233664"/>
        <c:scaling>
          <c:orientation val="minMax"/>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29162240"/>
        <c:crosses val="autoZero"/>
        <c:crossBetween val="between"/>
      </c:valAx>
      <c:spPr>
        <a:noFill/>
        <a:ln w="25400">
          <a:noFill/>
        </a:ln>
      </c:spPr>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4709628936766057"/>
          <c:y val="0"/>
          <c:w val="0.7120205253373233"/>
          <c:h val="0.85939669482860925"/>
        </c:manualLayout>
      </c:layout>
      <c:barChart>
        <c:barDir val="bar"/>
        <c:grouping val="clustered"/>
        <c:varyColors val="0"/>
        <c:ser>
          <c:idx val="0"/>
          <c:order val="0"/>
          <c:tx>
            <c:strRef>
              <c:f>Sheet1!$B$1</c:f>
              <c:strCache>
                <c:ptCount val="1"/>
                <c:pt idx="0">
                  <c:v>2012</c:v>
                </c:pt>
              </c:strCache>
            </c:strRef>
          </c:tx>
          <c:spPr>
            <a:solidFill>
              <a:srgbClr val="9E851A"/>
            </a:solidFill>
          </c:spPr>
          <c:invertIfNegative val="0"/>
          <c:dLbls>
            <c:showLegendKey val="0"/>
            <c:showVal val="1"/>
            <c:showCatName val="0"/>
            <c:showSerName val="0"/>
            <c:showPercent val="0"/>
            <c:showBubbleSize val="0"/>
            <c:showLeaderLines val="0"/>
          </c:dLbls>
          <c:cat>
            <c:strRef>
              <c:f>Sheet1!$A$2:$A$9</c:f>
              <c:strCache>
                <c:ptCount val="8"/>
                <c:pt idx="0">
                  <c:v>Don't know/Can't say</c:v>
                </c:pt>
                <c:pt idx="1">
                  <c:v>Less than AED 41</c:v>
                </c:pt>
                <c:pt idx="2">
                  <c:v>AED 41 - 80 </c:v>
                </c:pt>
                <c:pt idx="3">
                  <c:v>AED 81 - 140 </c:v>
                </c:pt>
                <c:pt idx="4">
                  <c:v>AED 141 - 190 </c:v>
                </c:pt>
                <c:pt idx="5">
                  <c:v>AED 191 - 250 </c:v>
                </c:pt>
                <c:pt idx="6">
                  <c:v>AED 251 - 400 </c:v>
                </c:pt>
                <c:pt idx="7">
                  <c:v>Greater than AED 400 </c:v>
                </c:pt>
              </c:strCache>
            </c:strRef>
          </c:cat>
          <c:val>
            <c:numRef>
              <c:f>Sheet1!$B$2:$B$9</c:f>
              <c:numCache>
                <c:formatCode>0%</c:formatCode>
                <c:ptCount val="8"/>
                <c:pt idx="0">
                  <c:v>2.0000000000000011E-2</c:v>
                </c:pt>
                <c:pt idx="1">
                  <c:v>3.2000000000000042E-2</c:v>
                </c:pt>
                <c:pt idx="2">
                  <c:v>7.0000000000000021E-2</c:v>
                </c:pt>
                <c:pt idx="3">
                  <c:v>0.15000000000000024</c:v>
                </c:pt>
                <c:pt idx="4">
                  <c:v>0.11</c:v>
                </c:pt>
                <c:pt idx="5">
                  <c:v>0.16</c:v>
                </c:pt>
                <c:pt idx="6">
                  <c:v>0.22</c:v>
                </c:pt>
                <c:pt idx="7">
                  <c:v>0.24000000000000021</c:v>
                </c:pt>
              </c:numCache>
            </c:numRef>
          </c:val>
        </c:ser>
        <c:dLbls>
          <c:showLegendKey val="0"/>
          <c:showVal val="0"/>
          <c:showCatName val="0"/>
          <c:showSerName val="0"/>
          <c:showPercent val="0"/>
          <c:showBubbleSize val="0"/>
        </c:dLbls>
        <c:gapWidth val="58"/>
        <c:overlap val="-1"/>
        <c:axId val="92625536"/>
        <c:axId val="92635520"/>
      </c:barChart>
      <c:catAx>
        <c:axId val="92625536"/>
        <c:scaling>
          <c:orientation val="minMax"/>
        </c:scaling>
        <c:delete val="0"/>
        <c:axPos val="l"/>
        <c:numFmt formatCode="General" sourceLinked="1"/>
        <c:majorTickMark val="out"/>
        <c:minorTickMark val="none"/>
        <c:tickLblPos val="nextTo"/>
        <c:spPr>
          <a:ln w="15875"/>
        </c:spPr>
        <c:crossAx val="92635520"/>
        <c:crosses val="autoZero"/>
        <c:auto val="1"/>
        <c:lblAlgn val="ctr"/>
        <c:lblOffset val="100"/>
        <c:noMultiLvlLbl val="0"/>
      </c:catAx>
      <c:valAx>
        <c:axId val="92635520"/>
        <c:scaling>
          <c:orientation val="minMax"/>
        </c:scaling>
        <c:delete val="0"/>
        <c:axPos val="b"/>
        <c:numFmt formatCode="0%" sourceLinked="1"/>
        <c:majorTickMark val="out"/>
        <c:minorTickMark val="none"/>
        <c:tickLblPos val="nextTo"/>
        <c:crossAx val="92625536"/>
        <c:crosses val="autoZero"/>
        <c:crossBetween val="between"/>
      </c:valAx>
    </c:plotArea>
    <c:plotVisOnly val="1"/>
    <c:dispBlanksAs val="gap"/>
    <c:showDLblsOverMax val="0"/>
  </c:chart>
  <c:txPr>
    <a:bodyPr/>
    <a:lstStyle/>
    <a:p>
      <a:pPr>
        <a:defRPr sz="1000" b="1">
          <a:solidFill>
            <a:srgbClr val="000000"/>
          </a:solidFill>
          <a:latin typeface="Arial" pitchFamily="34" charset="0"/>
          <a:cs typeface="Arial" pitchFamily="34" charset="0"/>
        </a:defRPr>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6.0732364342353913E-2"/>
          <c:y val="8.6307831438000512E-2"/>
          <c:w val="0.92236392799384859"/>
          <c:h val="0.6909188919789665"/>
        </c:manualLayout>
      </c:layout>
      <c:bar3DChart>
        <c:barDir val="col"/>
        <c:grouping val="clustered"/>
        <c:varyColors val="0"/>
        <c:ser>
          <c:idx val="0"/>
          <c:order val="0"/>
          <c:tx>
            <c:strRef>
              <c:f>Sheet1!$B$1</c:f>
              <c:strCache>
                <c:ptCount val="1"/>
                <c:pt idx="0">
                  <c:v>Local</c:v>
                </c:pt>
              </c:strCache>
            </c:strRef>
          </c:tx>
          <c:spPr>
            <a:solidFill>
              <a:srgbClr val="9E851A"/>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Sheet1!$A$2:$A$7</c:f>
              <c:strCache>
                <c:ptCount val="6"/>
                <c:pt idx="0">
                  <c:v>Every day</c:v>
                </c:pt>
                <c:pt idx="1">
                  <c:v>Every second day</c:v>
                </c:pt>
                <c:pt idx="2">
                  <c:v>Twice a week</c:v>
                </c:pt>
                <c:pt idx="3">
                  <c:v>Once a week</c:v>
                </c:pt>
                <c:pt idx="4">
                  <c:v>Once a month</c:v>
                </c:pt>
                <c:pt idx="5">
                  <c:v>Less often</c:v>
                </c:pt>
              </c:strCache>
            </c:strRef>
          </c:cat>
          <c:val>
            <c:numRef>
              <c:f>Sheet1!$B$2:$B$7</c:f>
              <c:numCache>
                <c:formatCode>0%</c:formatCode>
                <c:ptCount val="6"/>
                <c:pt idx="0">
                  <c:v>0.52</c:v>
                </c:pt>
                <c:pt idx="1">
                  <c:v>0.26</c:v>
                </c:pt>
                <c:pt idx="2">
                  <c:v>0.13</c:v>
                </c:pt>
                <c:pt idx="3">
                  <c:v>6.0000000000000032E-2</c:v>
                </c:pt>
                <c:pt idx="4">
                  <c:v>1.0000000000000005E-2</c:v>
                </c:pt>
                <c:pt idx="5">
                  <c:v>1.0000000000000005E-2</c:v>
                </c:pt>
              </c:numCache>
            </c:numRef>
          </c:val>
        </c:ser>
        <c:dLbls>
          <c:showLegendKey val="0"/>
          <c:showVal val="0"/>
          <c:showCatName val="0"/>
          <c:showSerName val="0"/>
          <c:showPercent val="0"/>
          <c:showBubbleSize val="0"/>
        </c:dLbls>
        <c:gapWidth val="150"/>
        <c:shape val="cylinder"/>
        <c:axId val="129262336"/>
        <c:axId val="129263872"/>
        <c:axId val="0"/>
      </c:bar3DChart>
      <c:catAx>
        <c:axId val="129262336"/>
        <c:scaling>
          <c:orientation val="minMax"/>
        </c:scaling>
        <c:delete val="0"/>
        <c:axPos val="b"/>
        <c:numFmt formatCode="General" sourceLinked="1"/>
        <c:majorTickMark val="in"/>
        <c:minorTickMark val="none"/>
        <c:tickLblPos val="nextTo"/>
        <c:txPr>
          <a:bodyPr/>
          <a:lstStyle/>
          <a:p>
            <a:pPr>
              <a:defRPr sz="1050" b="1"/>
            </a:pPr>
            <a:endParaRPr lang="en-US"/>
          </a:p>
        </c:txPr>
        <c:crossAx val="129263872"/>
        <c:crosses val="autoZero"/>
        <c:auto val="1"/>
        <c:lblAlgn val="ctr"/>
        <c:lblOffset val="100"/>
        <c:noMultiLvlLbl val="0"/>
      </c:catAx>
      <c:valAx>
        <c:axId val="129263872"/>
        <c:scaling>
          <c:orientation val="minMax"/>
        </c:scaling>
        <c:delete val="0"/>
        <c:axPos val="l"/>
        <c:numFmt formatCode="0%" sourceLinked="1"/>
        <c:majorTickMark val="out"/>
        <c:minorTickMark val="none"/>
        <c:tickLblPos val="nextTo"/>
        <c:txPr>
          <a:bodyPr/>
          <a:lstStyle/>
          <a:p>
            <a:pPr>
              <a:defRPr sz="1200" b="1"/>
            </a:pPr>
            <a:endParaRPr lang="en-US"/>
          </a:p>
        </c:txPr>
        <c:crossAx val="129262336"/>
        <c:crosses val="autoZero"/>
        <c:crossBetween val="between"/>
      </c:valAx>
      <c:spPr>
        <a:noFill/>
        <a:ln w="25400">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'Social Networking'!$B$25:$B$30</c:f>
              <c:strCache>
                <c:ptCount val="6"/>
                <c:pt idx="0">
                  <c:v>Every day</c:v>
                </c:pt>
                <c:pt idx="1">
                  <c:v>Every second day</c:v>
                </c:pt>
                <c:pt idx="2">
                  <c:v>Twice a week</c:v>
                </c:pt>
                <c:pt idx="3">
                  <c:v>Once a week</c:v>
                </c:pt>
                <c:pt idx="4">
                  <c:v>Once a month</c:v>
                </c:pt>
                <c:pt idx="5">
                  <c:v>Less often</c:v>
                </c:pt>
              </c:strCache>
            </c:strRef>
          </c:cat>
          <c:val>
            <c:numRef>
              <c:f>'Social Networking'!$C$25:$C$30</c:f>
              <c:numCache>
                <c:formatCode>0%</c:formatCode>
                <c:ptCount val="6"/>
                <c:pt idx="0">
                  <c:v>0.44</c:v>
                </c:pt>
                <c:pt idx="1">
                  <c:v>0.25</c:v>
                </c:pt>
                <c:pt idx="2">
                  <c:v>0.15000000000000024</c:v>
                </c:pt>
                <c:pt idx="3">
                  <c:v>0.12000000000000002</c:v>
                </c:pt>
                <c:pt idx="4">
                  <c:v>3.0000000000000002E-2</c:v>
                </c:pt>
                <c:pt idx="5">
                  <c:v>1.0000000000000005E-2</c:v>
                </c:pt>
              </c:numCache>
            </c:numRef>
          </c:val>
        </c:ser>
        <c:dLbls>
          <c:showLegendKey val="0"/>
          <c:showVal val="0"/>
          <c:showCatName val="0"/>
          <c:showSerName val="0"/>
          <c:showPercent val="0"/>
          <c:showBubbleSize val="0"/>
        </c:dLbls>
        <c:gapWidth val="55"/>
        <c:shape val="cylinder"/>
        <c:axId val="129313024"/>
        <c:axId val="129323008"/>
        <c:axId val="0"/>
      </c:bar3DChart>
      <c:catAx>
        <c:axId val="129313024"/>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9323008"/>
        <c:crosses val="autoZero"/>
        <c:auto val="1"/>
        <c:lblAlgn val="ctr"/>
        <c:lblOffset val="100"/>
        <c:noMultiLvlLbl val="0"/>
      </c:catAx>
      <c:valAx>
        <c:axId val="129323008"/>
        <c:scaling>
          <c:orientation val="minMax"/>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29313024"/>
        <c:crosses val="autoZero"/>
        <c:crossBetween val="between"/>
      </c:valAx>
      <c:spPr>
        <a:noFill/>
        <a:ln w="25400">
          <a:noFill/>
        </a:ln>
      </c:spPr>
    </c:plotArea>
    <c:plotVisOnly val="1"/>
    <c:dispBlanksAs val="gap"/>
    <c:showDLblsOverMax val="0"/>
  </c:chart>
  <c:externalData r:id="rId2">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6.073236434235392E-2"/>
          <c:y val="8.6307831438000512E-2"/>
          <c:w val="0.92236392799384859"/>
          <c:h val="0.65497550450998665"/>
        </c:manualLayout>
      </c:layout>
      <c:bar3DChart>
        <c:barDir val="col"/>
        <c:grouping val="clustered"/>
        <c:varyColors val="0"/>
        <c:ser>
          <c:idx val="0"/>
          <c:order val="0"/>
          <c:tx>
            <c:strRef>
              <c:f>Sheet1!$B$1</c:f>
              <c:strCache>
                <c:ptCount val="1"/>
                <c:pt idx="0">
                  <c:v>Column2</c:v>
                </c:pt>
              </c:strCache>
            </c:strRef>
          </c:tx>
          <c:spPr>
            <a:solidFill>
              <a:srgbClr val="9E851A"/>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Sheet1!$A$2:$A$9</c:f>
              <c:strCache>
                <c:ptCount val="8"/>
                <c:pt idx="0">
                  <c:v>Communicate with family/friends that I rarely see</c:v>
                </c:pt>
                <c:pt idx="1">
                  <c:v>Communicate with family/friends that I see a lot</c:v>
                </c:pt>
                <c:pt idx="2">
                  <c:v>Look for old friends I have lost contact with</c:v>
                </c:pt>
                <c:pt idx="3">
                  <c:v>Talk to people who are friends of friends</c:v>
                </c:pt>
                <c:pt idx="4">
                  <c:v>Look for new friends</c:v>
                </c:pt>
                <c:pt idx="5">
                  <c:v>Look at other people's sites without leaving a message</c:v>
                </c:pt>
                <c:pt idx="6">
                  <c:v>Talk to people I don't know</c:v>
                </c:pt>
                <c:pt idx="7">
                  <c:v>Other uses</c:v>
                </c:pt>
              </c:strCache>
            </c:strRef>
          </c:cat>
          <c:val>
            <c:numRef>
              <c:f>Sheet1!$B$2:$B$9</c:f>
              <c:numCache>
                <c:formatCode>0%</c:formatCode>
                <c:ptCount val="8"/>
                <c:pt idx="0">
                  <c:v>0.88</c:v>
                </c:pt>
                <c:pt idx="1">
                  <c:v>0.77000000000000124</c:v>
                </c:pt>
                <c:pt idx="2">
                  <c:v>0.51</c:v>
                </c:pt>
                <c:pt idx="3">
                  <c:v>0.29000000000000031</c:v>
                </c:pt>
                <c:pt idx="4">
                  <c:v>0.25</c:v>
                </c:pt>
                <c:pt idx="5">
                  <c:v>0.24000000000000021</c:v>
                </c:pt>
                <c:pt idx="6">
                  <c:v>0.15000000000000024</c:v>
                </c:pt>
                <c:pt idx="7">
                  <c:v>0.1</c:v>
                </c:pt>
              </c:numCache>
            </c:numRef>
          </c:val>
        </c:ser>
        <c:dLbls>
          <c:showLegendKey val="0"/>
          <c:showVal val="0"/>
          <c:showCatName val="0"/>
          <c:showSerName val="0"/>
          <c:showPercent val="0"/>
          <c:showBubbleSize val="0"/>
        </c:dLbls>
        <c:gapWidth val="150"/>
        <c:shape val="cylinder"/>
        <c:axId val="129363968"/>
        <c:axId val="129365504"/>
        <c:axId val="0"/>
      </c:bar3DChart>
      <c:catAx>
        <c:axId val="129363968"/>
        <c:scaling>
          <c:orientation val="minMax"/>
        </c:scaling>
        <c:delete val="0"/>
        <c:axPos val="b"/>
        <c:numFmt formatCode="General" sourceLinked="1"/>
        <c:majorTickMark val="in"/>
        <c:minorTickMark val="none"/>
        <c:tickLblPos val="nextTo"/>
        <c:txPr>
          <a:bodyPr/>
          <a:lstStyle/>
          <a:p>
            <a:pPr>
              <a:defRPr sz="1100" b="0"/>
            </a:pPr>
            <a:endParaRPr lang="en-US"/>
          </a:p>
        </c:txPr>
        <c:crossAx val="129365504"/>
        <c:crosses val="autoZero"/>
        <c:auto val="1"/>
        <c:lblAlgn val="ctr"/>
        <c:lblOffset val="100"/>
        <c:noMultiLvlLbl val="0"/>
      </c:catAx>
      <c:valAx>
        <c:axId val="129365504"/>
        <c:scaling>
          <c:orientation val="minMax"/>
        </c:scaling>
        <c:delete val="0"/>
        <c:axPos val="l"/>
        <c:numFmt formatCode="0%" sourceLinked="1"/>
        <c:majorTickMark val="out"/>
        <c:minorTickMark val="none"/>
        <c:tickLblPos val="nextTo"/>
        <c:txPr>
          <a:bodyPr/>
          <a:lstStyle/>
          <a:p>
            <a:pPr>
              <a:defRPr sz="1200" b="1"/>
            </a:pPr>
            <a:endParaRPr lang="en-US"/>
          </a:p>
        </c:txPr>
        <c:crossAx val="129363968"/>
        <c:crosses val="autoZero"/>
        <c:crossBetween val="between"/>
      </c:valAx>
      <c:spPr>
        <a:noFill/>
        <a:ln w="25400">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2">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manualLayout>
          <c:layoutTarget val="inner"/>
          <c:xMode val="edge"/>
          <c:yMode val="edge"/>
          <c:x val="7.3257434315555911E-2"/>
          <c:y val="3.4668289414642839E-2"/>
          <c:w val="0.86442378980977896"/>
          <c:h val="0.67804792269492853"/>
        </c:manualLayout>
      </c:layout>
      <c:bar3DChart>
        <c:barDir val="col"/>
        <c:grouping val="stacked"/>
        <c:varyColors val="0"/>
        <c:ser>
          <c:idx val="0"/>
          <c:order val="0"/>
          <c:tx>
            <c:strRef>
              <c:f>'Consumer Satisfaction'!$B$5</c:f>
              <c:strCache>
                <c:ptCount val="1"/>
                <c:pt idx="0">
                  <c:v>Very Satisfied</c:v>
                </c:pt>
              </c:strCache>
            </c:strRef>
          </c:tx>
          <c:spPr>
            <a:solidFill>
              <a:schemeClr val="accent6">
                <a:lumMod val="20000"/>
                <a:lumOff val="8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Satisfaction'!$C$4:$I$4</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made available to you i.e. CLI etc</c:v>
                </c:pt>
                <c:pt idx="6">
                  <c:v>Problem resolution (e.g. repairing, fixing the landline etc)</c:v>
                </c:pt>
              </c:strCache>
            </c:strRef>
          </c:cat>
          <c:val>
            <c:numRef>
              <c:f>'Consumer Satisfaction'!$C$5:$I$5</c:f>
              <c:numCache>
                <c:formatCode>0%</c:formatCode>
                <c:ptCount val="7"/>
                <c:pt idx="0">
                  <c:v>0.51</c:v>
                </c:pt>
                <c:pt idx="1">
                  <c:v>0.24000000000000021</c:v>
                </c:pt>
                <c:pt idx="2">
                  <c:v>0.21000000000000021</c:v>
                </c:pt>
                <c:pt idx="3">
                  <c:v>0.44</c:v>
                </c:pt>
                <c:pt idx="4">
                  <c:v>0.58000000000000007</c:v>
                </c:pt>
                <c:pt idx="5">
                  <c:v>0.37000000000000038</c:v>
                </c:pt>
                <c:pt idx="6">
                  <c:v>0.35000000000000031</c:v>
                </c:pt>
              </c:numCache>
            </c:numRef>
          </c:val>
        </c:ser>
        <c:ser>
          <c:idx val="1"/>
          <c:order val="1"/>
          <c:tx>
            <c:strRef>
              <c:f>'Consumer Satisfaction'!$B$6</c:f>
              <c:strCache>
                <c:ptCount val="1"/>
                <c:pt idx="0">
                  <c:v>Fairly Satisfied</c:v>
                </c:pt>
              </c:strCache>
            </c:strRef>
          </c:tx>
          <c:spPr>
            <a:solidFill>
              <a:schemeClr val="tx2">
                <a:lumMod val="20000"/>
                <a:lumOff val="8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Satisfaction'!$C$4:$I$4</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made available to you i.e. CLI etc</c:v>
                </c:pt>
                <c:pt idx="6">
                  <c:v>Problem resolution (e.g. repairing, fixing the landline etc)</c:v>
                </c:pt>
              </c:strCache>
            </c:strRef>
          </c:cat>
          <c:val>
            <c:numRef>
              <c:f>'Consumer Satisfaction'!$C$6:$I$6</c:f>
              <c:numCache>
                <c:formatCode>0%</c:formatCode>
                <c:ptCount val="7"/>
                <c:pt idx="0">
                  <c:v>0.42000000000000032</c:v>
                </c:pt>
                <c:pt idx="1">
                  <c:v>0.4</c:v>
                </c:pt>
                <c:pt idx="2">
                  <c:v>0.34</c:v>
                </c:pt>
                <c:pt idx="3">
                  <c:v>0.4</c:v>
                </c:pt>
                <c:pt idx="4">
                  <c:v>0.34</c:v>
                </c:pt>
                <c:pt idx="5">
                  <c:v>0.37000000000000038</c:v>
                </c:pt>
                <c:pt idx="6">
                  <c:v>0.39000000000000912</c:v>
                </c:pt>
              </c:numCache>
            </c:numRef>
          </c:val>
        </c:ser>
        <c:ser>
          <c:idx val="2"/>
          <c:order val="2"/>
          <c:tx>
            <c:strRef>
              <c:f>'Consumer Satisfaction'!$B$7</c:f>
              <c:strCache>
                <c:ptCount val="1"/>
                <c:pt idx="0">
                  <c:v>Neither Satisfied nor Dissatisfied</c:v>
                </c:pt>
              </c:strCache>
            </c:strRef>
          </c:tx>
          <c:spPr>
            <a:solidFill>
              <a:schemeClr val="accent6">
                <a:lumMod val="60000"/>
                <a:lumOff val="4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Satisfaction'!$C$4:$I$4</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made available to you i.e. CLI etc</c:v>
                </c:pt>
                <c:pt idx="6">
                  <c:v>Problem resolution (e.g. repairing, fixing the landline etc)</c:v>
                </c:pt>
              </c:strCache>
            </c:strRef>
          </c:cat>
          <c:val>
            <c:numRef>
              <c:f>'Consumer Satisfaction'!$C$7:$I$7</c:f>
              <c:numCache>
                <c:formatCode>0%</c:formatCode>
                <c:ptCount val="7"/>
                <c:pt idx="0">
                  <c:v>4.0000000000000022E-2</c:v>
                </c:pt>
                <c:pt idx="1">
                  <c:v>0.16</c:v>
                </c:pt>
                <c:pt idx="2">
                  <c:v>0.18000000000000024</c:v>
                </c:pt>
                <c:pt idx="3">
                  <c:v>9.0000000000000024E-2</c:v>
                </c:pt>
                <c:pt idx="4">
                  <c:v>6.0000000000000032E-2</c:v>
                </c:pt>
                <c:pt idx="5">
                  <c:v>0.17</c:v>
                </c:pt>
                <c:pt idx="6">
                  <c:v>0.17</c:v>
                </c:pt>
              </c:numCache>
            </c:numRef>
          </c:val>
        </c:ser>
        <c:ser>
          <c:idx val="3"/>
          <c:order val="3"/>
          <c:tx>
            <c:strRef>
              <c:f>'Consumer Satisfaction'!$B$8</c:f>
              <c:strCache>
                <c:ptCount val="1"/>
                <c:pt idx="0">
                  <c:v>Fairly Dissatisfied</c:v>
                </c:pt>
              </c:strCache>
            </c:strRef>
          </c:tx>
          <c:spPr>
            <a:solidFill>
              <a:schemeClr val="accent3">
                <a:lumMod val="60000"/>
                <a:lumOff val="4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Satisfaction'!$C$4:$I$4</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made available to you i.e. CLI etc</c:v>
                </c:pt>
                <c:pt idx="6">
                  <c:v>Problem resolution (e.g. repairing, fixing the landline etc)</c:v>
                </c:pt>
              </c:strCache>
            </c:strRef>
          </c:cat>
          <c:val>
            <c:numRef>
              <c:f>'Consumer Satisfaction'!$C$8:$I$8</c:f>
              <c:numCache>
                <c:formatCode>0%</c:formatCode>
                <c:ptCount val="7"/>
                <c:pt idx="0">
                  <c:v>1.0000000000000005E-2</c:v>
                </c:pt>
                <c:pt idx="1">
                  <c:v>0.14000000000000001</c:v>
                </c:pt>
                <c:pt idx="2">
                  <c:v>0.19</c:v>
                </c:pt>
                <c:pt idx="3">
                  <c:v>0.05</c:v>
                </c:pt>
                <c:pt idx="4">
                  <c:v>1.0000000000000005E-2</c:v>
                </c:pt>
                <c:pt idx="5">
                  <c:v>2.0000000000000011E-2</c:v>
                </c:pt>
                <c:pt idx="6">
                  <c:v>3.0000000000000002E-2</c:v>
                </c:pt>
              </c:numCache>
            </c:numRef>
          </c:val>
        </c:ser>
        <c:ser>
          <c:idx val="4"/>
          <c:order val="4"/>
          <c:tx>
            <c:strRef>
              <c:f>'Consumer Satisfaction'!$B$9</c:f>
              <c:strCache>
                <c:ptCount val="1"/>
                <c:pt idx="0">
                  <c:v>Very Dissatisfied</c:v>
                </c:pt>
              </c:strCache>
            </c:strRef>
          </c:tx>
          <c:spPr>
            <a:solidFill>
              <a:schemeClr val="tx2">
                <a:lumMod val="60000"/>
                <a:lumOff val="4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Satisfaction'!$C$4:$I$4</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made available to you i.e. CLI etc</c:v>
                </c:pt>
                <c:pt idx="6">
                  <c:v>Problem resolution (e.g. repairing, fixing the landline etc)</c:v>
                </c:pt>
              </c:strCache>
            </c:strRef>
          </c:cat>
          <c:val>
            <c:numRef>
              <c:f>'Consumer Satisfaction'!$C$9:$I$9</c:f>
              <c:numCache>
                <c:formatCode>0%</c:formatCode>
                <c:ptCount val="7"/>
                <c:pt idx="0">
                  <c:v>0</c:v>
                </c:pt>
                <c:pt idx="1">
                  <c:v>6.0000000000000032E-2</c:v>
                </c:pt>
                <c:pt idx="2">
                  <c:v>7.0000000000000021E-2</c:v>
                </c:pt>
                <c:pt idx="3">
                  <c:v>2.0000000000000011E-2</c:v>
                </c:pt>
                <c:pt idx="4">
                  <c:v>0</c:v>
                </c:pt>
                <c:pt idx="5">
                  <c:v>0</c:v>
                </c:pt>
                <c:pt idx="6">
                  <c:v>1.0000000000000005E-2</c:v>
                </c:pt>
              </c:numCache>
            </c:numRef>
          </c:val>
        </c:ser>
        <c:dLbls>
          <c:showLegendKey val="0"/>
          <c:showVal val="0"/>
          <c:showCatName val="0"/>
          <c:showSerName val="0"/>
          <c:showPercent val="0"/>
          <c:showBubbleSize val="0"/>
        </c:dLbls>
        <c:gapWidth val="55"/>
        <c:shape val="cylinder"/>
        <c:axId val="129554304"/>
        <c:axId val="129555840"/>
        <c:axId val="0"/>
      </c:bar3DChart>
      <c:catAx>
        <c:axId val="129554304"/>
        <c:scaling>
          <c:orientation val="minMax"/>
        </c:scaling>
        <c:delete val="0"/>
        <c:axPos val="b"/>
        <c:numFmt formatCode="General" sourceLinked="1"/>
        <c:majorTickMark val="none"/>
        <c:minorTickMark val="none"/>
        <c:tickLblPos val="nextTo"/>
        <c:txPr>
          <a:bodyPr/>
          <a:lstStyle/>
          <a:p>
            <a:pPr>
              <a:defRPr lang="en-GB"/>
            </a:pPr>
            <a:endParaRPr lang="en-US"/>
          </a:p>
        </c:txPr>
        <c:crossAx val="129555840"/>
        <c:crosses val="autoZero"/>
        <c:auto val="1"/>
        <c:lblAlgn val="ctr"/>
        <c:lblOffset val="100"/>
        <c:noMultiLvlLbl val="0"/>
      </c:catAx>
      <c:valAx>
        <c:axId val="129555840"/>
        <c:scaling>
          <c:orientation val="minMax"/>
          <c:max val="1"/>
        </c:scaling>
        <c:delete val="0"/>
        <c:axPos val="l"/>
        <c:majorGridlines/>
        <c:numFmt formatCode="0%" sourceLinked="1"/>
        <c:majorTickMark val="none"/>
        <c:minorTickMark val="none"/>
        <c:tickLblPos val="nextTo"/>
        <c:txPr>
          <a:bodyPr/>
          <a:lstStyle/>
          <a:p>
            <a:pPr>
              <a:defRPr lang="en-GB"/>
            </a:pPr>
            <a:endParaRPr lang="en-US"/>
          </a:p>
        </c:txPr>
        <c:crossAx val="129554304"/>
        <c:crosses val="autoZero"/>
        <c:crossBetween val="between"/>
        <c:minorUnit val="0.25"/>
      </c:valAx>
    </c:plotArea>
    <c:legend>
      <c:legendPos val="r"/>
      <c:layout>
        <c:manualLayout>
          <c:xMode val="edge"/>
          <c:yMode val="edge"/>
          <c:x val="2.0155450929458557E-2"/>
          <c:y val="0.84882258570137747"/>
          <c:w val="0.93688922261008756"/>
          <c:h val="0.1511774142986225"/>
        </c:manualLayout>
      </c:layout>
      <c:overlay val="0"/>
      <c:txPr>
        <a:bodyPr/>
        <a:lstStyle/>
        <a:p>
          <a:pPr>
            <a:defRPr lang="en-GB"/>
          </a:pPr>
          <a:endParaRPr lang="en-US"/>
        </a:p>
      </c:txPr>
    </c:legend>
    <c:plotVisOnly val="1"/>
    <c:dispBlanksAs val="gap"/>
    <c:showDLblsOverMax val="0"/>
  </c:chart>
  <c:externalData r:id="rId2">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manualLayout>
          <c:layoutTarget val="inner"/>
          <c:xMode val="edge"/>
          <c:yMode val="edge"/>
          <c:x val="7.3257434315555911E-2"/>
          <c:y val="3.4668289414642839E-2"/>
          <c:w val="0.86442378980977896"/>
          <c:h val="0.67804792269492808"/>
        </c:manualLayout>
      </c:layout>
      <c:bar3DChart>
        <c:barDir val="col"/>
        <c:grouping val="stacked"/>
        <c:varyColors val="0"/>
        <c:ser>
          <c:idx val="0"/>
          <c:order val="0"/>
          <c:tx>
            <c:strRef>
              <c:f>'Consumer Satisfaction'!$B$5</c:f>
              <c:strCache>
                <c:ptCount val="1"/>
                <c:pt idx="0">
                  <c:v>Very Satisfied</c:v>
                </c:pt>
              </c:strCache>
            </c:strRef>
          </c:tx>
          <c:spPr>
            <a:solidFill>
              <a:schemeClr val="accent6">
                <a:lumMod val="20000"/>
                <a:lumOff val="8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Satisfaction'!$C$4:$I$4</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made available to you i.e. CLI etc</c:v>
                </c:pt>
                <c:pt idx="6">
                  <c:v>Problem resolution (e.g. repairing, fixing the landline etc)</c:v>
                </c:pt>
              </c:strCache>
            </c:strRef>
          </c:cat>
          <c:val>
            <c:numRef>
              <c:f>'Consumer Satisfaction'!$C$5:$I$5</c:f>
              <c:numCache>
                <c:formatCode>0%</c:formatCode>
                <c:ptCount val="7"/>
                <c:pt idx="0">
                  <c:v>0.51</c:v>
                </c:pt>
                <c:pt idx="1">
                  <c:v>0.24000000000000021</c:v>
                </c:pt>
                <c:pt idx="2">
                  <c:v>0.21000000000000021</c:v>
                </c:pt>
                <c:pt idx="3">
                  <c:v>0.44</c:v>
                </c:pt>
                <c:pt idx="4">
                  <c:v>0.58000000000000007</c:v>
                </c:pt>
                <c:pt idx="5">
                  <c:v>0.37000000000000038</c:v>
                </c:pt>
                <c:pt idx="6">
                  <c:v>0.35000000000000031</c:v>
                </c:pt>
              </c:numCache>
            </c:numRef>
          </c:val>
        </c:ser>
        <c:ser>
          <c:idx val="1"/>
          <c:order val="1"/>
          <c:tx>
            <c:strRef>
              <c:f>'Consumer Satisfaction'!$B$6</c:f>
              <c:strCache>
                <c:ptCount val="1"/>
                <c:pt idx="0">
                  <c:v>Fairly Satisfied</c:v>
                </c:pt>
              </c:strCache>
            </c:strRef>
          </c:tx>
          <c:spPr>
            <a:solidFill>
              <a:schemeClr val="tx2">
                <a:lumMod val="20000"/>
                <a:lumOff val="8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Satisfaction'!$C$4:$I$4</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made available to you i.e. CLI etc</c:v>
                </c:pt>
                <c:pt idx="6">
                  <c:v>Problem resolution (e.g. repairing, fixing the landline etc)</c:v>
                </c:pt>
              </c:strCache>
            </c:strRef>
          </c:cat>
          <c:val>
            <c:numRef>
              <c:f>'Consumer Satisfaction'!$C$6:$I$6</c:f>
              <c:numCache>
                <c:formatCode>0%</c:formatCode>
                <c:ptCount val="7"/>
                <c:pt idx="0">
                  <c:v>0.42000000000000032</c:v>
                </c:pt>
                <c:pt idx="1">
                  <c:v>0.4</c:v>
                </c:pt>
                <c:pt idx="2">
                  <c:v>0.34</c:v>
                </c:pt>
                <c:pt idx="3">
                  <c:v>0.4</c:v>
                </c:pt>
                <c:pt idx="4">
                  <c:v>0.34</c:v>
                </c:pt>
                <c:pt idx="5">
                  <c:v>0.37000000000000038</c:v>
                </c:pt>
                <c:pt idx="6">
                  <c:v>0.39000000000000901</c:v>
                </c:pt>
              </c:numCache>
            </c:numRef>
          </c:val>
        </c:ser>
        <c:ser>
          <c:idx val="2"/>
          <c:order val="2"/>
          <c:tx>
            <c:strRef>
              <c:f>'Consumer Satisfaction'!$B$7</c:f>
              <c:strCache>
                <c:ptCount val="1"/>
                <c:pt idx="0">
                  <c:v>Neither Satisfied nor Dissatisfied</c:v>
                </c:pt>
              </c:strCache>
            </c:strRef>
          </c:tx>
          <c:spPr>
            <a:solidFill>
              <a:schemeClr val="accent6">
                <a:lumMod val="60000"/>
                <a:lumOff val="4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Satisfaction'!$C$4:$I$4</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made available to you i.e. CLI etc</c:v>
                </c:pt>
                <c:pt idx="6">
                  <c:v>Problem resolution (e.g. repairing, fixing the landline etc)</c:v>
                </c:pt>
              </c:strCache>
            </c:strRef>
          </c:cat>
          <c:val>
            <c:numRef>
              <c:f>'Consumer Satisfaction'!$C$7:$I$7</c:f>
              <c:numCache>
                <c:formatCode>0%</c:formatCode>
                <c:ptCount val="7"/>
                <c:pt idx="0">
                  <c:v>4.0000000000000022E-2</c:v>
                </c:pt>
                <c:pt idx="1">
                  <c:v>0.16</c:v>
                </c:pt>
                <c:pt idx="2">
                  <c:v>0.18000000000000024</c:v>
                </c:pt>
                <c:pt idx="3">
                  <c:v>9.0000000000000024E-2</c:v>
                </c:pt>
                <c:pt idx="4">
                  <c:v>6.0000000000000032E-2</c:v>
                </c:pt>
                <c:pt idx="5">
                  <c:v>0.17</c:v>
                </c:pt>
                <c:pt idx="6">
                  <c:v>0.17</c:v>
                </c:pt>
              </c:numCache>
            </c:numRef>
          </c:val>
        </c:ser>
        <c:ser>
          <c:idx val="3"/>
          <c:order val="3"/>
          <c:tx>
            <c:strRef>
              <c:f>'Consumer Satisfaction'!$B$8</c:f>
              <c:strCache>
                <c:ptCount val="1"/>
                <c:pt idx="0">
                  <c:v>Fairly Dissatisfied</c:v>
                </c:pt>
              </c:strCache>
            </c:strRef>
          </c:tx>
          <c:spPr>
            <a:solidFill>
              <a:schemeClr val="accent3">
                <a:lumMod val="60000"/>
                <a:lumOff val="4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Satisfaction'!$C$4:$I$4</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made available to you i.e. CLI etc</c:v>
                </c:pt>
                <c:pt idx="6">
                  <c:v>Problem resolution (e.g. repairing, fixing the landline etc)</c:v>
                </c:pt>
              </c:strCache>
            </c:strRef>
          </c:cat>
          <c:val>
            <c:numRef>
              <c:f>'Consumer Satisfaction'!$C$8:$I$8</c:f>
              <c:numCache>
                <c:formatCode>0%</c:formatCode>
                <c:ptCount val="7"/>
                <c:pt idx="0">
                  <c:v>1.0000000000000005E-2</c:v>
                </c:pt>
                <c:pt idx="1">
                  <c:v>0.14000000000000001</c:v>
                </c:pt>
                <c:pt idx="2">
                  <c:v>0.19</c:v>
                </c:pt>
                <c:pt idx="3">
                  <c:v>0.05</c:v>
                </c:pt>
                <c:pt idx="4">
                  <c:v>1.0000000000000005E-2</c:v>
                </c:pt>
                <c:pt idx="5">
                  <c:v>2.0000000000000011E-2</c:v>
                </c:pt>
                <c:pt idx="6">
                  <c:v>3.0000000000000002E-2</c:v>
                </c:pt>
              </c:numCache>
            </c:numRef>
          </c:val>
        </c:ser>
        <c:ser>
          <c:idx val="4"/>
          <c:order val="4"/>
          <c:tx>
            <c:strRef>
              <c:f>'Consumer Satisfaction'!$B$9</c:f>
              <c:strCache>
                <c:ptCount val="1"/>
                <c:pt idx="0">
                  <c:v>Very Dissatisfied</c:v>
                </c:pt>
              </c:strCache>
            </c:strRef>
          </c:tx>
          <c:spPr>
            <a:solidFill>
              <a:schemeClr val="tx2">
                <a:lumMod val="60000"/>
                <a:lumOff val="4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Satisfaction'!$C$4:$I$4</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made available to you i.e. CLI etc</c:v>
                </c:pt>
                <c:pt idx="6">
                  <c:v>Problem resolution (e.g. repairing, fixing the landline etc)</c:v>
                </c:pt>
              </c:strCache>
            </c:strRef>
          </c:cat>
          <c:val>
            <c:numRef>
              <c:f>'Consumer Satisfaction'!$C$9:$I$9</c:f>
              <c:numCache>
                <c:formatCode>0%</c:formatCode>
                <c:ptCount val="7"/>
                <c:pt idx="0">
                  <c:v>0</c:v>
                </c:pt>
                <c:pt idx="1">
                  <c:v>6.0000000000000032E-2</c:v>
                </c:pt>
                <c:pt idx="2">
                  <c:v>7.0000000000000021E-2</c:v>
                </c:pt>
                <c:pt idx="3">
                  <c:v>2.0000000000000011E-2</c:v>
                </c:pt>
                <c:pt idx="4">
                  <c:v>0</c:v>
                </c:pt>
                <c:pt idx="5">
                  <c:v>0</c:v>
                </c:pt>
                <c:pt idx="6">
                  <c:v>1.0000000000000005E-2</c:v>
                </c:pt>
              </c:numCache>
            </c:numRef>
          </c:val>
        </c:ser>
        <c:dLbls>
          <c:showLegendKey val="0"/>
          <c:showVal val="0"/>
          <c:showCatName val="0"/>
          <c:showSerName val="0"/>
          <c:showPercent val="0"/>
          <c:showBubbleSize val="0"/>
        </c:dLbls>
        <c:gapWidth val="55"/>
        <c:shape val="cylinder"/>
        <c:axId val="129580416"/>
        <c:axId val="129586304"/>
        <c:axId val="0"/>
      </c:bar3DChart>
      <c:catAx>
        <c:axId val="129580416"/>
        <c:scaling>
          <c:orientation val="minMax"/>
        </c:scaling>
        <c:delete val="0"/>
        <c:axPos val="b"/>
        <c:numFmt formatCode="General" sourceLinked="1"/>
        <c:majorTickMark val="none"/>
        <c:minorTickMark val="none"/>
        <c:tickLblPos val="nextTo"/>
        <c:txPr>
          <a:bodyPr/>
          <a:lstStyle/>
          <a:p>
            <a:pPr>
              <a:defRPr lang="en-GB"/>
            </a:pPr>
            <a:endParaRPr lang="en-US"/>
          </a:p>
        </c:txPr>
        <c:crossAx val="129586304"/>
        <c:crosses val="autoZero"/>
        <c:auto val="1"/>
        <c:lblAlgn val="ctr"/>
        <c:lblOffset val="100"/>
        <c:noMultiLvlLbl val="0"/>
      </c:catAx>
      <c:valAx>
        <c:axId val="129586304"/>
        <c:scaling>
          <c:orientation val="minMax"/>
          <c:max val="1"/>
        </c:scaling>
        <c:delete val="0"/>
        <c:axPos val="l"/>
        <c:majorGridlines/>
        <c:numFmt formatCode="0%" sourceLinked="1"/>
        <c:majorTickMark val="none"/>
        <c:minorTickMark val="none"/>
        <c:tickLblPos val="nextTo"/>
        <c:txPr>
          <a:bodyPr/>
          <a:lstStyle/>
          <a:p>
            <a:pPr>
              <a:defRPr lang="en-GB"/>
            </a:pPr>
            <a:endParaRPr lang="en-US"/>
          </a:p>
        </c:txPr>
        <c:crossAx val="129580416"/>
        <c:crosses val="autoZero"/>
        <c:crossBetween val="between"/>
        <c:minorUnit val="0.25"/>
      </c:valAx>
    </c:plotArea>
    <c:legend>
      <c:legendPos val="r"/>
      <c:layout>
        <c:manualLayout>
          <c:xMode val="edge"/>
          <c:yMode val="edge"/>
          <c:x val="2.0155450929458557E-2"/>
          <c:y val="0.84882258570137747"/>
          <c:w val="0.93688922261008711"/>
          <c:h val="0.1511774142986225"/>
        </c:manualLayout>
      </c:layout>
      <c:overlay val="0"/>
      <c:txPr>
        <a:bodyPr/>
        <a:lstStyle/>
        <a:p>
          <a:pPr>
            <a:defRPr lang="en-GB"/>
          </a:pPr>
          <a:endParaRPr lang="en-US"/>
        </a:p>
      </c:txPr>
    </c:legend>
    <c:plotVisOnly val="1"/>
    <c:dispBlanksAs val="gap"/>
    <c:showDLblsOverMax val="0"/>
  </c:chart>
  <c:externalData r:id="rId2">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5.9117553487632334E-2"/>
          <c:y val="3.0183727034120811E-2"/>
          <c:w val="0.92402503466136565"/>
          <c:h val="0.67685522175021373"/>
        </c:manualLayout>
      </c:layout>
      <c:bar3DChart>
        <c:barDir val="col"/>
        <c:grouping val="clustered"/>
        <c:varyColors val="0"/>
        <c:ser>
          <c:idx val="0"/>
          <c:order val="0"/>
          <c:tx>
            <c:strRef>
              <c:f>Sheet1!$B$1</c:f>
              <c:strCache>
                <c:ptCount val="1"/>
                <c:pt idx="0">
                  <c:v>Satisfied</c:v>
                </c:pt>
              </c:strCache>
            </c:strRef>
          </c:tx>
          <c:spPr>
            <a:solidFill>
              <a:schemeClr val="accent3">
                <a:lumMod val="75000"/>
              </a:schemeClr>
            </a:solidFill>
          </c:spPr>
          <c:invertIfNegative val="0"/>
          <c:dLbls>
            <c:txPr>
              <a:bodyPr/>
              <a:lstStyle/>
              <a:p>
                <a:pPr>
                  <a:defRPr lang="da-DK" b="1"/>
                </a:pPr>
                <a:endParaRPr lang="en-US"/>
              </a:p>
            </c:txPr>
            <c:showLegendKey val="0"/>
            <c:showVal val="1"/>
            <c:showCatName val="0"/>
            <c:showSerName val="0"/>
            <c:showPercent val="0"/>
            <c:showBubbleSize val="0"/>
            <c:showLeaderLines val="0"/>
          </c:dLbls>
          <c:cat>
            <c:strRef>
              <c:f>Sheet1!$A$2:$A$8</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c:v>
                </c:pt>
                <c:pt idx="6">
                  <c:v>Problem resolution </c:v>
                </c:pt>
              </c:strCache>
            </c:strRef>
          </c:cat>
          <c:val>
            <c:numRef>
              <c:f>Sheet1!$B$2:$B$8</c:f>
              <c:numCache>
                <c:formatCode>0%</c:formatCode>
                <c:ptCount val="7"/>
                <c:pt idx="0">
                  <c:v>0.94000000000000061</c:v>
                </c:pt>
                <c:pt idx="1">
                  <c:v>0.56999999999999995</c:v>
                </c:pt>
                <c:pt idx="2">
                  <c:v>0.54</c:v>
                </c:pt>
                <c:pt idx="3">
                  <c:v>0.89</c:v>
                </c:pt>
                <c:pt idx="4">
                  <c:v>0.94000000000000061</c:v>
                </c:pt>
                <c:pt idx="5">
                  <c:v>0.86000000000000065</c:v>
                </c:pt>
                <c:pt idx="6">
                  <c:v>0.85000000000000064</c:v>
                </c:pt>
              </c:numCache>
            </c:numRef>
          </c:val>
        </c:ser>
        <c:ser>
          <c:idx val="1"/>
          <c:order val="1"/>
          <c:tx>
            <c:strRef>
              <c:f>Sheet1!$C$1</c:f>
              <c:strCache>
                <c:ptCount val="1"/>
                <c:pt idx="0">
                  <c:v>Neither Satisfied Nor Dissatisfied</c:v>
                </c:pt>
              </c:strCache>
            </c:strRef>
          </c:tx>
          <c:spPr>
            <a:solidFill>
              <a:srgbClr val="808080"/>
            </a:solidFill>
          </c:spPr>
          <c:invertIfNegative val="0"/>
          <c:dLbls>
            <c:txPr>
              <a:bodyPr/>
              <a:lstStyle/>
              <a:p>
                <a:pPr>
                  <a:defRPr lang="da-DK" b="1"/>
                </a:pPr>
                <a:endParaRPr lang="en-US"/>
              </a:p>
            </c:txPr>
            <c:showLegendKey val="0"/>
            <c:showVal val="1"/>
            <c:showCatName val="0"/>
            <c:showSerName val="0"/>
            <c:showPercent val="0"/>
            <c:showBubbleSize val="0"/>
            <c:showLeaderLines val="0"/>
          </c:dLbls>
          <c:cat>
            <c:strRef>
              <c:f>Sheet1!$A$2:$A$8</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c:v>
                </c:pt>
                <c:pt idx="6">
                  <c:v>Problem resolution </c:v>
                </c:pt>
              </c:strCache>
            </c:strRef>
          </c:cat>
          <c:val>
            <c:numRef>
              <c:f>Sheet1!$C$2:$C$8</c:f>
              <c:numCache>
                <c:formatCode>0%</c:formatCode>
                <c:ptCount val="7"/>
                <c:pt idx="0">
                  <c:v>3.0000000000000002E-2</c:v>
                </c:pt>
                <c:pt idx="1">
                  <c:v>0.2</c:v>
                </c:pt>
                <c:pt idx="2">
                  <c:v>0.21000000000000021</c:v>
                </c:pt>
                <c:pt idx="3">
                  <c:v>7.0000000000000021E-2</c:v>
                </c:pt>
                <c:pt idx="4">
                  <c:v>4.0000000000000022E-2</c:v>
                </c:pt>
                <c:pt idx="5">
                  <c:v>8.0000000000000043E-2</c:v>
                </c:pt>
                <c:pt idx="6">
                  <c:v>0.1</c:v>
                </c:pt>
              </c:numCache>
            </c:numRef>
          </c:val>
        </c:ser>
        <c:ser>
          <c:idx val="2"/>
          <c:order val="2"/>
          <c:tx>
            <c:strRef>
              <c:f>Sheet1!$D$1</c:f>
              <c:strCache>
                <c:ptCount val="1"/>
                <c:pt idx="0">
                  <c:v>Dissatisfied</c:v>
                </c:pt>
              </c:strCache>
            </c:strRef>
          </c:tx>
          <c:spPr>
            <a:solidFill>
              <a:srgbClr val="C0504D"/>
            </a:solidFill>
          </c:spPr>
          <c:invertIfNegative val="0"/>
          <c:dLbls>
            <c:txPr>
              <a:bodyPr/>
              <a:lstStyle/>
              <a:p>
                <a:pPr>
                  <a:defRPr lang="da-DK" b="1"/>
                </a:pPr>
                <a:endParaRPr lang="en-US"/>
              </a:p>
            </c:txPr>
            <c:showLegendKey val="0"/>
            <c:showVal val="1"/>
            <c:showCatName val="0"/>
            <c:showSerName val="0"/>
            <c:showPercent val="0"/>
            <c:showBubbleSize val="0"/>
            <c:showLeaderLines val="0"/>
          </c:dLbls>
          <c:cat>
            <c:strRef>
              <c:f>Sheet1!$A$2:$A$8</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c:v>
                </c:pt>
                <c:pt idx="6">
                  <c:v>Problem resolution </c:v>
                </c:pt>
              </c:strCache>
            </c:strRef>
          </c:cat>
          <c:val>
            <c:numRef>
              <c:f>Sheet1!$D$2:$D$8</c:f>
              <c:numCache>
                <c:formatCode>0%</c:formatCode>
                <c:ptCount val="7"/>
                <c:pt idx="0">
                  <c:v>3.0000000000000002E-2</c:v>
                </c:pt>
                <c:pt idx="1">
                  <c:v>0.23</c:v>
                </c:pt>
                <c:pt idx="2">
                  <c:v>0.24000000000000021</c:v>
                </c:pt>
                <c:pt idx="3">
                  <c:v>4.0000000000000022E-2</c:v>
                </c:pt>
                <c:pt idx="4">
                  <c:v>2.0000000000000011E-2</c:v>
                </c:pt>
                <c:pt idx="5">
                  <c:v>6.0000000000000032E-2</c:v>
                </c:pt>
                <c:pt idx="6">
                  <c:v>0.05</c:v>
                </c:pt>
              </c:numCache>
            </c:numRef>
          </c:val>
        </c:ser>
        <c:dLbls>
          <c:showLegendKey val="0"/>
          <c:showVal val="0"/>
          <c:showCatName val="0"/>
          <c:showSerName val="0"/>
          <c:showPercent val="0"/>
          <c:showBubbleSize val="0"/>
        </c:dLbls>
        <c:gapWidth val="150"/>
        <c:shape val="cylinder"/>
        <c:axId val="129634304"/>
        <c:axId val="129635840"/>
        <c:axId val="0"/>
      </c:bar3DChart>
      <c:catAx>
        <c:axId val="129634304"/>
        <c:scaling>
          <c:orientation val="minMax"/>
        </c:scaling>
        <c:delete val="0"/>
        <c:axPos val="b"/>
        <c:numFmt formatCode="General" sourceLinked="1"/>
        <c:majorTickMark val="out"/>
        <c:minorTickMark val="none"/>
        <c:tickLblPos val="nextTo"/>
        <c:txPr>
          <a:bodyPr/>
          <a:lstStyle/>
          <a:p>
            <a:pPr>
              <a:defRPr lang="da-DK" sz="900" b="1"/>
            </a:pPr>
            <a:endParaRPr lang="en-US"/>
          </a:p>
        </c:txPr>
        <c:crossAx val="129635840"/>
        <c:crosses val="autoZero"/>
        <c:auto val="1"/>
        <c:lblAlgn val="ctr"/>
        <c:lblOffset val="100"/>
        <c:noMultiLvlLbl val="0"/>
      </c:catAx>
      <c:valAx>
        <c:axId val="129635840"/>
        <c:scaling>
          <c:orientation val="minMax"/>
        </c:scaling>
        <c:delete val="0"/>
        <c:axPos val="l"/>
        <c:numFmt formatCode="0%" sourceLinked="1"/>
        <c:majorTickMark val="out"/>
        <c:minorTickMark val="none"/>
        <c:tickLblPos val="nextTo"/>
        <c:txPr>
          <a:bodyPr/>
          <a:lstStyle/>
          <a:p>
            <a:pPr>
              <a:defRPr lang="da-DK" b="1" i="0"/>
            </a:pPr>
            <a:endParaRPr lang="en-US"/>
          </a:p>
        </c:txPr>
        <c:crossAx val="129634304"/>
        <c:crosses val="autoZero"/>
        <c:crossBetween val="between"/>
        <c:majorUnit val="0.2"/>
      </c:valAx>
      <c:spPr>
        <a:noFill/>
        <a:ln w="25375">
          <a:noFill/>
        </a:ln>
      </c:spPr>
    </c:plotArea>
    <c:legend>
      <c:legendPos val="b"/>
      <c:layout>
        <c:manualLayout>
          <c:xMode val="edge"/>
          <c:yMode val="edge"/>
          <c:x val="0.25062744918804208"/>
          <c:y val="0.83160693505506067"/>
          <c:w val="0.52981871452114992"/>
          <c:h val="9.1268342877595027E-2"/>
        </c:manualLayout>
      </c:layout>
      <c:overlay val="0"/>
      <c:txPr>
        <a:bodyPr/>
        <a:lstStyle/>
        <a:p>
          <a:pPr>
            <a:defRPr lang="da-DK" sz="1100" b="1"/>
          </a:pPr>
          <a:endParaRPr lang="en-US"/>
        </a:p>
      </c:txPr>
    </c:legend>
    <c:plotVisOnly val="1"/>
    <c:dispBlanksAs val="gap"/>
    <c:showDLblsOverMax val="0"/>
  </c:chart>
  <c:txPr>
    <a:bodyPr/>
    <a:lstStyle/>
    <a:p>
      <a:pPr>
        <a:defRPr sz="1000">
          <a:solidFill>
            <a:srgbClr val="000000"/>
          </a:solidFill>
          <a:latin typeface="Arial" pitchFamily="34" charset="0"/>
          <a:cs typeface="Arial" pitchFamily="34" charset="0"/>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manualLayout>
          <c:layoutTarget val="inner"/>
          <c:xMode val="edge"/>
          <c:yMode val="edge"/>
          <c:x val="7.6925262555982907E-2"/>
          <c:y val="3.403071167828161E-2"/>
          <c:w val="0.89347756287743518"/>
          <c:h val="0.68087776082270757"/>
        </c:manualLayout>
      </c:layout>
      <c:bar3DChart>
        <c:barDir val="col"/>
        <c:grouping val="stacked"/>
        <c:varyColors val="0"/>
        <c:ser>
          <c:idx val="0"/>
          <c:order val="0"/>
          <c:tx>
            <c:strRef>
              <c:f>'Consumer Satisfaction'!$B$14</c:f>
              <c:strCache>
                <c:ptCount val="1"/>
                <c:pt idx="0">
                  <c:v>Very Satisfied</c:v>
                </c:pt>
              </c:strCache>
            </c:strRef>
          </c:tx>
          <c:spPr>
            <a:solidFill>
              <a:schemeClr val="accent6">
                <a:lumMod val="20000"/>
                <a:lumOff val="8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Satisfaction'!$C$13:$I$13</c:f>
              <c:strCache>
                <c:ptCount val="7"/>
                <c:pt idx="0">
                  <c:v> Overall mobile service</c:v>
                </c:pt>
                <c:pt idx="1">
                  <c:v> Price of national voice calls from your mobile phone</c:v>
                </c:pt>
                <c:pt idx="2">
                  <c:v> Quality of the customer service</c:v>
                </c:pt>
                <c:pt idx="3">
                  <c:v> Ability to make calls without being cut off</c:v>
                </c:pt>
                <c:pt idx="4">
                  <c:v> Voice quality</c:v>
                </c:pt>
                <c:pt idx="5">
                  <c:v> Choice of services made available to you</c:v>
                </c:pt>
                <c:pt idx="6">
                  <c:v> Mobile Coverage</c:v>
                </c:pt>
              </c:strCache>
            </c:strRef>
          </c:cat>
          <c:val>
            <c:numRef>
              <c:f>'Consumer Satisfaction'!$C$14:$I$14</c:f>
              <c:numCache>
                <c:formatCode>0%</c:formatCode>
                <c:ptCount val="7"/>
                <c:pt idx="0">
                  <c:v>0.30000000000000032</c:v>
                </c:pt>
                <c:pt idx="1">
                  <c:v>0.14000000000000001</c:v>
                </c:pt>
                <c:pt idx="2">
                  <c:v>0.30000000000000032</c:v>
                </c:pt>
                <c:pt idx="3">
                  <c:v>0.33000000000000923</c:v>
                </c:pt>
                <c:pt idx="4">
                  <c:v>0.4</c:v>
                </c:pt>
                <c:pt idx="5">
                  <c:v>0.31000000000000238</c:v>
                </c:pt>
                <c:pt idx="6">
                  <c:v>0.38000000000000822</c:v>
                </c:pt>
              </c:numCache>
            </c:numRef>
          </c:val>
        </c:ser>
        <c:ser>
          <c:idx val="1"/>
          <c:order val="1"/>
          <c:tx>
            <c:strRef>
              <c:f>'Consumer Satisfaction'!$B$15</c:f>
              <c:strCache>
                <c:ptCount val="1"/>
                <c:pt idx="0">
                  <c:v>Fairly Satisfied</c:v>
                </c:pt>
              </c:strCache>
            </c:strRef>
          </c:tx>
          <c:spPr>
            <a:solidFill>
              <a:schemeClr val="tx2">
                <a:lumMod val="20000"/>
                <a:lumOff val="8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Satisfaction'!$C$13:$I$13</c:f>
              <c:strCache>
                <c:ptCount val="7"/>
                <c:pt idx="0">
                  <c:v> Overall mobile service</c:v>
                </c:pt>
                <c:pt idx="1">
                  <c:v> Price of national voice calls from your mobile phone</c:v>
                </c:pt>
                <c:pt idx="2">
                  <c:v> Quality of the customer service</c:v>
                </c:pt>
                <c:pt idx="3">
                  <c:v> Ability to make calls without being cut off</c:v>
                </c:pt>
                <c:pt idx="4">
                  <c:v> Voice quality</c:v>
                </c:pt>
                <c:pt idx="5">
                  <c:v> Choice of services made available to you</c:v>
                </c:pt>
                <c:pt idx="6">
                  <c:v> Mobile Coverage</c:v>
                </c:pt>
              </c:strCache>
            </c:strRef>
          </c:cat>
          <c:val>
            <c:numRef>
              <c:f>'Consumer Satisfaction'!$C$15:$I$15</c:f>
              <c:numCache>
                <c:formatCode>0%</c:formatCode>
                <c:ptCount val="7"/>
                <c:pt idx="0">
                  <c:v>0.56000000000000005</c:v>
                </c:pt>
                <c:pt idx="1">
                  <c:v>0.34</c:v>
                </c:pt>
                <c:pt idx="2">
                  <c:v>0.49000000000000032</c:v>
                </c:pt>
                <c:pt idx="3">
                  <c:v>0.47000000000000008</c:v>
                </c:pt>
                <c:pt idx="4">
                  <c:v>0.48000000000000032</c:v>
                </c:pt>
                <c:pt idx="5">
                  <c:v>0.43000000000000038</c:v>
                </c:pt>
                <c:pt idx="6">
                  <c:v>0.44</c:v>
                </c:pt>
              </c:numCache>
            </c:numRef>
          </c:val>
        </c:ser>
        <c:ser>
          <c:idx val="2"/>
          <c:order val="2"/>
          <c:tx>
            <c:strRef>
              <c:f>'Consumer Satisfaction'!$B$16</c:f>
              <c:strCache>
                <c:ptCount val="1"/>
                <c:pt idx="0">
                  <c:v>Neither Satisfied nor Dissatisfied</c:v>
                </c:pt>
              </c:strCache>
            </c:strRef>
          </c:tx>
          <c:spPr>
            <a:solidFill>
              <a:schemeClr val="accent6">
                <a:lumMod val="60000"/>
                <a:lumOff val="4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Satisfaction'!$C$13:$I$13</c:f>
              <c:strCache>
                <c:ptCount val="7"/>
                <c:pt idx="0">
                  <c:v> Overall mobile service</c:v>
                </c:pt>
                <c:pt idx="1">
                  <c:v> Price of national voice calls from your mobile phone</c:v>
                </c:pt>
                <c:pt idx="2">
                  <c:v> Quality of the customer service</c:v>
                </c:pt>
                <c:pt idx="3">
                  <c:v> Ability to make calls without being cut off</c:v>
                </c:pt>
                <c:pt idx="4">
                  <c:v> Voice quality</c:v>
                </c:pt>
                <c:pt idx="5">
                  <c:v> Choice of services made available to you</c:v>
                </c:pt>
                <c:pt idx="6">
                  <c:v> Mobile Coverage</c:v>
                </c:pt>
              </c:strCache>
            </c:strRef>
          </c:cat>
          <c:val>
            <c:numRef>
              <c:f>'Consumer Satisfaction'!$C$16:$I$16</c:f>
              <c:numCache>
                <c:formatCode>0%</c:formatCode>
                <c:ptCount val="7"/>
                <c:pt idx="0">
                  <c:v>0.11</c:v>
                </c:pt>
                <c:pt idx="1">
                  <c:v>0.22</c:v>
                </c:pt>
                <c:pt idx="2">
                  <c:v>0.15000000000000024</c:v>
                </c:pt>
                <c:pt idx="3">
                  <c:v>0.14000000000000001</c:v>
                </c:pt>
                <c:pt idx="4">
                  <c:v>9.0000000000000024E-2</c:v>
                </c:pt>
                <c:pt idx="5">
                  <c:v>0.22</c:v>
                </c:pt>
                <c:pt idx="6">
                  <c:v>0.12000000000000002</c:v>
                </c:pt>
              </c:numCache>
            </c:numRef>
          </c:val>
        </c:ser>
        <c:ser>
          <c:idx val="3"/>
          <c:order val="3"/>
          <c:tx>
            <c:strRef>
              <c:f>'Consumer Satisfaction'!$B$17</c:f>
              <c:strCache>
                <c:ptCount val="1"/>
                <c:pt idx="0">
                  <c:v>Fairly Dissatisfied</c:v>
                </c:pt>
              </c:strCache>
            </c:strRef>
          </c:tx>
          <c:spPr>
            <a:solidFill>
              <a:schemeClr val="accent3">
                <a:lumMod val="60000"/>
                <a:lumOff val="4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Satisfaction'!$C$13:$I$13</c:f>
              <c:strCache>
                <c:ptCount val="7"/>
                <c:pt idx="0">
                  <c:v> Overall mobile service</c:v>
                </c:pt>
                <c:pt idx="1">
                  <c:v> Price of national voice calls from your mobile phone</c:v>
                </c:pt>
                <c:pt idx="2">
                  <c:v> Quality of the customer service</c:v>
                </c:pt>
                <c:pt idx="3">
                  <c:v> Ability to make calls without being cut off</c:v>
                </c:pt>
                <c:pt idx="4">
                  <c:v> Voice quality</c:v>
                </c:pt>
                <c:pt idx="5">
                  <c:v> Choice of services made available to you</c:v>
                </c:pt>
                <c:pt idx="6">
                  <c:v> Mobile Coverage</c:v>
                </c:pt>
              </c:strCache>
            </c:strRef>
          </c:cat>
          <c:val>
            <c:numRef>
              <c:f>'Consumer Satisfaction'!$C$17:$I$17</c:f>
              <c:numCache>
                <c:formatCode>0%</c:formatCode>
                <c:ptCount val="7"/>
                <c:pt idx="0">
                  <c:v>3.0000000000000002E-2</c:v>
                </c:pt>
                <c:pt idx="1">
                  <c:v>0.2</c:v>
                </c:pt>
                <c:pt idx="2">
                  <c:v>4.0000000000000022E-2</c:v>
                </c:pt>
                <c:pt idx="3">
                  <c:v>4.0000000000000022E-2</c:v>
                </c:pt>
                <c:pt idx="4">
                  <c:v>3.0000000000000002E-2</c:v>
                </c:pt>
                <c:pt idx="5">
                  <c:v>3.0000000000000002E-2</c:v>
                </c:pt>
                <c:pt idx="6">
                  <c:v>4.0000000000000022E-2</c:v>
                </c:pt>
              </c:numCache>
            </c:numRef>
          </c:val>
        </c:ser>
        <c:ser>
          <c:idx val="4"/>
          <c:order val="4"/>
          <c:tx>
            <c:strRef>
              <c:f>'Consumer Satisfaction'!$B$18</c:f>
              <c:strCache>
                <c:ptCount val="1"/>
                <c:pt idx="0">
                  <c:v>Very Dissatisfied</c:v>
                </c:pt>
              </c:strCache>
            </c:strRef>
          </c:tx>
          <c:spPr>
            <a:solidFill>
              <a:schemeClr val="tx2">
                <a:lumMod val="60000"/>
                <a:lumOff val="4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'Consumer Satisfaction'!$C$13:$I$13</c:f>
              <c:strCache>
                <c:ptCount val="7"/>
                <c:pt idx="0">
                  <c:v> Overall mobile service</c:v>
                </c:pt>
                <c:pt idx="1">
                  <c:v> Price of national voice calls from your mobile phone</c:v>
                </c:pt>
                <c:pt idx="2">
                  <c:v> Quality of the customer service</c:v>
                </c:pt>
                <c:pt idx="3">
                  <c:v> Ability to make calls without being cut off</c:v>
                </c:pt>
                <c:pt idx="4">
                  <c:v> Voice quality</c:v>
                </c:pt>
                <c:pt idx="5">
                  <c:v> Choice of services made available to you</c:v>
                </c:pt>
                <c:pt idx="6">
                  <c:v> Mobile Coverage</c:v>
                </c:pt>
              </c:strCache>
            </c:strRef>
          </c:cat>
          <c:val>
            <c:numRef>
              <c:f>'Consumer Satisfaction'!$C$18:$I$18</c:f>
              <c:numCache>
                <c:formatCode>0%</c:formatCode>
                <c:ptCount val="7"/>
                <c:pt idx="0">
                  <c:v>1.0000000000000005E-2</c:v>
                </c:pt>
                <c:pt idx="1">
                  <c:v>9.0000000000000024E-2</c:v>
                </c:pt>
                <c:pt idx="2">
                  <c:v>1.0000000000000005E-2</c:v>
                </c:pt>
                <c:pt idx="3">
                  <c:v>1.0000000000000005E-2</c:v>
                </c:pt>
                <c:pt idx="4">
                  <c:v>1.0000000000000005E-2</c:v>
                </c:pt>
                <c:pt idx="5">
                  <c:v>1.0000000000000005E-2</c:v>
                </c:pt>
                <c:pt idx="6">
                  <c:v>1.0000000000000005E-2</c:v>
                </c:pt>
              </c:numCache>
            </c:numRef>
          </c:val>
        </c:ser>
        <c:dLbls>
          <c:showLegendKey val="0"/>
          <c:showVal val="0"/>
          <c:showCatName val="0"/>
          <c:showSerName val="0"/>
          <c:showPercent val="0"/>
          <c:showBubbleSize val="0"/>
        </c:dLbls>
        <c:gapWidth val="55"/>
        <c:shape val="cylinder"/>
        <c:axId val="128866560"/>
        <c:axId val="128876544"/>
        <c:axId val="0"/>
      </c:bar3DChart>
      <c:catAx>
        <c:axId val="128866560"/>
        <c:scaling>
          <c:orientation val="minMax"/>
        </c:scaling>
        <c:delete val="0"/>
        <c:axPos val="b"/>
        <c:numFmt formatCode="General" sourceLinked="1"/>
        <c:majorTickMark val="none"/>
        <c:minorTickMark val="none"/>
        <c:tickLblPos val="nextTo"/>
        <c:txPr>
          <a:bodyPr/>
          <a:lstStyle/>
          <a:p>
            <a:pPr>
              <a:defRPr lang="en-GB"/>
            </a:pPr>
            <a:endParaRPr lang="en-US"/>
          </a:p>
        </c:txPr>
        <c:crossAx val="128876544"/>
        <c:crosses val="autoZero"/>
        <c:auto val="1"/>
        <c:lblAlgn val="ctr"/>
        <c:lblOffset val="100"/>
        <c:noMultiLvlLbl val="0"/>
      </c:catAx>
      <c:valAx>
        <c:axId val="128876544"/>
        <c:scaling>
          <c:orientation val="minMax"/>
          <c:max val="1"/>
        </c:scaling>
        <c:delete val="0"/>
        <c:axPos val="l"/>
        <c:majorGridlines/>
        <c:numFmt formatCode="0%" sourceLinked="1"/>
        <c:majorTickMark val="none"/>
        <c:minorTickMark val="none"/>
        <c:tickLblPos val="nextTo"/>
        <c:txPr>
          <a:bodyPr/>
          <a:lstStyle/>
          <a:p>
            <a:pPr>
              <a:defRPr lang="en-GB"/>
            </a:pPr>
            <a:endParaRPr lang="en-US"/>
          </a:p>
        </c:txPr>
        <c:crossAx val="128866560"/>
        <c:crosses val="autoZero"/>
        <c:crossBetween val="between"/>
        <c:minorUnit val="0.25"/>
      </c:valAx>
    </c:plotArea>
    <c:legend>
      <c:legendPos val="r"/>
      <c:layout>
        <c:manualLayout>
          <c:xMode val="edge"/>
          <c:yMode val="edge"/>
          <c:x val="3.4245326911943895E-2"/>
          <c:y val="0.85160285998732921"/>
          <c:w val="0.87373843492841008"/>
          <c:h val="0.14839714001267637"/>
        </c:manualLayout>
      </c:layout>
      <c:overlay val="0"/>
      <c:txPr>
        <a:bodyPr/>
        <a:lstStyle/>
        <a:p>
          <a:pPr>
            <a:defRPr lang="en-GB"/>
          </a:pPr>
          <a:endParaRPr lang="en-US"/>
        </a:p>
      </c:txPr>
    </c:legend>
    <c:plotVisOnly val="1"/>
    <c:dispBlanksAs val="gap"/>
    <c:showDLblsOverMax val="0"/>
  </c:chart>
  <c:externalData r:id="rId2">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ln w="9525">
          <a:solidFill>
            <a:srgbClr val="808080"/>
          </a:solidFill>
        </a:ln>
      </c:spPr>
    </c:floor>
    <c:sideWall>
      <c:thickness val="0"/>
    </c:sideWall>
    <c:backWall>
      <c:thickness val="0"/>
    </c:backWall>
    <c:plotArea>
      <c:layout>
        <c:manualLayout>
          <c:layoutTarget val="inner"/>
          <c:xMode val="edge"/>
          <c:yMode val="edge"/>
          <c:x val="5.9117549626685022E-2"/>
          <c:y val="6.6007654634227989E-2"/>
          <c:w val="0.92236392799384859"/>
          <c:h val="0.6907259677407247"/>
        </c:manualLayout>
      </c:layout>
      <c:bar3DChart>
        <c:barDir val="col"/>
        <c:grouping val="clustered"/>
        <c:varyColors val="0"/>
        <c:ser>
          <c:idx val="0"/>
          <c:order val="0"/>
          <c:tx>
            <c:strRef>
              <c:f>Sheet1!$B$1</c:f>
              <c:strCache>
                <c:ptCount val="1"/>
                <c:pt idx="0">
                  <c:v>Satisfied</c:v>
                </c:pt>
              </c:strCache>
            </c:strRef>
          </c:tx>
          <c:spPr>
            <a:solidFill>
              <a:schemeClr val="accent3">
                <a:lumMod val="75000"/>
              </a:schemeClr>
            </a:solidFill>
          </c:spPr>
          <c:invertIfNegative val="0"/>
          <c:dLbls>
            <c:txPr>
              <a:bodyPr/>
              <a:lstStyle/>
              <a:p>
                <a:pPr>
                  <a:defRPr sz="1000" b="1"/>
                </a:pPr>
                <a:endParaRPr lang="en-US"/>
              </a:p>
            </c:txPr>
            <c:showLegendKey val="0"/>
            <c:showVal val="1"/>
            <c:showCatName val="0"/>
            <c:showSerName val="0"/>
            <c:showPercent val="0"/>
            <c:showBubbleSize val="0"/>
            <c:showLeaderLines val="0"/>
          </c:dLbls>
          <c:cat>
            <c:strRef>
              <c:f>Sheet1!$A$2:$A$8</c:f>
              <c:strCache>
                <c:ptCount val="7"/>
                <c:pt idx="0">
                  <c:v>Overall mobile service</c:v>
                </c:pt>
                <c:pt idx="1">
                  <c:v>Price of national voice calls from your mobile phone</c:v>
                </c:pt>
                <c:pt idx="2">
                  <c:v>Quality of the customer service</c:v>
                </c:pt>
                <c:pt idx="3">
                  <c:v>Ability to make calls without being cut off</c:v>
                </c:pt>
                <c:pt idx="4">
                  <c:v>Voice quality</c:v>
                </c:pt>
                <c:pt idx="5">
                  <c:v>Choice of services made available to you</c:v>
                </c:pt>
                <c:pt idx="6">
                  <c:v>Mobile Coverage</c:v>
                </c:pt>
              </c:strCache>
            </c:strRef>
          </c:cat>
          <c:val>
            <c:numRef>
              <c:f>Sheet1!$B$2:$B$8</c:f>
              <c:numCache>
                <c:formatCode>0%</c:formatCode>
                <c:ptCount val="7"/>
                <c:pt idx="0">
                  <c:v>0.93</c:v>
                </c:pt>
                <c:pt idx="1">
                  <c:v>0.63000000000000334</c:v>
                </c:pt>
                <c:pt idx="2">
                  <c:v>0.87000000000000299</c:v>
                </c:pt>
                <c:pt idx="3">
                  <c:v>0.91</c:v>
                </c:pt>
                <c:pt idx="4">
                  <c:v>0.93</c:v>
                </c:pt>
                <c:pt idx="5">
                  <c:v>0.85000000000000064</c:v>
                </c:pt>
                <c:pt idx="6">
                  <c:v>0.9</c:v>
                </c:pt>
              </c:numCache>
            </c:numRef>
          </c:val>
        </c:ser>
        <c:ser>
          <c:idx val="1"/>
          <c:order val="1"/>
          <c:tx>
            <c:strRef>
              <c:f>Sheet1!$C$1</c:f>
              <c:strCache>
                <c:ptCount val="1"/>
                <c:pt idx="0">
                  <c:v>Neither Satisfied Nor Dissatisfied</c:v>
                </c:pt>
              </c:strCache>
            </c:strRef>
          </c:tx>
          <c:spPr>
            <a:solidFill>
              <a:srgbClr val="808080"/>
            </a:solidFill>
          </c:spPr>
          <c:invertIfNegative val="0"/>
          <c:dLbls>
            <c:txPr>
              <a:bodyPr/>
              <a:lstStyle/>
              <a:p>
                <a:pPr>
                  <a:defRPr sz="1000" b="1"/>
                </a:pPr>
                <a:endParaRPr lang="en-US"/>
              </a:p>
            </c:txPr>
            <c:showLegendKey val="0"/>
            <c:showVal val="1"/>
            <c:showCatName val="0"/>
            <c:showSerName val="0"/>
            <c:showPercent val="0"/>
            <c:showBubbleSize val="0"/>
            <c:showLeaderLines val="0"/>
          </c:dLbls>
          <c:cat>
            <c:strRef>
              <c:f>Sheet1!$A$2:$A$8</c:f>
              <c:strCache>
                <c:ptCount val="7"/>
                <c:pt idx="0">
                  <c:v>Overall mobile service</c:v>
                </c:pt>
                <c:pt idx="1">
                  <c:v>Price of national voice calls from your mobile phone</c:v>
                </c:pt>
                <c:pt idx="2">
                  <c:v>Quality of the customer service</c:v>
                </c:pt>
                <c:pt idx="3">
                  <c:v>Ability to make calls without being cut off</c:v>
                </c:pt>
                <c:pt idx="4">
                  <c:v>Voice quality</c:v>
                </c:pt>
                <c:pt idx="5">
                  <c:v>Choice of services made available to you</c:v>
                </c:pt>
                <c:pt idx="6">
                  <c:v>Mobile Coverage</c:v>
                </c:pt>
              </c:strCache>
            </c:strRef>
          </c:cat>
          <c:val>
            <c:numRef>
              <c:f>Sheet1!$C$2:$C$8</c:f>
              <c:numCache>
                <c:formatCode>0%</c:formatCode>
                <c:ptCount val="7"/>
                <c:pt idx="0">
                  <c:v>0.05</c:v>
                </c:pt>
                <c:pt idx="1">
                  <c:v>0.17</c:v>
                </c:pt>
                <c:pt idx="2">
                  <c:v>9.0000000000000024E-2</c:v>
                </c:pt>
                <c:pt idx="3">
                  <c:v>6.0000000000000032E-2</c:v>
                </c:pt>
                <c:pt idx="4">
                  <c:v>6.0000000000000032E-2</c:v>
                </c:pt>
                <c:pt idx="5">
                  <c:v>0.1</c:v>
                </c:pt>
                <c:pt idx="6">
                  <c:v>7.0000000000000021E-2</c:v>
                </c:pt>
              </c:numCache>
            </c:numRef>
          </c:val>
        </c:ser>
        <c:ser>
          <c:idx val="2"/>
          <c:order val="2"/>
          <c:tx>
            <c:strRef>
              <c:f>Sheet1!$D$1</c:f>
              <c:strCache>
                <c:ptCount val="1"/>
                <c:pt idx="0">
                  <c:v>Dissatisfied</c:v>
                </c:pt>
              </c:strCache>
            </c:strRef>
          </c:tx>
          <c:spPr>
            <a:solidFill>
              <a:schemeClr val="accent2"/>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Sheet1!$A$2:$A$8</c:f>
              <c:strCache>
                <c:ptCount val="7"/>
                <c:pt idx="0">
                  <c:v>Overall mobile service</c:v>
                </c:pt>
                <c:pt idx="1">
                  <c:v>Price of national voice calls from your mobile phone</c:v>
                </c:pt>
                <c:pt idx="2">
                  <c:v>Quality of the customer service</c:v>
                </c:pt>
                <c:pt idx="3">
                  <c:v>Ability to make calls without being cut off</c:v>
                </c:pt>
                <c:pt idx="4">
                  <c:v>Voice quality</c:v>
                </c:pt>
                <c:pt idx="5">
                  <c:v>Choice of services made available to you</c:v>
                </c:pt>
                <c:pt idx="6">
                  <c:v>Mobile Coverage</c:v>
                </c:pt>
              </c:strCache>
            </c:strRef>
          </c:cat>
          <c:val>
            <c:numRef>
              <c:f>Sheet1!$D$2:$D$8</c:f>
              <c:numCache>
                <c:formatCode>0%</c:formatCode>
                <c:ptCount val="7"/>
                <c:pt idx="0">
                  <c:v>2.0000000000000011E-2</c:v>
                </c:pt>
                <c:pt idx="1">
                  <c:v>0.2</c:v>
                </c:pt>
                <c:pt idx="2">
                  <c:v>4.0000000000000022E-2</c:v>
                </c:pt>
                <c:pt idx="3">
                  <c:v>2.0000000000000011E-2</c:v>
                </c:pt>
                <c:pt idx="4">
                  <c:v>1.0000000000000005E-2</c:v>
                </c:pt>
                <c:pt idx="5">
                  <c:v>0.05</c:v>
                </c:pt>
                <c:pt idx="6">
                  <c:v>3.0000000000000002E-2</c:v>
                </c:pt>
              </c:numCache>
            </c:numRef>
          </c:val>
        </c:ser>
        <c:dLbls>
          <c:showLegendKey val="0"/>
          <c:showVal val="0"/>
          <c:showCatName val="0"/>
          <c:showSerName val="0"/>
          <c:showPercent val="0"/>
          <c:showBubbleSize val="0"/>
        </c:dLbls>
        <c:gapWidth val="150"/>
        <c:shape val="cylinder"/>
        <c:axId val="128916096"/>
        <c:axId val="128926080"/>
        <c:axId val="0"/>
      </c:bar3DChart>
      <c:catAx>
        <c:axId val="128916096"/>
        <c:scaling>
          <c:orientation val="minMax"/>
        </c:scaling>
        <c:delete val="0"/>
        <c:axPos val="b"/>
        <c:numFmt formatCode="General" sourceLinked="1"/>
        <c:majorTickMark val="in"/>
        <c:minorTickMark val="none"/>
        <c:tickLblPos val="nextTo"/>
        <c:txPr>
          <a:bodyPr/>
          <a:lstStyle/>
          <a:p>
            <a:pPr>
              <a:defRPr sz="1050" b="1"/>
            </a:pPr>
            <a:endParaRPr lang="en-US"/>
          </a:p>
        </c:txPr>
        <c:crossAx val="128926080"/>
        <c:crosses val="autoZero"/>
        <c:auto val="1"/>
        <c:lblAlgn val="ctr"/>
        <c:lblOffset val="100"/>
        <c:noMultiLvlLbl val="0"/>
      </c:catAx>
      <c:valAx>
        <c:axId val="128926080"/>
        <c:scaling>
          <c:orientation val="minMax"/>
        </c:scaling>
        <c:delete val="0"/>
        <c:axPos val="l"/>
        <c:numFmt formatCode="0%" sourceLinked="1"/>
        <c:majorTickMark val="out"/>
        <c:minorTickMark val="none"/>
        <c:tickLblPos val="nextTo"/>
        <c:txPr>
          <a:bodyPr/>
          <a:lstStyle/>
          <a:p>
            <a:pPr>
              <a:defRPr sz="1050" b="1"/>
            </a:pPr>
            <a:endParaRPr lang="en-US"/>
          </a:p>
        </c:txPr>
        <c:crossAx val="128916096"/>
        <c:crosses val="autoZero"/>
        <c:crossBetween val="between"/>
        <c:majorUnit val="0.2"/>
      </c:valAx>
      <c:spPr>
        <a:noFill/>
        <a:ln w="25401">
          <a:noFill/>
        </a:ln>
      </c:spPr>
    </c:plotArea>
    <c:legend>
      <c:legendPos val="b"/>
      <c:layout>
        <c:manualLayout>
          <c:xMode val="edge"/>
          <c:yMode val="edge"/>
          <c:x val="0.22535759065148706"/>
          <c:y val="0.929685279431541"/>
          <c:w val="0.55879846030393021"/>
          <c:h val="5.5387219128097034E-2"/>
        </c:manualLayout>
      </c:layout>
      <c:overlay val="0"/>
      <c:txPr>
        <a:bodyPr/>
        <a:lstStyle/>
        <a:p>
          <a:pPr>
            <a:defRPr sz="1200" b="1"/>
          </a:pPr>
          <a:endParaRPr lang="en-US"/>
        </a:p>
      </c:txPr>
    </c:legend>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col"/>
        <c:grouping val="stacked"/>
        <c:varyColors val="0"/>
        <c:ser>
          <c:idx val="0"/>
          <c:order val="0"/>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'Consumer Satisfaction'!$B$28:$B$34</c:f>
              <c:strCache>
                <c:ptCount val="7"/>
                <c:pt idx="0">
                  <c:v>The other operator had lower prices</c:v>
                </c:pt>
                <c:pt idx="1">
                  <c:v>The other operator was offering a promotion I wanted to take advantage of</c:v>
                </c:pt>
                <c:pt idx="2">
                  <c:v>The other operator had better mobile coverage</c:v>
                </c:pt>
                <c:pt idx="3">
                  <c:v>I was unhappy with the level of customer service I was receiving at the time</c:v>
                </c:pt>
                <c:pt idx="4">
                  <c:v>The other operator had better roaming charges</c:v>
                </c:pt>
                <c:pt idx="5">
                  <c:v>The other operator had better roaming coverage</c:v>
                </c:pt>
                <c:pt idx="6">
                  <c:v>Other</c:v>
                </c:pt>
              </c:strCache>
            </c:strRef>
          </c:cat>
          <c:val>
            <c:numRef>
              <c:f>'Consumer Satisfaction'!$C$28:$C$34</c:f>
              <c:numCache>
                <c:formatCode>0%</c:formatCode>
                <c:ptCount val="7"/>
                <c:pt idx="0">
                  <c:v>0.75000000000001465</c:v>
                </c:pt>
                <c:pt idx="1">
                  <c:v>0.48000000000000032</c:v>
                </c:pt>
                <c:pt idx="2">
                  <c:v>0.18000000000000024</c:v>
                </c:pt>
                <c:pt idx="3">
                  <c:v>0.14000000000000001</c:v>
                </c:pt>
                <c:pt idx="4">
                  <c:v>0.12000000000000002</c:v>
                </c:pt>
                <c:pt idx="5">
                  <c:v>3.0000000000000002E-2</c:v>
                </c:pt>
                <c:pt idx="6">
                  <c:v>0.05</c:v>
                </c:pt>
              </c:numCache>
            </c:numRef>
          </c:val>
        </c:ser>
        <c:dLbls>
          <c:showLegendKey val="0"/>
          <c:showVal val="0"/>
          <c:showCatName val="0"/>
          <c:showSerName val="0"/>
          <c:showPercent val="0"/>
          <c:showBubbleSize val="0"/>
        </c:dLbls>
        <c:gapWidth val="55"/>
        <c:shape val="cylinder"/>
        <c:axId val="128967040"/>
        <c:axId val="128968576"/>
        <c:axId val="0"/>
      </c:bar3DChart>
      <c:catAx>
        <c:axId val="128967040"/>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8968576"/>
        <c:crosses val="autoZero"/>
        <c:auto val="1"/>
        <c:lblAlgn val="ctr"/>
        <c:lblOffset val="100"/>
        <c:noMultiLvlLbl val="0"/>
      </c:catAx>
      <c:valAx>
        <c:axId val="128968576"/>
        <c:scaling>
          <c:orientation val="minMax"/>
          <c:max val="1"/>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28967040"/>
        <c:crosses val="autoZero"/>
        <c:crossBetween val="between"/>
        <c:minorUnit val="0.25"/>
      </c:valAx>
    </c:plotArea>
    <c:plotVisOnly val="1"/>
    <c:dispBlanksAs val="gap"/>
    <c:showDLblsOverMax val="0"/>
  </c:chart>
  <c:externalData r:id="rId2">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7.1713734877163787E-2"/>
          <c:y val="6.4072897435025811E-2"/>
          <c:w val="0.92236392799384859"/>
          <c:h val="0.62436467500385984"/>
        </c:manualLayout>
      </c:layout>
      <c:bar3DChart>
        <c:barDir val="col"/>
        <c:grouping val="clustered"/>
        <c:varyColors val="0"/>
        <c:ser>
          <c:idx val="0"/>
          <c:order val="0"/>
          <c:tx>
            <c:strRef>
              <c:f>Sheet1!$B$1</c:f>
              <c:strCache>
                <c:ptCount val="1"/>
                <c:pt idx="0">
                  <c:v>Local</c:v>
                </c:pt>
              </c:strCache>
            </c:strRef>
          </c:tx>
          <c:spPr>
            <a:solidFill>
              <a:srgbClr val="9E851A"/>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Sheet1!$A$2:$A$7</c:f>
              <c:strCache>
                <c:ptCount val="6"/>
                <c:pt idx="0">
                  <c:v>The other operator had lower prices</c:v>
                </c:pt>
                <c:pt idx="1">
                  <c:v>The other operator was offering a promotion I wanted to take advantage of</c:v>
                </c:pt>
                <c:pt idx="2">
                  <c:v>The other operator had better mobile coverage</c:v>
                </c:pt>
                <c:pt idx="3">
                  <c:v>I was unhappy with the level of customer service I was receiving at the time</c:v>
                </c:pt>
                <c:pt idx="4">
                  <c:v>The other operator had better roaming charges</c:v>
                </c:pt>
                <c:pt idx="5">
                  <c:v>Other</c:v>
                </c:pt>
              </c:strCache>
            </c:strRef>
          </c:cat>
          <c:val>
            <c:numRef>
              <c:f>Sheet1!$B$2:$B$7</c:f>
              <c:numCache>
                <c:formatCode>0%</c:formatCode>
                <c:ptCount val="6"/>
                <c:pt idx="0">
                  <c:v>0.82000000000000062</c:v>
                </c:pt>
                <c:pt idx="1">
                  <c:v>0.48000000000000032</c:v>
                </c:pt>
                <c:pt idx="2">
                  <c:v>0.13</c:v>
                </c:pt>
                <c:pt idx="3">
                  <c:v>0.11</c:v>
                </c:pt>
                <c:pt idx="4">
                  <c:v>8.0000000000000043E-2</c:v>
                </c:pt>
                <c:pt idx="5">
                  <c:v>3.0000000000000002E-2</c:v>
                </c:pt>
              </c:numCache>
            </c:numRef>
          </c:val>
        </c:ser>
        <c:dLbls>
          <c:showLegendKey val="0"/>
          <c:showVal val="0"/>
          <c:showCatName val="0"/>
          <c:showSerName val="0"/>
          <c:showPercent val="0"/>
          <c:showBubbleSize val="0"/>
        </c:dLbls>
        <c:gapWidth val="150"/>
        <c:shape val="cylinder"/>
        <c:axId val="129005440"/>
        <c:axId val="129006976"/>
        <c:axId val="0"/>
      </c:bar3DChart>
      <c:catAx>
        <c:axId val="129005440"/>
        <c:scaling>
          <c:orientation val="minMax"/>
        </c:scaling>
        <c:delete val="0"/>
        <c:axPos val="b"/>
        <c:numFmt formatCode="General" sourceLinked="1"/>
        <c:majorTickMark val="in"/>
        <c:minorTickMark val="none"/>
        <c:tickLblPos val="nextTo"/>
        <c:txPr>
          <a:bodyPr/>
          <a:lstStyle/>
          <a:p>
            <a:pPr>
              <a:defRPr sz="1100" b="1"/>
            </a:pPr>
            <a:endParaRPr lang="en-US"/>
          </a:p>
        </c:txPr>
        <c:crossAx val="129006976"/>
        <c:crosses val="autoZero"/>
        <c:auto val="1"/>
        <c:lblAlgn val="ctr"/>
        <c:lblOffset val="100"/>
        <c:noMultiLvlLbl val="0"/>
      </c:catAx>
      <c:valAx>
        <c:axId val="129006976"/>
        <c:scaling>
          <c:orientation val="minMax"/>
        </c:scaling>
        <c:delete val="0"/>
        <c:axPos val="l"/>
        <c:numFmt formatCode="0%" sourceLinked="1"/>
        <c:majorTickMark val="out"/>
        <c:minorTickMark val="none"/>
        <c:tickLblPos val="nextTo"/>
        <c:txPr>
          <a:bodyPr/>
          <a:lstStyle/>
          <a:p>
            <a:pPr>
              <a:defRPr sz="1100" b="1"/>
            </a:pPr>
            <a:endParaRPr lang="en-US"/>
          </a:p>
        </c:txPr>
        <c:crossAx val="129005440"/>
        <c:crosses val="autoZero"/>
        <c:crossBetween val="between"/>
        <c:majorUnit val="0.2"/>
      </c:valAx>
      <c:spPr>
        <a:noFill/>
        <a:ln w="25400">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345253718287157"/>
          <c:y val="0.18825605132691794"/>
          <c:w val="0.33142847769031247"/>
          <c:h val="0.55238079615048163"/>
        </c:manualLayout>
      </c:layout>
      <c:pieChart>
        <c:varyColors val="1"/>
        <c:ser>
          <c:idx val="0"/>
          <c:order val="0"/>
          <c:tx>
            <c:strRef>
              <c:f>'Sample Structure'!$B$14</c:f>
              <c:strCache>
                <c:ptCount val="1"/>
                <c:pt idx="0">
                  <c:v>Nationality</c:v>
                </c:pt>
              </c:strCache>
            </c:strRef>
          </c:tx>
          <c:spPr>
            <a:solidFill>
              <a:schemeClr val="accent6">
                <a:lumMod val="20000"/>
                <a:lumOff val="80000"/>
              </a:schemeClr>
            </a:solidFill>
          </c:spPr>
          <c:dPt>
            <c:idx val="0"/>
            <c:bubble3D val="0"/>
            <c:spPr>
              <a:solidFill>
                <a:schemeClr val="accent6">
                  <a:lumMod val="75000"/>
                </a:schemeClr>
              </a:solidFill>
            </c:spPr>
          </c:dPt>
          <c:dPt>
            <c:idx val="2"/>
            <c:bubble3D val="0"/>
            <c:spPr>
              <a:solidFill>
                <a:schemeClr val="tx2">
                  <a:lumMod val="20000"/>
                  <a:lumOff val="80000"/>
                </a:schemeClr>
              </a:solidFill>
            </c:spPr>
          </c:dPt>
          <c:dPt>
            <c:idx val="3"/>
            <c:bubble3D val="0"/>
            <c:spPr>
              <a:solidFill>
                <a:schemeClr val="accent3">
                  <a:lumMod val="60000"/>
                  <a:lumOff val="40000"/>
                </a:schemeClr>
              </a:solidFill>
            </c:spPr>
          </c:dPt>
          <c:cat>
            <c:strRef>
              <c:f>'Sample Structure'!$B$35:$B$38</c:f>
              <c:strCache>
                <c:ptCount val="4"/>
                <c:pt idx="0">
                  <c:v>Emirati</c:v>
                </c:pt>
                <c:pt idx="1">
                  <c:v>Expat Arab</c:v>
                </c:pt>
                <c:pt idx="2">
                  <c:v>Expat Asian</c:v>
                </c:pt>
                <c:pt idx="3">
                  <c:v>Westerners/ Other</c:v>
                </c:pt>
              </c:strCache>
            </c:strRef>
          </c:cat>
          <c:val>
            <c:numRef>
              <c:f>'Sample Structure'!$C$35:$C$38</c:f>
              <c:numCache>
                <c:formatCode>0%</c:formatCode>
                <c:ptCount val="4"/>
                <c:pt idx="0">
                  <c:v>0.17</c:v>
                </c:pt>
                <c:pt idx="1">
                  <c:v>0.31000000000000238</c:v>
                </c:pt>
                <c:pt idx="2">
                  <c:v>0.46</c:v>
                </c:pt>
                <c:pt idx="3">
                  <c:v>7.0000000000000021E-2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5.5808362496354347E-2"/>
          <c:y val="0.84069221768968783"/>
          <c:w val="0.90000000000000013"/>
          <c:h val="7.2622142111754065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ln w="9525">
          <a:solidFill>
            <a:schemeClr val="bg1">
              <a:lumMod val="65000"/>
            </a:schemeClr>
          </a:solidFill>
        </a:ln>
        <a:scene3d>
          <a:camera prst="orthographicFront"/>
          <a:lightRig rig="threePt" dir="t"/>
        </a:scene3d>
        <a:sp3d/>
      </c:spPr>
    </c:floor>
    <c:sideWall>
      <c:thickness val="0"/>
    </c:sideWall>
    <c:backWall>
      <c:thickness val="0"/>
    </c:backWall>
    <c:plotArea>
      <c:layout>
        <c:manualLayout>
          <c:layoutTarget val="inner"/>
          <c:xMode val="edge"/>
          <c:yMode val="edge"/>
          <c:x val="5.9117549626685022E-2"/>
          <c:y val="0.13410375173691522"/>
          <c:w val="0.92236392799384859"/>
          <c:h val="0.6558010395759446"/>
        </c:manualLayout>
      </c:layout>
      <c:bar3DChart>
        <c:barDir val="col"/>
        <c:grouping val="clustered"/>
        <c:varyColors val="0"/>
        <c:ser>
          <c:idx val="0"/>
          <c:order val="0"/>
          <c:tx>
            <c:strRef>
              <c:f>Sheet1!$B$1</c:f>
              <c:strCache>
                <c:ptCount val="1"/>
                <c:pt idx="0">
                  <c:v>Satisfied</c:v>
                </c:pt>
              </c:strCache>
            </c:strRef>
          </c:tx>
          <c:spPr>
            <a:solidFill>
              <a:schemeClr val="accent3">
                <a:lumMod val="75000"/>
              </a:schemeClr>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Sheet1!$A$2:$A$3</c:f>
              <c:strCache>
                <c:ptCount val="2"/>
                <c:pt idx="0">
                  <c:v>The price of international calls</c:v>
                </c:pt>
                <c:pt idx="1">
                  <c:v>The quality of international calls</c:v>
                </c:pt>
              </c:strCache>
            </c:strRef>
          </c:cat>
          <c:val>
            <c:numRef>
              <c:f>Sheet1!$B$2:$B$3</c:f>
              <c:numCache>
                <c:formatCode>0%</c:formatCode>
                <c:ptCount val="2"/>
                <c:pt idx="0">
                  <c:v>0.48000000000000032</c:v>
                </c:pt>
                <c:pt idx="1">
                  <c:v>0.95000000000000062</c:v>
                </c:pt>
              </c:numCache>
            </c:numRef>
          </c:val>
        </c:ser>
        <c:ser>
          <c:idx val="1"/>
          <c:order val="1"/>
          <c:tx>
            <c:strRef>
              <c:f>Sheet1!$C$1</c:f>
              <c:strCache>
                <c:ptCount val="1"/>
                <c:pt idx="0">
                  <c:v>Neither Satisfied Nor Dissatisfied</c:v>
                </c:pt>
              </c:strCache>
            </c:strRef>
          </c:tx>
          <c:spPr>
            <a:solidFill>
              <a:srgbClr val="808080"/>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Sheet1!$A$2:$A$3</c:f>
              <c:strCache>
                <c:ptCount val="2"/>
                <c:pt idx="0">
                  <c:v>The price of international calls</c:v>
                </c:pt>
                <c:pt idx="1">
                  <c:v>The quality of international calls</c:v>
                </c:pt>
              </c:strCache>
            </c:strRef>
          </c:cat>
          <c:val>
            <c:numRef>
              <c:f>Sheet1!$C$2:$C$3</c:f>
              <c:numCache>
                <c:formatCode>0%</c:formatCode>
                <c:ptCount val="2"/>
                <c:pt idx="0">
                  <c:v>0.21000000000000021</c:v>
                </c:pt>
                <c:pt idx="1">
                  <c:v>4.0000000000000022E-2</c:v>
                </c:pt>
              </c:numCache>
            </c:numRef>
          </c:val>
        </c:ser>
        <c:ser>
          <c:idx val="2"/>
          <c:order val="2"/>
          <c:tx>
            <c:strRef>
              <c:f>Sheet1!$D$1</c:f>
              <c:strCache>
                <c:ptCount val="1"/>
                <c:pt idx="0">
                  <c:v>Dissatisfied</c:v>
                </c:pt>
              </c:strCache>
            </c:strRef>
          </c:tx>
          <c:spPr>
            <a:solidFill>
              <a:srgbClr val="C0504D"/>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Sheet1!$A$2:$A$3</c:f>
              <c:strCache>
                <c:ptCount val="2"/>
                <c:pt idx="0">
                  <c:v>The price of international calls</c:v>
                </c:pt>
                <c:pt idx="1">
                  <c:v>The quality of international calls</c:v>
                </c:pt>
              </c:strCache>
            </c:strRef>
          </c:cat>
          <c:val>
            <c:numRef>
              <c:f>Sheet1!$D$2:$D$3</c:f>
              <c:numCache>
                <c:formatCode>0%</c:formatCode>
                <c:ptCount val="2"/>
                <c:pt idx="0">
                  <c:v>0.3100000000000015</c:v>
                </c:pt>
                <c:pt idx="1">
                  <c:v>1.0000000000000005E-2</c:v>
                </c:pt>
              </c:numCache>
            </c:numRef>
          </c:val>
        </c:ser>
        <c:dLbls>
          <c:showLegendKey val="0"/>
          <c:showVal val="0"/>
          <c:showCatName val="0"/>
          <c:showSerName val="0"/>
          <c:showPercent val="0"/>
          <c:showBubbleSize val="0"/>
        </c:dLbls>
        <c:gapWidth val="318"/>
        <c:gapDepth val="115"/>
        <c:shape val="cylinder"/>
        <c:axId val="183927552"/>
        <c:axId val="183929088"/>
        <c:axId val="0"/>
      </c:bar3DChart>
      <c:catAx>
        <c:axId val="183927552"/>
        <c:scaling>
          <c:orientation val="minMax"/>
        </c:scaling>
        <c:delete val="0"/>
        <c:axPos val="b"/>
        <c:numFmt formatCode="General" sourceLinked="1"/>
        <c:majorTickMark val="in"/>
        <c:minorTickMark val="none"/>
        <c:tickLblPos val="nextTo"/>
        <c:txPr>
          <a:bodyPr/>
          <a:lstStyle/>
          <a:p>
            <a:pPr>
              <a:defRPr sz="1200" b="1"/>
            </a:pPr>
            <a:endParaRPr lang="en-US"/>
          </a:p>
        </c:txPr>
        <c:crossAx val="183929088"/>
        <c:crosses val="autoZero"/>
        <c:auto val="1"/>
        <c:lblAlgn val="ctr"/>
        <c:lblOffset val="100"/>
        <c:noMultiLvlLbl val="0"/>
      </c:catAx>
      <c:valAx>
        <c:axId val="183929088"/>
        <c:scaling>
          <c:orientation val="minMax"/>
        </c:scaling>
        <c:delete val="0"/>
        <c:axPos val="l"/>
        <c:numFmt formatCode="0%" sourceLinked="1"/>
        <c:majorTickMark val="out"/>
        <c:minorTickMark val="none"/>
        <c:tickLblPos val="nextTo"/>
        <c:txPr>
          <a:bodyPr/>
          <a:lstStyle/>
          <a:p>
            <a:pPr>
              <a:defRPr sz="1100" b="1"/>
            </a:pPr>
            <a:endParaRPr lang="en-US"/>
          </a:p>
        </c:txPr>
        <c:crossAx val="183927552"/>
        <c:crosses val="autoZero"/>
        <c:crossBetween val="between"/>
        <c:majorUnit val="0.2"/>
      </c:valAx>
      <c:spPr>
        <a:noFill/>
        <a:ln w="25401">
          <a:noFill/>
        </a:ln>
      </c:spPr>
    </c:plotArea>
    <c:legend>
      <c:legendPos val="b"/>
      <c:layout>
        <c:manualLayout>
          <c:xMode val="edge"/>
          <c:yMode val="edge"/>
          <c:x val="0.22535757627070624"/>
          <c:y val="0.89919747455349508"/>
          <c:w val="0.58431666583077346"/>
          <c:h val="5.2022037641637327E-2"/>
        </c:manualLayout>
      </c:layout>
      <c:overlay val="0"/>
      <c:txPr>
        <a:bodyPr/>
        <a:lstStyle/>
        <a:p>
          <a:pPr>
            <a:defRPr sz="1200" b="1"/>
          </a:pPr>
          <a:endParaRPr lang="en-US"/>
        </a:p>
      </c:txPr>
    </c:legend>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ln w="9525">
          <a:solidFill>
            <a:schemeClr val="bg1">
              <a:lumMod val="65000"/>
            </a:schemeClr>
          </a:solidFill>
        </a:ln>
        <a:scene3d>
          <a:camera prst="orthographicFront"/>
          <a:lightRig rig="threePt" dir="t"/>
        </a:scene3d>
        <a:sp3d/>
      </c:spPr>
    </c:floor>
    <c:sideWall>
      <c:thickness val="0"/>
    </c:sideWall>
    <c:backWall>
      <c:thickness val="0"/>
    </c:backWall>
    <c:plotArea>
      <c:layout>
        <c:manualLayout>
          <c:layoutTarget val="inner"/>
          <c:xMode val="edge"/>
          <c:yMode val="edge"/>
          <c:x val="5.9117549626685022E-2"/>
          <c:y val="0.13410375173691522"/>
          <c:w val="0.92236392799384859"/>
          <c:h val="0.65580103957594504"/>
        </c:manualLayout>
      </c:layout>
      <c:bar3DChart>
        <c:barDir val="col"/>
        <c:grouping val="clustered"/>
        <c:varyColors val="0"/>
        <c:ser>
          <c:idx val="0"/>
          <c:order val="0"/>
          <c:tx>
            <c:strRef>
              <c:f>Sheet1!$B$1</c:f>
              <c:strCache>
                <c:ptCount val="1"/>
                <c:pt idx="0">
                  <c:v>Fixed</c:v>
                </c:pt>
              </c:strCache>
            </c:strRef>
          </c:tx>
          <c:spPr>
            <a:solidFill>
              <a:srgbClr val="9E851A"/>
            </a:solidFill>
          </c:spPr>
          <c:invertIfNegative val="0"/>
          <c:dLbls>
            <c:txPr>
              <a:bodyPr/>
              <a:lstStyle/>
              <a:p>
                <a:pPr>
                  <a:defRPr sz="1050" b="1"/>
                </a:pPr>
                <a:endParaRPr lang="en-US"/>
              </a:p>
            </c:txPr>
            <c:showLegendKey val="0"/>
            <c:showVal val="1"/>
            <c:showCatName val="0"/>
            <c:showSerName val="0"/>
            <c:showPercent val="0"/>
            <c:showBubbleSize val="0"/>
            <c:showLeaderLines val="0"/>
          </c:dLbls>
          <c:cat>
            <c:strRef>
              <c:f>Sheet1!$A$2:$A$5</c:f>
              <c:strCache>
                <c:ptCount val="4"/>
                <c:pt idx="0">
                  <c:v>It is cheaper</c:v>
                </c:pt>
                <c:pt idx="1">
                  <c:v>It is more convenient</c:v>
                </c:pt>
                <c:pt idx="2">
                  <c:v>To get better voice quality</c:v>
                </c:pt>
                <c:pt idx="3">
                  <c:v>Other</c:v>
                </c:pt>
              </c:strCache>
            </c:strRef>
          </c:cat>
          <c:val>
            <c:numRef>
              <c:f>Sheet1!$B$2:$B$5</c:f>
              <c:numCache>
                <c:formatCode>0%</c:formatCode>
                <c:ptCount val="4"/>
                <c:pt idx="0">
                  <c:v>0.89</c:v>
                </c:pt>
                <c:pt idx="1">
                  <c:v>0.43000000000000038</c:v>
                </c:pt>
                <c:pt idx="2">
                  <c:v>6.0000000000000032E-2</c:v>
                </c:pt>
                <c:pt idx="3">
                  <c:v>6.0000000000000032E-2</c:v>
                </c:pt>
              </c:numCache>
            </c:numRef>
          </c:val>
        </c:ser>
        <c:ser>
          <c:idx val="1"/>
          <c:order val="1"/>
          <c:tx>
            <c:strRef>
              <c:f>Sheet1!$C$1</c:f>
              <c:strCache>
                <c:ptCount val="1"/>
                <c:pt idx="0">
                  <c:v>Mobile</c:v>
                </c:pt>
              </c:strCache>
            </c:strRef>
          </c:tx>
          <c:spPr>
            <a:solidFill>
              <a:srgbClr val="808080"/>
            </a:solidFill>
          </c:spPr>
          <c:invertIfNegative val="0"/>
          <c:dLbls>
            <c:txPr>
              <a:bodyPr/>
              <a:lstStyle/>
              <a:p>
                <a:pPr>
                  <a:defRPr sz="1050" b="1"/>
                </a:pPr>
                <a:endParaRPr lang="en-US"/>
              </a:p>
            </c:txPr>
            <c:showLegendKey val="0"/>
            <c:showVal val="1"/>
            <c:showCatName val="0"/>
            <c:showSerName val="0"/>
            <c:showPercent val="0"/>
            <c:showBubbleSize val="0"/>
            <c:showLeaderLines val="0"/>
          </c:dLbls>
          <c:cat>
            <c:strRef>
              <c:f>Sheet1!$A$2:$A$5</c:f>
              <c:strCache>
                <c:ptCount val="4"/>
                <c:pt idx="0">
                  <c:v>It is cheaper</c:v>
                </c:pt>
                <c:pt idx="1">
                  <c:v>It is more convenient</c:v>
                </c:pt>
                <c:pt idx="2">
                  <c:v>To get better voice quality</c:v>
                </c:pt>
                <c:pt idx="3">
                  <c:v>Other</c:v>
                </c:pt>
              </c:strCache>
            </c:strRef>
          </c:cat>
          <c:val>
            <c:numRef>
              <c:f>Sheet1!$C$2:$C$5</c:f>
              <c:numCache>
                <c:formatCode>0%</c:formatCode>
                <c:ptCount val="4"/>
                <c:pt idx="0">
                  <c:v>0.93</c:v>
                </c:pt>
                <c:pt idx="1">
                  <c:v>0.33000000000000063</c:v>
                </c:pt>
                <c:pt idx="2">
                  <c:v>2.0000000000000011E-2</c:v>
                </c:pt>
                <c:pt idx="3">
                  <c:v>2.0000000000000011E-2</c:v>
                </c:pt>
              </c:numCache>
            </c:numRef>
          </c:val>
        </c:ser>
        <c:dLbls>
          <c:showLegendKey val="0"/>
          <c:showVal val="0"/>
          <c:showCatName val="0"/>
          <c:showSerName val="0"/>
          <c:showPercent val="0"/>
          <c:showBubbleSize val="0"/>
        </c:dLbls>
        <c:gapWidth val="188"/>
        <c:shape val="cylinder"/>
        <c:axId val="179134464"/>
        <c:axId val="179136000"/>
        <c:axId val="0"/>
      </c:bar3DChart>
      <c:catAx>
        <c:axId val="179134464"/>
        <c:scaling>
          <c:orientation val="minMax"/>
        </c:scaling>
        <c:delete val="0"/>
        <c:axPos val="b"/>
        <c:numFmt formatCode="General" sourceLinked="1"/>
        <c:majorTickMark val="in"/>
        <c:minorTickMark val="none"/>
        <c:tickLblPos val="nextTo"/>
        <c:txPr>
          <a:bodyPr/>
          <a:lstStyle/>
          <a:p>
            <a:pPr>
              <a:defRPr sz="1200" b="1"/>
            </a:pPr>
            <a:endParaRPr lang="en-US"/>
          </a:p>
        </c:txPr>
        <c:crossAx val="179136000"/>
        <c:crosses val="autoZero"/>
        <c:auto val="1"/>
        <c:lblAlgn val="ctr"/>
        <c:lblOffset val="100"/>
        <c:noMultiLvlLbl val="0"/>
      </c:catAx>
      <c:valAx>
        <c:axId val="179136000"/>
        <c:scaling>
          <c:orientation val="minMax"/>
        </c:scaling>
        <c:delete val="0"/>
        <c:axPos val="l"/>
        <c:numFmt formatCode="0%" sourceLinked="1"/>
        <c:majorTickMark val="out"/>
        <c:minorTickMark val="none"/>
        <c:tickLblPos val="nextTo"/>
        <c:txPr>
          <a:bodyPr/>
          <a:lstStyle/>
          <a:p>
            <a:pPr>
              <a:defRPr sz="1050" b="1"/>
            </a:pPr>
            <a:endParaRPr lang="en-US"/>
          </a:p>
        </c:txPr>
        <c:crossAx val="179134464"/>
        <c:crosses val="autoZero"/>
        <c:crossBetween val="between"/>
        <c:majorUnit val="0.2"/>
      </c:valAx>
      <c:spPr>
        <a:noFill/>
        <a:ln w="25401">
          <a:noFill/>
        </a:ln>
      </c:spPr>
    </c:plotArea>
    <c:legend>
      <c:legendPos val="b"/>
      <c:layout>
        <c:manualLayout>
          <c:xMode val="edge"/>
          <c:yMode val="edge"/>
          <c:x val="0.22855634190368557"/>
          <c:y val="0.9230262070115286"/>
          <c:w val="0.58431666583077269"/>
          <c:h val="5.2022037641637417E-2"/>
        </c:manualLayout>
      </c:layout>
      <c:overlay val="0"/>
      <c:txPr>
        <a:bodyPr/>
        <a:lstStyle/>
        <a:p>
          <a:pPr>
            <a:defRPr sz="1400" b="1"/>
          </a:pPr>
          <a:endParaRPr lang="en-US"/>
        </a:p>
      </c:txPr>
    </c:legend>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col"/>
        <c:grouping val="stacked"/>
        <c:varyColors val="0"/>
        <c:ser>
          <c:idx val="0"/>
          <c:order val="0"/>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'Consumer Satisfaction'!$B$28:$B$34</c:f>
              <c:strCache>
                <c:ptCount val="7"/>
                <c:pt idx="0">
                  <c:v>The other operator had lower prices</c:v>
                </c:pt>
                <c:pt idx="1">
                  <c:v>The other operator was offering a promotion I wanted to take advantage of</c:v>
                </c:pt>
                <c:pt idx="2">
                  <c:v>The other operator had better mobile coverage</c:v>
                </c:pt>
                <c:pt idx="3">
                  <c:v>I was unhappy with the level of customer service I was receiving at the time</c:v>
                </c:pt>
                <c:pt idx="4">
                  <c:v>The other operator had better roaming charges</c:v>
                </c:pt>
                <c:pt idx="5">
                  <c:v>The other operator had better roaming coverage</c:v>
                </c:pt>
                <c:pt idx="6">
                  <c:v>Other</c:v>
                </c:pt>
              </c:strCache>
            </c:strRef>
          </c:cat>
          <c:val>
            <c:numRef>
              <c:f>'Consumer Satisfaction'!$C$28:$C$34</c:f>
              <c:numCache>
                <c:formatCode>0%</c:formatCode>
                <c:ptCount val="7"/>
                <c:pt idx="0">
                  <c:v>0.75000000000001465</c:v>
                </c:pt>
                <c:pt idx="1">
                  <c:v>0.48000000000000032</c:v>
                </c:pt>
                <c:pt idx="2">
                  <c:v>0.18000000000000024</c:v>
                </c:pt>
                <c:pt idx="3">
                  <c:v>0.14000000000000001</c:v>
                </c:pt>
                <c:pt idx="4">
                  <c:v>0.12000000000000002</c:v>
                </c:pt>
                <c:pt idx="5">
                  <c:v>3.0000000000000002E-2</c:v>
                </c:pt>
                <c:pt idx="6">
                  <c:v>0.05</c:v>
                </c:pt>
              </c:numCache>
            </c:numRef>
          </c:val>
        </c:ser>
        <c:dLbls>
          <c:showLegendKey val="0"/>
          <c:showVal val="0"/>
          <c:showCatName val="0"/>
          <c:showSerName val="0"/>
          <c:showPercent val="0"/>
          <c:showBubbleSize val="0"/>
        </c:dLbls>
        <c:gapWidth val="55"/>
        <c:shape val="cylinder"/>
        <c:axId val="130014592"/>
        <c:axId val="3216512"/>
        <c:axId val="0"/>
      </c:bar3DChart>
      <c:catAx>
        <c:axId val="130014592"/>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3216512"/>
        <c:crosses val="autoZero"/>
        <c:auto val="1"/>
        <c:lblAlgn val="ctr"/>
        <c:lblOffset val="100"/>
        <c:noMultiLvlLbl val="0"/>
      </c:catAx>
      <c:valAx>
        <c:axId val="3216512"/>
        <c:scaling>
          <c:orientation val="minMax"/>
          <c:max val="1"/>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30014592"/>
        <c:crosses val="autoZero"/>
        <c:crossBetween val="between"/>
        <c:minorUnit val="0.25"/>
      </c:valAx>
    </c:plotArea>
    <c:plotVisOnly val="1"/>
    <c:dispBlanksAs val="gap"/>
    <c:showDLblsOverMax val="0"/>
  </c:chart>
  <c:externalData r:id="rId2">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view3D>
      <c:rotX val="0"/>
      <c:rotY val="0"/>
      <c:depthPercent val="100"/>
      <c:rAngAx val="0"/>
      <c:perspective val="0"/>
    </c:view3D>
    <c:floor>
      <c:thickness val="0"/>
      <c:spPr>
        <a:noFill/>
        <a:ln w="9525">
          <a:solidFill>
            <a:srgbClr val="808080"/>
          </a:solidFill>
        </a:ln>
      </c:spPr>
    </c:floor>
    <c:sideWall>
      <c:thickness val="0"/>
    </c:sideWall>
    <c:backWall>
      <c:thickness val="0"/>
    </c:backWall>
    <c:plotArea>
      <c:layout>
        <c:manualLayout>
          <c:layoutTarget val="inner"/>
          <c:xMode val="edge"/>
          <c:yMode val="edge"/>
          <c:x val="5.9117549626685022E-2"/>
          <c:y val="3.3494094488188984E-2"/>
          <c:w val="0.92236392799384859"/>
          <c:h val="0.71067913385826775"/>
        </c:manualLayout>
      </c:layout>
      <c:bar3DChart>
        <c:barDir val="col"/>
        <c:grouping val="clustered"/>
        <c:varyColors val="0"/>
        <c:ser>
          <c:idx val="0"/>
          <c:order val="0"/>
          <c:tx>
            <c:strRef>
              <c:f>Sheet1!$B$1</c:f>
              <c:strCache>
                <c:ptCount val="1"/>
                <c:pt idx="0">
                  <c:v>Satisfied</c:v>
                </c:pt>
              </c:strCache>
            </c:strRef>
          </c:tx>
          <c:spPr>
            <a:solidFill>
              <a:schemeClr val="accent3">
                <a:lumMod val="75000"/>
              </a:schemeClr>
            </a:solidFill>
          </c:spPr>
          <c:invertIfNegative val="0"/>
          <c:dLbls>
            <c:txPr>
              <a:bodyPr/>
              <a:lstStyle/>
              <a:p>
                <a:pPr>
                  <a:defRPr sz="1050" b="1"/>
                </a:pPr>
                <a:endParaRPr lang="en-US"/>
              </a:p>
            </c:txPr>
            <c:showLegendKey val="0"/>
            <c:showVal val="1"/>
            <c:showCatName val="0"/>
            <c:showSerName val="0"/>
            <c:showPercent val="0"/>
            <c:showBubbleSize val="0"/>
            <c:showLeaderLines val="0"/>
          </c:dLbls>
          <c:cat>
            <c:strRef>
              <c:f>Sheet1!$A$2:$A$7</c:f>
              <c:strCache>
                <c:ptCount val="6"/>
                <c:pt idx="0">
                  <c:v>Overall Internet service</c:v>
                </c:pt>
                <c:pt idx="1">
                  <c:v>The speed of the connection</c:v>
                </c:pt>
                <c:pt idx="2">
                  <c:v>The price of Internet services</c:v>
                </c:pt>
                <c:pt idx="3">
                  <c:v>Quality of customer service</c:v>
                </c:pt>
                <c:pt idx="4">
                  <c:v>The range of Internet services available</c:v>
                </c:pt>
                <c:pt idx="5">
                  <c:v>Range of operators to choose from</c:v>
                </c:pt>
              </c:strCache>
            </c:strRef>
          </c:cat>
          <c:val>
            <c:numRef>
              <c:f>Sheet1!$B$2:$B$7</c:f>
              <c:numCache>
                <c:formatCode>0%</c:formatCode>
                <c:ptCount val="6"/>
                <c:pt idx="0">
                  <c:v>0.93</c:v>
                </c:pt>
                <c:pt idx="1">
                  <c:v>0.89</c:v>
                </c:pt>
                <c:pt idx="2">
                  <c:v>0.7400000000000031</c:v>
                </c:pt>
                <c:pt idx="3">
                  <c:v>0.9</c:v>
                </c:pt>
                <c:pt idx="4">
                  <c:v>0.88</c:v>
                </c:pt>
                <c:pt idx="5">
                  <c:v>0.83000000000000063</c:v>
                </c:pt>
              </c:numCache>
            </c:numRef>
          </c:val>
        </c:ser>
        <c:ser>
          <c:idx val="1"/>
          <c:order val="1"/>
          <c:tx>
            <c:strRef>
              <c:f>Sheet1!$C$1</c:f>
              <c:strCache>
                <c:ptCount val="1"/>
                <c:pt idx="0">
                  <c:v>Neither Satisfied Nor Dissatisfied</c:v>
                </c:pt>
              </c:strCache>
            </c:strRef>
          </c:tx>
          <c:spPr>
            <a:solidFill>
              <a:srgbClr val="808080"/>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Sheet1!$A$2:$A$7</c:f>
              <c:strCache>
                <c:ptCount val="6"/>
                <c:pt idx="0">
                  <c:v>Overall Internet service</c:v>
                </c:pt>
                <c:pt idx="1">
                  <c:v>The speed of the connection</c:v>
                </c:pt>
                <c:pt idx="2">
                  <c:v>The price of Internet services</c:v>
                </c:pt>
                <c:pt idx="3">
                  <c:v>Quality of customer service</c:v>
                </c:pt>
                <c:pt idx="4">
                  <c:v>The range of Internet services available</c:v>
                </c:pt>
                <c:pt idx="5">
                  <c:v>Range of operators to choose from</c:v>
                </c:pt>
              </c:strCache>
            </c:strRef>
          </c:cat>
          <c:val>
            <c:numRef>
              <c:f>Sheet1!$C$2:$C$7</c:f>
              <c:numCache>
                <c:formatCode>0%</c:formatCode>
                <c:ptCount val="6"/>
                <c:pt idx="0">
                  <c:v>0.05</c:v>
                </c:pt>
                <c:pt idx="1">
                  <c:v>6.0000000000000032E-2</c:v>
                </c:pt>
                <c:pt idx="2">
                  <c:v>0.12000000000000002</c:v>
                </c:pt>
                <c:pt idx="3">
                  <c:v>6.0000000000000032E-2</c:v>
                </c:pt>
                <c:pt idx="4">
                  <c:v>8.0000000000000043E-2</c:v>
                </c:pt>
                <c:pt idx="5">
                  <c:v>0.11</c:v>
                </c:pt>
              </c:numCache>
            </c:numRef>
          </c:val>
        </c:ser>
        <c:ser>
          <c:idx val="2"/>
          <c:order val="2"/>
          <c:tx>
            <c:strRef>
              <c:f>Sheet1!$D$1</c:f>
              <c:strCache>
                <c:ptCount val="1"/>
                <c:pt idx="0">
                  <c:v>Dissatisfied</c:v>
                </c:pt>
              </c:strCache>
            </c:strRef>
          </c:tx>
          <c:spPr>
            <a:solidFill>
              <a:srgbClr val="C0504D"/>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Sheet1!$A$2:$A$7</c:f>
              <c:strCache>
                <c:ptCount val="6"/>
                <c:pt idx="0">
                  <c:v>Overall Internet service</c:v>
                </c:pt>
                <c:pt idx="1">
                  <c:v>The speed of the connection</c:v>
                </c:pt>
                <c:pt idx="2">
                  <c:v>The price of Internet services</c:v>
                </c:pt>
                <c:pt idx="3">
                  <c:v>Quality of customer service</c:v>
                </c:pt>
                <c:pt idx="4">
                  <c:v>The range of Internet services available</c:v>
                </c:pt>
                <c:pt idx="5">
                  <c:v>Range of operators to choose from</c:v>
                </c:pt>
              </c:strCache>
            </c:strRef>
          </c:cat>
          <c:val>
            <c:numRef>
              <c:f>Sheet1!$D$2:$D$7</c:f>
              <c:numCache>
                <c:formatCode>0%</c:formatCode>
                <c:ptCount val="6"/>
                <c:pt idx="0">
                  <c:v>2.0000000000000011E-2</c:v>
                </c:pt>
                <c:pt idx="1">
                  <c:v>0.05</c:v>
                </c:pt>
                <c:pt idx="2">
                  <c:v>0.13</c:v>
                </c:pt>
                <c:pt idx="3">
                  <c:v>4.0000000000000022E-2</c:v>
                </c:pt>
                <c:pt idx="4">
                  <c:v>4.0000000000000022E-2</c:v>
                </c:pt>
                <c:pt idx="5">
                  <c:v>6.0000000000000032E-2</c:v>
                </c:pt>
              </c:numCache>
            </c:numRef>
          </c:val>
        </c:ser>
        <c:dLbls>
          <c:showLegendKey val="0"/>
          <c:showVal val="0"/>
          <c:showCatName val="0"/>
          <c:showSerName val="0"/>
          <c:showPercent val="0"/>
          <c:showBubbleSize val="0"/>
        </c:dLbls>
        <c:gapWidth val="150"/>
        <c:shape val="cylinder"/>
        <c:axId val="3263872"/>
        <c:axId val="3277952"/>
        <c:axId val="0"/>
      </c:bar3DChart>
      <c:catAx>
        <c:axId val="3263872"/>
        <c:scaling>
          <c:orientation val="minMax"/>
        </c:scaling>
        <c:delete val="0"/>
        <c:axPos val="b"/>
        <c:numFmt formatCode="General" sourceLinked="1"/>
        <c:majorTickMark val="in"/>
        <c:minorTickMark val="none"/>
        <c:tickLblPos val="nextTo"/>
        <c:txPr>
          <a:bodyPr/>
          <a:lstStyle/>
          <a:p>
            <a:pPr>
              <a:defRPr sz="1050" b="1"/>
            </a:pPr>
            <a:endParaRPr lang="en-US"/>
          </a:p>
        </c:txPr>
        <c:crossAx val="3277952"/>
        <c:crosses val="autoZero"/>
        <c:auto val="1"/>
        <c:lblAlgn val="ctr"/>
        <c:lblOffset val="100"/>
        <c:noMultiLvlLbl val="0"/>
      </c:catAx>
      <c:valAx>
        <c:axId val="3277952"/>
        <c:scaling>
          <c:orientation val="minMax"/>
        </c:scaling>
        <c:delete val="0"/>
        <c:axPos val="l"/>
        <c:numFmt formatCode="0%" sourceLinked="1"/>
        <c:majorTickMark val="out"/>
        <c:minorTickMark val="none"/>
        <c:tickLblPos val="nextTo"/>
        <c:txPr>
          <a:bodyPr/>
          <a:lstStyle/>
          <a:p>
            <a:pPr>
              <a:defRPr sz="1050" b="1"/>
            </a:pPr>
            <a:endParaRPr lang="en-US"/>
          </a:p>
        </c:txPr>
        <c:crossAx val="3263872"/>
        <c:crosses val="autoZero"/>
        <c:crossBetween val="between"/>
        <c:majorUnit val="0.2"/>
      </c:valAx>
      <c:spPr>
        <a:noFill/>
        <a:ln w="25401">
          <a:noFill/>
        </a:ln>
      </c:spPr>
    </c:plotArea>
    <c:legend>
      <c:legendPos val="b"/>
      <c:layout>
        <c:manualLayout>
          <c:xMode val="edge"/>
          <c:yMode val="edge"/>
          <c:x val="0.22535759065148706"/>
          <c:y val="0.92968527943154111"/>
          <c:w val="0.62420996539445361"/>
          <c:h val="5.2022037641637257E-2"/>
        </c:manualLayout>
      </c:layout>
      <c:overlay val="0"/>
      <c:txPr>
        <a:bodyPr/>
        <a:lstStyle/>
        <a:p>
          <a:pPr>
            <a:defRPr sz="1200" b="1"/>
          </a:pPr>
          <a:endParaRPr lang="en-US"/>
        </a:p>
      </c:txPr>
    </c:legend>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2">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col"/>
        <c:grouping val="stacked"/>
        <c:varyColors val="0"/>
        <c:ser>
          <c:idx val="0"/>
          <c:order val="0"/>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'Consumer Satisfaction'!$B$28:$B$34</c:f>
              <c:strCache>
                <c:ptCount val="7"/>
                <c:pt idx="0">
                  <c:v>The other operator had lower prices</c:v>
                </c:pt>
                <c:pt idx="1">
                  <c:v>The other operator was offering a promotion I wanted to take advantage of</c:v>
                </c:pt>
                <c:pt idx="2">
                  <c:v>The other operator had better mobile coverage</c:v>
                </c:pt>
                <c:pt idx="3">
                  <c:v>I was unhappy with the level of customer service I was receiving at the time</c:v>
                </c:pt>
                <c:pt idx="4">
                  <c:v>The other operator had better roaming charges</c:v>
                </c:pt>
                <c:pt idx="5">
                  <c:v>The other operator had better roaming coverage</c:v>
                </c:pt>
                <c:pt idx="6">
                  <c:v>Other</c:v>
                </c:pt>
              </c:strCache>
            </c:strRef>
          </c:cat>
          <c:val>
            <c:numRef>
              <c:f>'Consumer Satisfaction'!$C$28:$C$34</c:f>
              <c:numCache>
                <c:formatCode>0%</c:formatCode>
                <c:ptCount val="7"/>
                <c:pt idx="0">
                  <c:v>0.75000000000001465</c:v>
                </c:pt>
                <c:pt idx="1">
                  <c:v>0.48000000000000032</c:v>
                </c:pt>
                <c:pt idx="2">
                  <c:v>0.18000000000000024</c:v>
                </c:pt>
                <c:pt idx="3">
                  <c:v>0.14000000000000001</c:v>
                </c:pt>
                <c:pt idx="4">
                  <c:v>0.12000000000000002</c:v>
                </c:pt>
                <c:pt idx="5">
                  <c:v>3.0000000000000002E-2</c:v>
                </c:pt>
                <c:pt idx="6">
                  <c:v>0.05</c:v>
                </c:pt>
              </c:numCache>
            </c:numRef>
          </c:val>
        </c:ser>
        <c:dLbls>
          <c:showLegendKey val="0"/>
          <c:showVal val="0"/>
          <c:showCatName val="0"/>
          <c:showSerName val="0"/>
          <c:showPercent val="0"/>
          <c:showBubbleSize val="0"/>
        </c:dLbls>
        <c:gapWidth val="55"/>
        <c:shape val="cylinder"/>
        <c:axId val="3335296"/>
        <c:axId val="3336832"/>
        <c:axId val="0"/>
      </c:bar3DChart>
      <c:catAx>
        <c:axId val="3335296"/>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3336832"/>
        <c:crosses val="autoZero"/>
        <c:auto val="1"/>
        <c:lblAlgn val="ctr"/>
        <c:lblOffset val="100"/>
        <c:noMultiLvlLbl val="0"/>
      </c:catAx>
      <c:valAx>
        <c:axId val="3336832"/>
        <c:scaling>
          <c:orientation val="minMax"/>
          <c:max val="1"/>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3335296"/>
        <c:crosses val="autoZero"/>
        <c:crossBetween val="between"/>
        <c:minorUnit val="0.25"/>
      </c:valAx>
    </c:plotArea>
    <c:plotVisOnly val="1"/>
    <c:dispBlanksAs val="gap"/>
    <c:showDLblsOverMax val="0"/>
  </c:chart>
  <c:externalData r:id="rId2">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4072481324449829"/>
          <c:y val="3.3306233521956045E-2"/>
          <c:w val="0.55964476307469391"/>
          <c:h val="0.95025825974348688"/>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explosion val="11"/>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chemeClr val="tx1">
                  <a:lumMod val="65000"/>
                  <a:lumOff val="35000"/>
                </a:schemeClr>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2"/>
            <c:bubble3D val="0"/>
            <c:spPr>
              <a:solidFill>
                <a:srgbClr val="9D8E1F"/>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manualLayout>
                  <c:x val="-0.17045927059629135"/>
                  <c:y val="-4.1024482290565054E-3"/>
                </c:manualLayout>
              </c:layout>
              <c:spPr>
                <a:scene3d>
                  <a:camera prst="orthographicFront"/>
                  <a:lightRig rig="threePt" dir="t"/>
                </a:scene3d>
                <a:sp3d>
                  <a:bevelB/>
                </a:sp3d>
              </c:spPr>
              <c:txPr>
                <a:bodyPr/>
                <a:lstStyle/>
                <a:p>
                  <a:pPr>
                    <a:defRPr sz="1100" b="1">
                      <a:solidFill>
                        <a:schemeClr val="bg1">
                          <a:lumMod val="95000"/>
                        </a:schemeClr>
                      </a:solidFill>
                    </a:defRPr>
                  </a:pPr>
                  <a:endParaRPr lang="en-US"/>
                </a:p>
              </c:txPr>
              <c:dLblPos val="bestFit"/>
              <c:showLegendKey val="0"/>
              <c:showVal val="1"/>
              <c:showCatName val="1"/>
              <c:showSerName val="0"/>
              <c:showPercent val="0"/>
              <c:showBubbleSize val="0"/>
            </c:dLbl>
            <c:dLbl>
              <c:idx val="1"/>
              <c:layout>
                <c:manualLayout>
                  <c:x val="-0.13512648770566091"/>
                  <c:y val="-0.21562021456266575"/>
                </c:manualLayout>
              </c:layout>
              <c:spPr>
                <a:scene3d>
                  <a:camera prst="orthographicFront"/>
                  <a:lightRig rig="threePt" dir="t"/>
                </a:scene3d>
                <a:sp3d>
                  <a:bevelB/>
                </a:sp3d>
              </c:spPr>
              <c:txPr>
                <a:bodyPr/>
                <a:lstStyle/>
                <a:p>
                  <a:pPr>
                    <a:defRPr sz="1050" b="1">
                      <a:solidFill>
                        <a:schemeClr val="bg1">
                          <a:lumMod val="95000"/>
                        </a:schemeClr>
                      </a:solidFill>
                    </a:defRPr>
                  </a:pPr>
                  <a:endParaRPr lang="en-US"/>
                </a:p>
              </c:txPr>
              <c:dLblPos val="bestFit"/>
              <c:showLegendKey val="0"/>
              <c:showVal val="1"/>
              <c:showCatName val="1"/>
              <c:showSerName val="0"/>
              <c:showPercent val="0"/>
              <c:showBubbleSize val="0"/>
            </c:dLbl>
            <c:dLbl>
              <c:idx val="2"/>
              <c:spPr>
                <a:scene3d>
                  <a:camera prst="orthographicFront"/>
                  <a:lightRig rig="threePt" dir="t"/>
                </a:scene3d>
                <a:sp3d>
                  <a:bevelB/>
                </a:sp3d>
              </c:spPr>
              <c:txPr>
                <a:bodyPr/>
                <a:lstStyle/>
                <a:p>
                  <a:pPr>
                    <a:defRPr sz="1200" b="1">
                      <a:solidFill>
                        <a:schemeClr val="bg1">
                          <a:lumMod val="95000"/>
                        </a:schemeClr>
                      </a:solidFill>
                    </a:defRPr>
                  </a:pPr>
                  <a:endParaRPr lang="en-US"/>
                </a:p>
              </c:txPr>
              <c:dLblPos val="ctr"/>
              <c:showLegendKey val="0"/>
              <c:showVal val="1"/>
              <c:showCatName val="1"/>
              <c:showSerName val="0"/>
              <c:showPercent val="0"/>
              <c:showBubbleSize val="0"/>
            </c:dLbl>
            <c:spPr>
              <a:scene3d>
                <a:camera prst="orthographicFront"/>
                <a:lightRig rig="threePt" dir="t"/>
              </a:scene3d>
              <a:sp3d>
                <a:bevelB/>
              </a:sp3d>
            </c:spPr>
            <c:txPr>
              <a:bodyPr/>
              <a:lstStyle/>
              <a:p>
                <a:pPr>
                  <a:defRPr>
                    <a:solidFill>
                      <a:schemeClr val="bg1">
                        <a:lumMod val="95000"/>
                      </a:schemeClr>
                    </a:solidFill>
                  </a:defRPr>
                </a:pPr>
                <a:endParaRPr lang="en-US"/>
              </a:p>
            </c:txPr>
            <c:dLblPos val="ctr"/>
            <c:showLegendKey val="0"/>
            <c:showVal val="1"/>
            <c:showCatName val="1"/>
            <c:showSerName val="0"/>
            <c:showPercent val="0"/>
            <c:showBubbleSize val="0"/>
            <c:showLeaderLines val="1"/>
          </c:dLbls>
          <c:cat>
            <c:strRef>
              <c:f>Sheet1!$A$2:$A$4</c:f>
              <c:strCache>
                <c:ptCount val="3"/>
                <c:pt idx="0">
                  <c:v>Would definitely or probably switch</c:v>
                </c:pt>
                <c:pt idx="1">
                  <c:v>Don't know/ haven't decided yet</c:v>
                </c:pt>
                <c:pt idx="2">
                  <c:v>Probably or definitely would not switch</c:v>
                </c:pt>
              </c:strCache>
            </c:strRef>
          </c:cat>
          <c:val>
            <c:numRef>
              <c:f>Sheet1!$B$2:$B$4</c:f>
              <c:numCache>
                <c:formatCode>0%</c:formatCode>
                <c:ptCount val="3"/>
                <c:pt idx="0">
                  <c:v>0.11</c:v>
                </c:pt>
                <c:pt idx="1">
                  <c:v>0.24000000000000021</c:v>
                </c:pt>
                <c:pt idx="2">
                  <c:v>0.65000000000000346</c:v>
                </c:pt>
              </c:numCache>
            </c:numRef>
          </c:val>
        </c:ser>
        <c:dLbls>
          <c:showLegendKey val="0"/>
          <c:showVal val="0"/>
          <c:showCatName val="0"/>
          <c:showSerName val="0"/>
          <c:showPercent val="0"/>
          <c:showBubbleSize val="0"/>
          <c:showLeaderLines val="1"/>
        </c:dLbls>
        <c:firstSliceAng val="70"/>
      </c:pieChart>
      <c:spPr>
        <a:noFill/>
        <a:ln w="25398">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col"/>
        <c:grouping val="stacked"/>
        <c:varyColors val="0"/>
        <c:ser>
          <c:idx val="0"/>
          <c:order val="0"/>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'Consumer Satisfaction'!$B$28:$B$34</c:f>
              <c:strCache>
                <c:ptCount val="7"/>
                <c:pt idx="0">
                  <c:v>The other operator had lower prices</c:v>
                </c:pt>
                <c:pt idx="1">
                  <c:v>The other operator was offering a promotion I wanted to take advantage of</c:v>
                </c:pt>
                <c:pt idx="2">
                  <c:v>The other operator had better mobile coverage</c:v>
                </c:pt>
                <c:pt idx="3">
                  <c:v>I was unhappy with the level of customer service I was receiving at the time</c:v>
                </c:pt>
                <c:pt idx="4">
                  <c:v>The other operator had better roaming charges</c:v>
                </c:pt>
                <c:pt idx="5">
                  <c:v>The other operator had better roaming coverage</c:v>
                </c:pt>
                <c:pt idx="6">
                  <c:v>Other</c:v>
                </c:pt>
              </c:strCache>
            </c:strRef>
          </c:cat>
          <c:val>
            <c:numRef>
              <c:f>'Consumer Satisfaction'!$C$28:$C$34</c:f>
              <c:numCache>
                <c:formatCode>0%</c:formatCode>
                <c:ptCount val="7"/>
                <c:pt idx="0">
                  <c:v>0.75000000000001465</c:v>
                </c:pt>
                <c:pt idx="1">
                  <c:v>0.48000000000000032</c:v>
                </c:pt>
                <c:pt idx="2">
                  <c:v>0.18000000000000024</c:v>
                </c:pt>
                <c:pt idx="3">
                  <c:v>0.14000000000000001</c:v>
                </c:pt>
                <c:pt idx="4">
                  <c:v>0.12000000000000002</c:v>
                </c:pt>
                <c:pt idx="5">
                  <c:v>3.0000000000000002E-2</c:v>
                </c:pt>
                <c:pt idx="6">
                  <c:v>0.05</c:v>
                </c:pt>
              </c:numCache>
            </c:numRef>
          </c:val>
        </c:ser>
        <c:dLbls>
          <c:showLegendKey val="0"/>
          <c:showVal val="0"/>
          <c:showCatName val="0"/>
          <c:showSerName val="0"/>
          <c:showPercent val="0"/>
          <c:showBubbleSize val="0"/>
        </c:dLbls>
        <c:gapWidth val="55"/>
        <c:shape val="cylinder"/>
        <c:axId val="130337792"/>
        <c:axId val="130351872"/>
        <c:axId val="0"/>
      </c:bar3DChart>
      <c:catAx>
        <c:axId val="130337792"/>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30351872"/>
        <c:crosses val="autoZero"/>
        <c:auto val="1"/>
        <c:lblAlgn val="ctr"/>
        <c:lblOffset val="100"/>
        <c:noMultiLvlLbl val="0"/>
      </c:catAx>
      <c:valAx>
        <c:axId val="130351872"/>
        <c:scaling>
          <c:orientation val="minMax"/>
          <c:max val="1"/>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30337792"/>
        <c:crosses val="autoZero"/>
        <c:crossBetween val="between"/>
        <c:minorUnit val="0.25"/>
      </c:valAx>
    </c:plotArea>
    <c:plotVisOnly val="1"/>
    <c:dispBlanksAs val="gap"/>
    <c:showDLblsOverMax val="0"/>
  </c:chart>
  <c:externalData r:id="rId2">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6.0732364342353934E-2"/>
          <c:y val="5.4969378827646763E-2"/>
          <c:w val="0.92236392799384859"/>
          <c:h val="0.70034506716072265"/>
        </c:manualLayout>
      </c:layout>
      <c:bar3DChart>
        <c:barDir val="col"/>
        <c:grouping val="clustered"/>
        <c:varyColors val="0"/>
        <c:ser>
          <c:idx val="0"/>
          <c:order val="0"/>
          <c:tx>
            <c:strRef>
              <c:f>Sheet1!$B$1</c:f>
              <c:strCache>
                <c:ptCount val="1"/>
                <c:pt idx="0">
                  <c:v>Local</c:v>
                </c:pt>
              </c:strCache>
            </c:strRef>
          </c:tx>
          <c:spPr>
            <a:solidFill>
              <a:srgbClr val="9E851A"/>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Sheet1!$A$2:$A$7</c:f>
              <c:strCache>
                <c:ptCount val="6"/>
                <c:pt idx="0">
                  <c:v>The other service provider's prices were lower</c:v>
                </c:pt>
                <c:pt idx="1">
                  <c:v>The other service provider offered higher Internet speeds</c:v>
                </c:pt>
                <c:pt idx="2">
                  <c:v>The other service provider offered better customer service</c:v>
                </c:pt>
                <c:pt idx="3">
                  <c:v>General preference for another service provider</c:v>
                </c:pt>
                <c:pt idx="4">
                  <c:v>The other service provider had lower fault rates</c:v>
                </c:pt>
                <c:pt idx="5">
                  <c:v>Other</c:v>
                </c:pt>
              </c:strCache>
            </c:strRef>
          </c:cat>
          <c:val>
            <c:numRef>
              <c:f>Sheet1!$B$2:$B$7</c:f>
              <c:numCache>
                <c:formatCode>0%</c:formatCode>
                <c:ptCount val="6"/>
                <c:pt idx="0">
                  <c:v>0.61000000000000065</c:v>
                </c:pt>
                <c:pt idx="1">
                  <c:v>0.17</c:v>
                </c:pt>
                <c:pt idx="2">
                  <c:v>0.17</c:v>
                </c:pt>
                <c:pt idx="3">
                  <c:v>3.0000000000000002E-2</c:v>
                </c:pt>
                <c:pt idx="4">
                  <c:v>1.0000000000000005E-2</c:v>
                </c:pt>
                <c:pt idx="5">
                  <c:v>1.0000000000000005E-2</c:v>
                </c:pt>
              </c:numCache>
            </c:numRef>
          </c:val>
        </c:ser>
        <c:dLbls>
          <c:showLegendKey val="0"/>
          <c:showVal val="0"/>
          <c:showCatName val="0"/>
          <c:showSerName val="0"/>
          <c:showPercent val="0"/>
          <c:showBubbleSize val="0"/>
        </c:dLbls>
        <c:gapWidth val="150"/>
        <c:shape val="cylinder"/>
        <c:axId val="130388736"/>
        <c:axId val="130390272"/>
        <c:axId val="0"/>
      </c:bar3DChart>
      <c:catAx>
        <c:axId val="130388736"/>
        <c:scaling>
          <c:orientation val="minMax"/>
        </c:scaling>
        <c:delete val="0"/>
        <c:axPos val="b"/>
        <c:numFmt formatCode="General" sourceLinked="1"/>
        <c:majorTickMark val="in"/>
        <c:minorTickMark val="none"/>
        <c:tickLblPos val="nextTo"/>
        <c:txPr>
          <a:bodyPr/>
          <a:lstStyle/>
          <a:p>
            <a:pPr>
              <a:defRPr sz="1050" b="1"/>
            </a:pPr>
            <a:endParaRPr lang="en-US"/>
          </a:p>
        </c:txPr>
        <c:crossAx val="130390272"/>
        <c:crosses val="autoZero"/>
        <c:auto val="1"/>
        <c:lblAlgn val="ctr"/>
        <c:lblOffset val="100"/>
        <c:noMultiLvlLbl val="0"/>
      </c:catAx>
      <c:valAx>
        <c:axId val="130390272"/>
        <c:scaling>
          <c:orientation val="minMax"/>
        </c:scaling>
        <c:delete val="0"/>
        <c:axPos val="l"/>
        <c:numFmt formatCode="0%" sourceLinked="1"/>
        <c:majorTickMark val="out"/>
        <c:minorTickMark val="none"/>
        <c:tickLblPos val="nextTo"/>
        <c:txPr>
          <a:bodyPr/>
          <a:lstStyle/>
          <a:p>
            <a:pPr>
              <a:defRPr sz="1050" b="1"/>
            </a:pPr>
            <a:endParaRPr lang="en-US"/>
          </a:p>
        </c:txPr>
        <c:crossAx val="130388736"/>
        <c:crosses val="autoZero"/>
        <c:crossBetween val="between"/>
      </c:valAx>
      <c:spPr>
        <a:noFill/>
        <a:ln w="25400">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ln w="9525">
          <a:solidFill>
            <a:srgbClr val="808080"/>
          </a:solidFill>
        </a:ln>
      </c:spPr>
    </c:floor>
    <c:sideWall>
      <c:thickness val="0"/>
    </c:sideWall>
    <c:backWall>
      <c:thickness val="0"/>
    </c:backWall>
    <c:plotArea>
      <c:layout>
        <c:manualLayout>
          <c:layoutTarget val="inner"/>
          <c:xMode val="edge"/>
          <c:yMode val="edge"/>
          <c:x val="5.9117549626685022E-2"/>
          <c:y val="0.13410375173691522"/>
          <c:w val="0.92236392799384859"/>
          <c:h val="0.65580103957594482"/>
        </c:manualLayout>
      </c:layout>
      <c:bar3DChart>
        <c:barDir val="col"/>
        <c:grouping val="clustered"/>
        <c:varyColors val="0"/>
        <c:ser>
          <c:idx val="0"/>
          <c:order val="0"/>
          <c:tx>
            <c:strRef>
              <c:f>Sheet1!$B$1</c:f>
              <c:strCache>
                <c:ptCount val="1"/>
                <c:pt idx="0">
                  <c:v>Satisfied</c:v>
                </c:pt>
              </c:strCache>
            </c:strRef>
          </c:tx>
          <c:spPr>
            <a:solidFill>
              <a:schemeClr val="accent3">
                <a:lumMod val="75000"/>
              </a:schemeClr>
            </a:solidFill>
          </c:spPr>
          <c:invertIfNegative val="0"/>
          <c:dLbls>
            <c:txPr>
              <a:bodyPr/>
              <a:lstStyle/>
              <a:p>
                <a:pPr>
                  <a:defRPr sz="1050" b="1"/>
                </a:pPr>
                <a:endParaRPr lang="en-US"/>
              </a:p>
            </c:txPr>
            <c:showLegendKey val="0"/>
            <c:showVal val="1"/>
            <c:showCatName val="0"/>
            <c:showSerName val="0"/>
            <c:showPercent val="0"/>
            <c:showBubbleSize val="0"/>
            <c:showLeaderLines val="0"/>
          </c:dLbls>
          <c:cat>
            <c:strRef>
              <c:f>Sheet1!$A$2:$A$5</c:f>
              <c:strCache>
                <c:ptCount val="4"/>
                <c:pt idx="0">
                  <c:v>Overall mobile Internet service</c:v>
                </c:pt>
                <c:pt idx="1">
                  <c:v>The speed of the connection</c:v>
                </c:pt>
                <c:pt idx="2">
                  <c:v>The price of mobile Internet services</c:v>
                </c:pt>
                <c:pt idx="3">
                  <c:v>Quality of customer service</c:v>
                </c:pt>
              </c:strCache>
            </c:strRef>
          </c:cat>
          <c:val>
            <c:numRef>
              <c:f>Sheet1!$B$2:$B$5</c:f>
              <c:numCache>
                <c:formatCode>0%</c:formatCode>
                <c:ptCount val="4"/>
                <c:pt idx="0">
                  <c:v>0.74000000000000299</c:v>
                </c:pt>
                <c:pt idx="1">
                  <c:v>0.68</c:v>
                </c:pt>
                <c:pt idx="2">
                  <c:v>0.45</c:v>
                </c:pt>
                <c:pt idx="3">
                  <c:v>0.66000000000000392</c:v>
                </c:pt>
              </c:numCache>
            </c:numRef>
          </c:val>
        </c:ser>
        <c:ser>
          <c:idx val="1"/>
          <c:order val="1"/>
          <c:tx>
            <c:strRef>
              <c:f>Sheet1!$C$1</c:f>
              <c:strCache>
                <c:ptCount val="1"/>
                <c:pt idx="0">
                  <c:v>Neither Satisfied Nor Dissatisfied</c:v>
                </c:pt>
              </c:strCache>
            </c:strRef>
          </c:tx>
          <c:spPr>
            <a:solidFill>
              <a:schemeClr val="tx1">
                <a:lumMod val="65000"/>
                <a:lumOff val="35000"/>
              </a:schemeClr>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Overall mobile Internet service</c:v>
                </c:pt>
                <c:pt idx="1">
                  <c:v>The speed of the connection</c:v>
                </c:pt>
                <c:pt idx="2">
                  <c:v>The price of mobile Internet services</c:v>
                </c:pt>
                <c:pt idx="3">
                  <c:v>Quality of customer service</c:v>
                </c:pt>
              </c:strCache>
            </c:strRef>
          </c:cat>
          <c:val>
            <c:numRef>
              <c:f>Sheet1!$C$2:$C$5</c:f>
              <c:numCache>
                <c:formatCode>0%</c:formatCode>
                <c:ptCount val="4"/>
                <c:pt idx="0">
                  <c:v>0.17</c:v>
                </c:pt>
                <c:pt idx="1">
                  <c:v>0.21000000000000021</c:v>
                </c:pt>
                <c:pt idx="2">
                  <c:v>0.23</c:v>
                </c:pt>
                <c:pt idx="3">
                  <c:v>0.22</c:v>
                </c:pt>
              </c:numCache>
            </c:numRef>
          </c:val>
        </c:ser>
        <c:ser>
          <c:idx val="2"/>
          <c:order val="2"/>
          <c:tx>
            <c:strRef>
              <c:f>Sheet1!$D$1</c:f>
              <c:strCache>
                <c:ptCount val="1"/>
                <c:pt idx="0">
                  <c:v>Dissatisfied</c:v>
                </c:pt>
              </c:strCache>
            </c:strRef>
          </c:tx>
          <c:spPr>
            <a:solidFill>
              <a:srgbClr val="C0504D"/>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Overall mobile Internet service</c:v>
                </c:pt>
                <c:pt idx="1">
                  <c:v>The speed of the connection</c:v>
                </c:pt>
                <c:pt idx="2">
                  <c:v>The price of mobile Internet services</c:v>
                </c:pt>
                <c:pt idx="3">
                  <c:v>Quality of customer service</c:v>
                </c:pt>
              </c:strCache>
            </c:strRef>
          </c:cat>
          <c:val>
            <c:numRef>
              <c:f>Sheet1!$D$2:$D$5</c:f>
              <c:numCache>
                <c:formatCode>0%</c:formatCode>
                <c:ptCount val="4"/>
                <c:pt idx="0">
                  <c:v>9.0000000000000024E-2</c:v>
                </c:pt>
                <c:pt idx="1">
                  <c:v>0.11</c:v>
                </c:pt>
                <c:pt idx="2">
                  <c:v>0.32000000000000167</c:v>
                </c:pt>
                <c:pt idx="3">
                  <c:v>0.12000000000000002</c:v>
                </c:pt>
              </c:numCache>
            </c:numRef>
          </c:val>
        </c:ser>
        <c:dLbls>
          <c:showLegendKey val="0"/>
          <c:showVal val="0"/>
          <c:showCatName val="0"/>
          <c:showSerName val="0"/>
          <c:showPercent val="0"/>
          <c:showBubbleSize val="0"/>
        </c:dLbls>
        <c:gapWidth val="233"/>
        <c:gapDepth val="159"/>
        <c:shape val="cylinder"/>
        <c:axId val="130462464"/>
        <c:axId val="130464000"/>
        <c:axId val="0"/>
      </c:bar3DChart>
      <c:catAx>
        <c:axId val="130462464"/>
        <c:scaling>
          <c:orientation val="minMax"/>
        </c:scaling>
        <c:delete val="0"/>
        <c:axPos val="b"/>
        <c:numFmt formatCode="General" sourceLinked="1"/>
        <c:majorTickMark val="in"/>
        <c:minorTickMark val="none"/>
        <c:tickLblPos val="nextTo"/>
        <c:txPr>
          <a:bodyPr/>
          <a:lstStyle/>
          <a:p>
            <a:pPr>
              <a:defRPr sz="1100" b="1"/>
            </a:pPr>
            <a:endParaRPr lang="en-US"/>
          </a:p>
        </c:txPr>
        <c:crossAx val="130464000"/>
        <c:crosses val="autoZero"/>
        <c:auto val="1"/>
        <c:lblAlgn val="ctr"/>
        <c:lblOffset val="100"/>
        <c:noMultiLvlLbl val="0"/>
      </c:catAx>
      <c:valAx>
        <c:axId val="130464000"/>
        <c:scaling>
          <c:orientation val="minMax"/>
        </c:scaling>
        <c:delete val="0"/>
        <c:axPos val="l"/>
        <c:numFmt formatCode="0%" sourceLinked="1"/>
        <c:majorTickMark val="out"/>
        <c:minorTickMark val="none"/>
        <c:tickLblPos val="nextTo"/>
        <c:txPr>
          <a:bodyPr/>
          <a:lstStyle/>
          <a:p>
            <a:pPr>
              <a:defRPr sz="1100" b="1"/>
            </a:pPr>
            <a:endParaRPr lang="en-US"/>
          </a:p>
        </c:txPr>
        <c:crossAx val="130462464"/>
        <c:crosses val="autoZero"/>
        <c:crossBetween val="between"/>
        <c:majorUnit val="0.2"/>
      </c:valAx>
      <c:spPr>
        <a:noFill/>
        <a:ln w="25401">
          <a:noFill/>
        </a:ln>
      </c:spPr>
    </c:plotArea>
    <c:legend>
      <c:legendPos val="b"/>
      <c:layout>
        <c:manualLayout>
          <c:xMode val="edge"/>
          <c:yMode val="edge"/>
          <c:x val="0.22535759065148706"/>
          <c:y val="0.92968527943154122"/>
          <c:w val="0.58431666583077313"/>
          <c:h val="5.2022037641637375E-2"/>
        </c:manualLayout>
      </c:layout>
      <c:overlay val="0"/>
      <c:txPr>
        <a:bodyPr/>
        <a:lstStyle/>
        <a:p>
          <a:pPr>
            <a:defRPr sz="1200" b="1"/>
          </a:pPr>
          <a:endParaRPr lang="en-US"/>
        </a:p>
      </c:txPr>
    </c:legend>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col"/>
        <c:grouping val="stacked"/>
        <c:varyColors val="0"/>
        <c:ser>
          <c:idx val="0"/>
          <c:order val="0"/>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'Consumer Satisfaction'!$B$28:$B$34</c:f>
              <c:strCache>
                <c:ptCount val="7"/>
                <c:pt idx="0">
                  <c:v>The other operator had lower prices</c:v>
                </c:pt>
                <c:pt idx="1">
                  <c:v>The other operator was offering a promotion I wanted to take advantage of</c:v>
                </c:pt>
                <c:pt idx="2">
                  <c:v>The other operator had better mobile coverage</c:v>
                </c:pt>
                <c:pt idx="3">
                  <c:v>I was unhappy with the level of customer service I was receiving at the time</c:v>
                </c:pt>
                <c:pt idx="4">
                  <c:v>The other operator had better roaming charges</c:v>
                </c:pt>
                <c:pt idx="5">
                  <c:v>The other operator had better roaming coverage</c:v>
                </c:pt>
                <c:pt idx="6">
                  <c:v>Other</c:v>
                </c:pt>
              </c:strCache>
            </c:strRef>
          </c:cat>
          <c:val>
            <c:numRef>
              <c:f>'Consumer Satisfaction'!$C$28:$C$34</c:f>
              <c:numCache>
                <c:formatCode>0%</c:formatCode>
                <c:ptCount val="7"/>
                <c:pt idx="0">
                  <c:v>0.75000000000001465</c:v>
                </c:pt>
                <c:pt idx="1">
                  <c:v>0.48000000000000032</c:v>
                </c:pt>
                <c:pt idx="2">
                  <c:v>0.18000000000000024</c:v>
                </c:pt>
                <c:pt idx="3">
                  <c:v>0.14000000000000001</c:v>
                </c:pt>
                <c:pt idx="4">
                  <c:v>0.12000000000000002</c:v>
                </c:pt>
                <c:pt idx="5">
                  <c:v>3.0000000000000002E-2</c:v>
                </c:pt>
                <c:pt idx="6">
                  <c:v>0.05</c:v>
                </c:pt>
              </c:numCache>
            </c:numRef>
          </c:val>
        </c:ser>
        <c:dLbls>
          <c:showLegendKey val="0"/>
          <c:showVal val="0"/>
          <c:showCatName val="0"/>
          <c:showSerName val="0"/>
          <c:showPercent val="0"/>
          <c:showBubbleSize val="0"/>
        </c:dLbls>
        <c:gapWidth val="55"/>
        <c:shape val="cylinder"/>
        <c:axId val="130497152"/>
        <c:axId val="130511232"/>
        <c:axId val="0"/>
      </c:bar3DChart>
      <c:catAx>
        <c:axId val="130497152"/>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30511232"/>
        <c:crosses val="autoZero"/>
        <c:auto val="1"/>
        <c:lblAlgn val="ctr"/>
        <c:lblOffset val="100"/>
        <c:noMultiLvlLbl val="0"/>
      </c:catAx>
      <c:valAx>
        <c:axId val="130511232"/>
        <c:scaling>
          <c:orientation val="minMax"/>
          <c:max val="1"/>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30497152"/>
        <c:crosses val="autoZero"/>
        <c:crossBetween val="between"/>
        <c:minorUnit val="0.25"/>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70662000583259"/>
          <c:y val="9.1523264137437568E-2"/>
          <c:w val="0.56869805336836043"/>
          <c:h val="0.74447745168219492"/>
        </c:manualLayout>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cat>
            <c:strRef>
              <c:f>Mobile!$B$3:$B$4</c:f>
              <c:strCache>
                <c:ptCount val="2"/>
                <c:pt idx="0">
                  <c:v>Yes</c:v>
                </c:pt>
                <c:pt idx="1">
                  <c:v>No</c:v>
                </c:pt>
              </c:strCache>
            </c:strRef>
          </c:cat>
          <c:val>
            <c:numRef>
              <c:f>Mobile!$C$3:$C$4</c:f>
              <c:numCache>
                <c:formatCode>0.00%</c:formatCode>
                <c:ptCount val="2"/>
                <c:pt idx="0">
                  <c:v>0.99249999999999949</c:v>
                </c:pt>
                <c:pt idx="1">
                  <c:v>7.5000000000000934E-3</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901012373455"/>
          <c:y val="0.90254619687689996"/>
          <c:w val="0.30816172978377732"/>
          <c:h val="8.3716959622471526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col"/>
        <c:grouping val="stacked"/>
        <c:varyColors val="0"/>
        <c:ser>
          <c:idx val="0"/>
          <c:order val="0"/>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'Consumer Satisfaction'!$B$28:$B$34</c:f>
              <c:strCache>
                <c:ptCount val="7"/>
                <c:pt idx="0">
                  <c:v>The other operator had lower prices</c:v>
                </c:pt>
                <c:pt idx="1">
                  <c:v>The other operator was offering a promotion I wanted to take advantage of</c:v>
                </c:pt>
                <c:pt idx="2">
                  <c:v>The other operator had better mobile coverage</c:v>
                </c:pt>
                <c:pt idx="3">
                  <c:v>I was unhappy with the level of customer service I was receiving at the time</c:v>
                </c:pt>
                <c:pt idx="4">
                  <c:v>The other operator had better roaming charges</c:v>
                </c:pt>
                <c:pt idx="5">
                  <c:v>The other operator had better roaming coverage</c:v>
                </c:pt>
                <c:pt idx="6">
                  <c:v>Other</c:v>
                </c:pt>
              </c:strCache>
            </c:strRef>
          </c:cat>
          <c:val>
            <c:numRef>
              <c:f>'Consumer Satisfaction'!$C$28:$C$34</c:f>
              <c:numCache>
                <c:formatCode>0%</c:formatCode>
                <c:ptCount val="7"/>
                <c:pt idx="0">
                  <c:v>0.75000000000001465</c:v>
                </c:pt>
                <c:pt idx="1">
                  <c:v>0.48000000000000032</c:v>
                </c:pt>
                <c:pt idx="2">
                  <c:v>0.18000000000000024</c:v>
                </c:pt>
                <c:pt idx="3">
                  <c:v>0.14000000000000001</c:v>
                </c:pt>
                <c:pt idx="4">
                  <c:v>0.12000000000000002</c:v>
                </c:pt>
                <c:pt idx="5">
                  <c:v>3.0000000000000002E-2</c:v>
                </c:pt>
                <c:pt idx="6">
                  <c:v>0.05</c:v>
                </c:pt>
              </c:numCache>
            </c:numRef>
          </c:val>
        </c:ser>
        <c:dLbls>
          <c:showLegendKey val="0"/>
          <c:showVal val="0"/>
          <c:showCatName val="0"/>
          <c:showSerName val="0"/>
          <c:showPercent val="0"/>
          <c:showBubbleSize val="0"/>
        </c:dLbls>
        <c:gapWidth val="55"/>
        <c:shape val="cylinder"/>
        <c:axId val="130551808"/>
        <c:axId val="130553344"/>
        <c:axId val="0"/>
      </c:bar3DChart>
      <c:catAx>
        <c:axId val="130551808"/>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30553344"/>
        <c:crosses val="autoZero"/>
        <c:auto val="1"/>
        <c:lblAlgn val="ctr"/>
        <c:lblOffset val="100"/>
        <c:noMultiLvlLbl val="0"/>
      </c:catAx>
      <c:valAx>
        <c:axId val="130553344"/>
        <c:scaling>
          <c:orientation val="minMax"/>
          <c:max val="1"/>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30551808"/>
        <c:crosses val="autoZero"/>
        <c:crossBetween val="between"/>
        <c:minorUnit val="0.25"/>
      </c:valAx>
    </c:plotArea>
    <c:plotVisOnly val="1"/>
    <c:dispBlanksAs val="gap"/>
    <c:showDLblsOverMax val="0"/>
  </c:chart>
  <c:externalData r:id="rId2">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ln w="9525">
          <a:solidFill>
            <a:schemeClr val="bg1">
              <a:lumMod val="65000"/>
            </a:schemeClr>
          </a:solidFill>
        </a:ln>
        <a:scene3d>
          <a:camera prst="orthographicFront"/>
          <a:lightRig rig="threePt" dir="t"/>
        </a:scene3d>
        <a:sp3d/>
      </c:spPr>
    </c:floor>
    <c:sideWall>
      <c:thickness val="0"/>
    </c:sideWall>
    <c:backWall>
      <c:thickness val="0"/>
    </c:backWall>
    <c:plotArea>
      <c:layout>
        <c:manualLayout>
          <c:layoutTarget val="inner"/>
          <c:xMode val="edge"/>
          <c:yMode val="edge"/>
          <c:x val="5.9117549626685022E-2"/>
          <c:y val="0.13410375173691522"/>
          <c:w val="0.92236392799384859"/>
          <c:h val="0.56843880804693758"/>
        </c:manualLayout>
      </c:layout>
      <c:bar3DChart>
        <c:barDir val="col"/>
        <c:grouping val="clustered"/>
        <c:varyColors val="0"/>
        <c:ser>
          <c:idx val="0"/>
          <c:order val="0"/>
          <c:tx>
            <c:strRef>
              <c:f>Sheet1!$B$1</c:f>
              <c:strCache>
                <c:ptCount val="1"/>
                <c:pt idx="0">
                  <c:v>Yes</c:v>
                </c:pt>
              </c:strCache>
            </c:strRef>
          </c:tx>
          <c:spPr>
            <a:solidFill>
              <a:srgbClr val="C0504D"/>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To: Service Provider</c:v>
                </c:pt>
                <c:pt idx="1">
                  <c:v>To: TRA</c:v>
                </c:pt>
              </c:strCache>
            </c:strRef>
          </c:cat>
          <c:val>
            <c:numRef>
              <c:f>Sheet1!$B$2:$B$3</c:f>
              <c:numCache>
                <c:formatCode>0%</c:formatCode>
                <c:ptCount val="2"/>
                <c:pt idx="0">
                  <c:v>8.0000000000000043E-2</c:v>
                </c:pt>
                <c:pt idx="1">
                  <c:v>0.05</c:v>
                </c:pt>
              </c:numCache>
            </c:numRef>
          </c:val>
        </c:ser>
        <c:ser>
          <c:idx val="1"/>
          <c:order val="1"/>
          <c:tx>
            <c:strRef>
              <c:f>Sheet1!$C$1</c:f>
              <c:strCache>
                <c:ptCount val="1"/>
                <c:pt idx="0">
                  <c:v>No</c:v>
                </c:pt>
              </c:strCache>
            </c:strRef>
          </c:tx>
          <c:spPr>
            <a:solidFill>
              <a:schemeClr val="accent3">
                <a:lumMod val="75000"/>
              </a:schemeClr>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To: Service Provider</c:v>
                </c:pt>
                <c:pt idx="1">
                  <c:v>To: TRA</c:v>
                </c:pt>
              </c:strCache>
            </c:strRef>
          </c:cat>
          <c:val>
            <c:numRef>
              <c:f>Sheet1!$C$2:$C$3</c:f>
              <c:numCache>
                <c:formatCode>0%</c:formatCode>
                <c:ptCount val="2"/>
                <c:pt idx="0">
                  <c:v>0.92</c:v>
                </c:pt>
                <c:pt idx="1">
                  <c:v>0.95000000000000062</c:v>
                </c:pt>
              </c:numCache>
            </c:numRef>
          </c:val>
        </c:ser>
        <c:dLbls>
          <c:showLegendKey val="0"/>
          <c:showVal val="0"/>
          <c:showCatName val="0"/>
          <c:showSerName val="0"/>
          <c:showPercent val="0"/>
          <c:showBubbleSize val="0"/>
        </c:dLbls>
        <c:gapWidth val="260"/>
        <c:shape val="cylinder"/>
        <c:axId val="130599552"/>
        <c:axId val="130617728"/>
        <c:axId val="0"/>
      </c:bar3DChart>
      <c:catAx>
        <c:axId val="130599552"/>
        <c:scaling>
          <c:orientation val="minMax"/>
        </c:scaling>
        <c:delete val="0"/>
        <c:axPos val="b"/>
        <c:numFmt formatCode="General" sourceLinked="1"/>
        <c:majorTickMark val="in"/>
        <c:minorTickMark val="none"/>
        <c:tickLblPos val="nextTo"/>
        <c:spPr>
          <a:ln w="15875"/>
        </c:spPr>
        <c:txPr>
          <a:bodyPr/>
          <a:lstStyle/>
          <a:p>
            <a:pPr>
              <a:defRPr b="1"/>
            </a:pPr>
            <a:endParaRPr lang="en-US"/>
          </a:p>
        </c:txPr>
        <c:crossAx val="130617728"/>
        <c:crosses val="autoZero"/>
        <c:auto val="1"/>
        <c:lblAlgn val="ctr"/>
        <c:lblOffset val="100"/>
        <c:noMultiLvlLbl val="0"/>
      </c:catAx>
      <c:valAx>
        <c:axId val="130617728"/>
        <c:scaling>
          <c:orientation val="minMax"/>
        </c:scaling>
        <c:delete val="0"/>
        <c:axPos val="l"/>
        <c:numFmt formatCode="0%" sourceLinked="1"/>
        <c:majorTickMark val="out"/>
        <c:minorTickMark val="none"/>
        <c:tickLblPos val="nextTo"/>
        <c:txPr>
          <a:bodyPr/>
          <a:lstStyle/>
          <a:p>
            <a:pPr>
              <a:defRPr b="1"/>
            </a:pPr>
            <a:endParaRPr lang="en-US"/>
          </a:p>
        </c:txPr>
        <c:crossAx val="130599552"/>
        <c:crosses val="autoZero"/>
        <c:crossBetween val="between"/>
        <c:majorUnit val="0.2"/>
      </c:valAx>
      <c:spPr>
        <a:noFill/>
        <a:ln w="25401">
          <a:noFill/>
        </a:ln>
      </c:spPr>
    </c:plotArea>
    <c:legend>
      <c:legendPos val="b"/>
      <c:layout>
        <c:manualLayout>
          <c:xMode val="edge"/>
          <c:yMode val="edge"/>
          <c:x val="0.12640952298240354"/>
          <c:y val="0.88228421206367913"/>
          <c:w val="0.73137537954815068"/>
          <c:h val="6.3516155308172687E-2"/>
        </c:manualLayout>
      </c:layout>
      <c:overlay val="0"/>
      <c:txPr>
        <a:bodyPr/>
        <a:lstStyle/>
        <a:p>
          <a:pPr>
            <a:defRPr sz="1200" b="1"/>
          </a:pPr>
          <a:endParaRPr lang="en-US"/>
        </a:p>
      </c:txPr>
    </c:legend>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6.0732364342353934E-2"/>
          <c:y val="3.4894544431946006E-2"/>
          <c:w val="0.92779869907565915"/>
          <c:h val="0.56863423322085116"/>
        </c:manualLayout>
      </c:layout>
      <c:bar3DChart>
        <c:barDir val="col"/>
        <c:grouping val="clustered"/>
        <c:varyColors val="0"/>
        <c:ser>
          <c:idx val="0"/>
          <c:order val="0"/>
          <c:tx>
            <c:strRef>
              <c:f>Sheet1!$B$1</c:f>
              <c:strCache>
                <c:ptCount val="1"/>
                <c:pt idx="0">
                  <c:v>Local</c:v>
                </c:pt>
              </c:strCache>
            </c:strRef>
          </c:tx>
          <c:spPr>
            <a:solidFill>
              <a:srgbClr val="9E851A"/>
            </a:solidFill>
          </c:spPr>
          <c:invertIfNegative val="0"/>
          <c:dLbls>
            <c:txPr>
              <a:bodyPr/>
              <a:lstStyle/>
              <a:p>
                <a:pPr>
                  <a:defRPr sz="1050" b="1"/>
                </a:pPr>
                <a:endParaRPr lang="en-US"/>
              </a:p>
            </c:txPr>
            <c:showLegendKey val="0"/>
            <c:showVal val="1"/>
            <c:showCatName val="0"/>
            <c:showSerName val="0"/>
            <c:showPercent val="0"/>
            <c:showBubbleSize val="0"/>
            <c:showLeaderLines val="0"/>
          </c:dLbls>
          <c:cat>
            <c:strRef>
              <c:f>Sheet1!$A$2:$A$7</c:f>
              <c:strCache>
                <c:ptCount val="6"/>
                <c:pt idx="0">
                  <c:v>Internet</c:v>
                </c:pt>
                <c:pt idx="1">
                  <c:v>Fixed telephony</c:v>
                </c:pt>
                <c:pt idx="2">
                  <c:v>General complaint/s across multiple services</c:v>
                </c:pt>
                <c:pt idx="3">
                  <c:v>Mobile</c:v>
                </c:pt>
                <c:pt idx="4">
                  <c:v>Mobile broadband</c:v>
                </c:pt>
                <c:pt idx="5">
                  <c:v>Data services</c:v>
                </c:pt>
              </c:strCache>
            </c:strRef>
          </c:cat>
          <c:val>
            <c:numRef>
              <c:f>Sheet1!$B$2:$B$7</c:f>
              <c:numCache>
                <c:formatCode>0%</c:formatCode>
                <c:ptCount val="6"/>
                <c:pt idx="0">
                  <c:v>0.58000000000000007</c:v>
                </c:pt>
                <c:pt idx="1">
                  <c:v>0.3100000000000015</c:v>
                </c:pt>
                <c:pt idx="2">
                  <c:v>0.27</c:v>
                </c:pt>
                <c:pt idx="3">
                  <c:v>0.22</c:v>
                </c:pt>
                <c:pt idx="4">
                  <c:v>2.0000000000000011E-2</c:v>
                </c:pt>
                <c:pt idx="5">
                  <c:v>1.0000000000000005E-2</c:v>
                </c:pt>
              </c:numCache>
            </c:numRef>
          </c:val>
        </c:ser>
        <c:dLbls>
          <c:showLegendKey val="0"/>
          <c:showVal val="0"/>
          <c:showCatName val="0"/>
          <c:showSerName val="0"/>
          <c:showPercent val="0"/>
          <c:showBubbleSize val="0"/>
        </c:dLbls>
        <c:gapWidth val="175"/>
        <c:shape val="cylinder"/>
        <c:axId val="130671360"/>
        <c:axId val="130672896"/>
        <c:axId val="0"/>
      </c:bar3DChart>
      <c:catAx>
        <c:axId val="130671360"/>
        <c:scaling>
          <c:orientation val="minMax"/>
        </c:scaling>
        <c:delete val="0"/>
        <c:axPos val="b"/>
        <c:numFmt formatCode="General" sourceLinked="1"/>
        <c:majorTickMark val="in"/>
        <c:minorTickMark val="none"/>
        <c:tickLblPos val="nextTo"/>
        <c:spPr>
          <a:ln w="15875"/>
        </c:spPr>
        <c:txPr>
          <a:bodyPr/>
          <a:lstStyle/>
          <a:p>
            <a:pPr>
              <a:defRPr sz="1100" b="1"/>
            </a:pPr>
            <a:endParaRPr lang="en-US"/>
          </a:p>
        </c:txPr>
        <c:crossAx val="130672896"/>
        <c:crosses val="autoZero"/>
        <c:auto val="1"/>
        <c:lblAlgn val="ctr"/>
        <c:lblOffset val="100"/>
        <c:noMultiLvlLbl val="0"/>
      </c:catAx>
      <c:valAx>
        <c:axId val="130672896"/>
        <c:scaling>
          <c:orientation val="minMax"/>
        </c:scaling>
        <c:delete val="0"/>
        <c:axPos val="l"/>
        <c:numFmt formatCode="0%" sourceLinked="1"/>
        <c:majorTickMark val="out"/>
        <c:minorTickMark val="none"/>
        <c:tickLblPos val="nextTo"/>
        <c:txPr>
          <a:bodyPr/>
          <a:lstStyle/>
          <a:p>
            <a:pPr>
              <a:defRPr sz="1050" b="1"/>
            </a:pPr>
            <a:endParaRPr lang="en-US"/>
          </a:p>
        </c:txPr>
        <c:crossAx val="130671360"/>
        <c:crosses val="autoZero"/>
        <c:crossBetween val="between"/>
      </c:valAx>
      <c:spPr>
        <a:noFill/>
        <a:ln w="25400">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col"/>
        <c:grouping val="stacked"/>
        <c:varyColors val="0"/>
        <c:ser>
          <c:idx val="0"/>
          <c:order val="0"/>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'Consumer Satisfaction'!$B$28:$B$34</c:f>
              <c:strCache>
                <c:ptCount val="7"/>
                <c:pt idx="0">
                  <c:v>The other operator had lower prices</c:v>
                </c:pt>
                <c:pt idx="1">
                  <c:v>The other operator was offering a promotion I wanted to take advantage of</c:v>
                </c:pt>
                <c:pt idx="2">
                  <c:v>The other operator had better mobile coverage</c:v>
                </c:pt>
                <c:pt idx="3">
                  <c:v>I was unhappy with the level of customer service I was receiving at the time</c:v>
                </c:pt>
                <c:pt idx="4">
                  <c:v>The other operator had better roaming charges</c:v>
                </c:pt>
                <c:pt idx="5">
                  <c:v>The other operator had better roaming coverage</c:v>
                </c:pt>
                <c:pt idx="6">
                  <c:v>Other</c:v>
                </c:pt>
              </c:strCache>
            </c:strRef>
          </c:cat>
          <c:val>
            <c:numRef>
              <c:f>'Consumer Satisfaction'!$C$28:$C$34</c:f>
              <c:numCache>
                <c:formatCode>0%</c:formatCode>
                <c:ptCount val="7"/>
                <c:pt idx="0">
                  <c:v>0.75000000000001465</c:v>
                </c:pt>
                <c:pt idx="1">
                  <c:v>0.48000000000000032</c:v>
                </c:pt>
                <c:pt idx="2">
                  <c:v>0.18000000000000024</c:v>
                </c:pt>
                <c:pt idx="3">
                  <c:v>0.14000000000000001</c:v>
                </c:pt>
                <c:pt idx="4">
                  <c:v>0.12000000000000002</c:v>
                </c:pt>
                <c:pt idx="5">
                  <c:v>3.0000000000000002E-2</c:v>
                </c:pt>
                <c:pt idx="6">
                  <c:v>0.05</c:v>
                </c:pt>
              </c:numCache>
            </c:numRef>
          </c:val>
        </c:ser>
        <c:dLbls>
          <c:showLegendKey val="0"/>
          <c:showVal val="0"/>
          <c:showCatName val="0"/>
          <c:showSerName val="0"/>
          <c:showPercent val="0"/>
          <c:showBubbleSize val="0"/>
        </c:dLbls>
        <c:gapWidth val="55"/>
        <c:shape val="cylinder"/>
        <c:axId val="130718336"/>
        <c:axId val="130732416"/>
        <c:axId val="0"/>
      </c:bar3DChart>
      <c:catAx>
        <c:axId val="130718336"/>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30732416"/>
        <c:crosses val="autoZero"/>
        <c:auto val="1"/>
        <c:lblAlgn val="ctr"/>
        <c:lblOffset val="100"/>
        <c:noMultiLvlLbl val="0"/>
      </c:catAx>
      <c:valAx>
        <c:axId val="130732416"/>
        <c:scaling>
          <c:orientation val="minMax"/>
          <c:max val="1"/>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30718336"/>
        <c:crosses val="autoZero"/>
        <c:crossBetween val="between"/>
        <c:minorUnit val="0.25"/>
      </c:valAx>
    </c:plotArea>
    <c:plotVisOnly val="1"/>
    <c:dispBlanksAs val="gap"/>
    <c:showDLblsOverMax val="0"/>
  </c:chart>
  <c:externalData r:id="rId2">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ln w="9525">
          <a:solidFill>
            <a:srgbClr val="808080"/>
          </a:solidFill>
        </a:ln>
      </c:spPr>
    </c:floor>
    <c:sideWall>
      <c:thickness val="0"/>
    </c:sideWall>
    <c:backWall>
      <c:thickness val="0"/>
    </c:backWall>
    <c:plotArea>
      <c:layout>
        <c:manualLayout>
          <c:layoutTarget val="inner"/>
          <c:xMode val="edge"/>
          <c:yMode val="edge"/>
          <c:x val="5.9117549626685022E-2"/>
          <c:y val="1.8107711552817301E-2"/>
          <c:w val="0.92236392799384859"/>
          <c:h val="0.72552111431013677"/>
        </c:manualLayout>
      </c:layout>
      <c:bar3DChart>
        <c:barDir val="col"/>
        <c:grouping val="clustered"/>
        <c:varyColors val="0"/>
        <c:ser>
          <c:idx val="0"/>
          <c:order val="0"/>
          <c:tx>
            <c:strRef>
              <c:f>Sheet1!$B$1</c:f>
              <c:strCache>
                <c:ptCount val="1"/>
                <c:pt idx="0">
                  <c:v>Satisfied</c:v>
                </c:pt>
              </c:strCache>
            </c:strRef>
          </c:tx>
          <c:spPr>
            <a:solidFill>
              <a:schemeClr val="accent3">
                <a:lumMod val="75000"/>
              </a:schemeClr>
            </a:solidFill>
          </c:spPr>
          <c:invertIfNegative val="0"/>
          <c:dLbls>
            <c:txPr>
              <a:bodyPr/>
              <a:lstStyle/>
              <a:p>
                <a:pPr>
                  <a:defRPr sz="1050" b="1"/>
                </a:pPr>
                <a:endParaRPr lang="en-US"/>
              </a:p>
            </c:txPr>
            <c:showLegendKey val="0"/>
            <c:showVal val="1"/>
            <c:showCatName val="0"/>
            <c:showSerName val="0"/>
            <c:showPercent val="0"/>
            <c:showBubbleSize val="0"/>
            <c:showLeaderLines val="0"/>
          </c:dLbls>
          <c:cat>
            <c:strRef>
              <c:f>Sheet1!$A$2:$A$8</c:f>
              <c:strCache>
                <c:ptCount val="7"/>
                <c:pt idx="0">
                  <c:v>Availability of Information</c:v>
                </c:pt>
                <c:pt idx="1">
                  <c:v>Price Information</c:v>
                </c:pt>
                <c:pt idx="2">
                  <c:v>Complaint process</c:v>
                </c:pt>
                <c:pt idx="3">
                  <c:v>Availability of call centre, enquiry and emergency numbers</c:v>
                </c:pt>
                <c:pt idx="4">
                  <c:v>Accuracy /Reliability of information</c:v>
                </c:pt>
                <c:pt idx="5">
                  <c:v> Bill details</c:v>
                </c:pt>
                <c:pt idx="6">
                  <c:v>Tools for monitoring usage </c:v>
                </c:pt>
              </c:strCache>
            </c:strRef>
          </c:cat>
          <c:val>
            <c:numRef>
              <c:f>Sheet1!$B$2:$B$8</c:f>
              <c:numCache>
                <c:formatCode>0%</c:formatCode>
                <c:ptCount val="7"/>
                <c:pt idx="0">
                  <c:v>0.87000000000000077</c:v>
                </c:pt>
                <c:pt idx="1">
                  <c:v>0.80400000000000005</c:v>
                </c:pt>
                <c:pt idx="2">
                  <c:v>0.8</c:v>
                </c:pt>
                <c:pt idx="3">
                  <c:v>0.86000000000000065</c:v>
                </c:pt>
                <c:pt idx="4">
                  <c:v>0.85000000000000064</c:v>
                </c:pt>
                <c:pt idx="5">
                  <c:v>0.87000000000000077</c:v>
                </c:pt>
                <c:pt idx="6">
                  <c:v>0.8</c:v>
                </c:pt>
              </c:numCache>
            </c:numRef>
          </c:val>
        </c:ser>
        <c:ser>
          <c:idx val="1"/>
          <c:order val="1"/>
          <c:tx>
            <c:strRef>
              <c:f>Sheet1!$C$1</c:f>
              <c:strCache>
                <c:ptCount val="1"/>
                <c:pt idx="0">
                  <c:v>Neither Satisfied Nor Dissatisfied</c:v>
                </c:pt>
              </c:strCache>
            </c:strRef>
          </c:tx>
          <c:spPr>
            <a:solidFill>
              <a:srgbClr val="808080"/>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Sheet1!$A$2:$A$8</c:f>
              <c:strCache>
                <c:ptCount val="7"/>
                <c:pt idx="0">
                  <c:v>Availability of Information</c:v>
                </c:pt>
                <c:pt idx="1">
                  <c:v>Price Information</c:v>
                </c:pt>
                <c:pt idx="2">
                  <c:v>Complaint process</c:v>
                </c:pt>
                <c:pt idx="3">
                  <c:v>Availability of call centre, enquiry and emergency numbers</c:v>
                </c:pt>
                <c:pt idx="4">
                  <c:v>Accuracy /Reliability of information</c:v>
                </c:pt>
                <c:pt idx="5">
                  <c:v> Bill details</c:v>
                </c:pt>
                <c:pt idx="6">
                  <c:v>Tools for monitoring usage </c:v>
                </c:pt>
              </c:strCache>
            </c:strRef>
          </c:cat>
          <c:val>
            <c:numRef>
              <c:f>Sheet1!$C$2:$C$8</c:f>
              <c:numCache>
                <c:formatCode>0%</c:formatCode>
                <c:ptCount val="7"/>
                <c:pt idx="0">
                  <c:v>8.2000000000000003E-2</c:v>
                </c:pt>
                <c:pt idx="1">
                  <c:v>0.15200000000000019</c:v>
                </c:pt>
                <c:pt idx="2">
                  <c:v>0.15400000000000019</c:v>
                </c:pt>
                <c:pt idx="3">
                  <c:v>0.11</c:v>
                </c:pt>
                <c:pt idx="4">
                  <c:v>0.1</c:v>
                </c:pt>
                <c:pt idx="5">
                  <c:v>0.1</c:v>
                </c:pt>
                <c:pt idx="6">
                  <c:v>0.15000000000000019</c:v>
                </c:pt>
              </c:numCache>
            </c:numRef>
          </c:val>
        </c:ser>
        <c:ser>
          <c:idx val="2"/>
          <c:order val="2"/>
          <c:tx>
            <c:strRef>
              <c:f>Sheet1!$D$1</c:f>
              <c:strCache>
                <c:ptCount val="1"/>
                <c:pt idx="0">
                  <c:v>Dissatisfied</c:v>
                </c:pt>
              </c:strCache>
            </c:strRef>
          </c:tx>
          <c:spPr>
            <a:solidFill>
              <a:srgbClr val="C0504D"/>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Sheet1!$A$2:$A$8</c:f>
              <c:strCache>
                <c:ptCount val="7"/>
                <c:pt idx="0">
                  <c:v>Availability of Information</c:v>
                </c:pt>
                <c:pt idx="1">
                  <c:v>Price Information</c:v>
                </c:pt>
                <c:pt idx="2">
                  <c:v>Complaint process</c:v>
                </c:pt>
                <c:pt idx="3">
                  <c:v>Availability of call centre, enquiry and emergency numbers</c:v>
                </c:pt>
                <c:pt idx="4">
                  <c:v>Accuracy /Reliability of information</c:v>
                </c:pt>
                <c:pt idx="5">
                  <c:v> Bill details</c:v>
                </c:pt>
                <c:pt idx="6">
                  <c:v>Tools for monitoring usage </c:v>
                </c:pt>
              </c:strCache>
            </c:strRef>
          </c:cat>
          <c:val>
            <c:numRef>
              <c:f>Sheet1!$D$2:$D$8</c:f>
              <c:numCache>
                <c:formatCode>0%</c:formatCode>
                <c:ptCount val="7"/>
                <c:pt idx="0">
                  <c:v>0.05</c:v>
                </c:pt>
                <c:pt idx="1">
                  <c:v>4.3000000000000003E-2</c:v>
                </c:pt>
                <c:pt idx="2">
                  <c:v>0.05</c:v>
                </c:pt>
                <c:pt idx="3">
                  <c:v>3.0000000000000002E-2</c:v>
                </c:pt>
                <c:pt idx="4">
                  <c:v>0.05</c:v>
                </c:pt>
                <c:pt idx="5">
                  <c:v>3.0000000000000002E-2</c:v>
                </c:pt>
                <c:pt idx="6">
                  <c:v>0.05</c:v>
                </c:pt>
              </c:numCache>
            </c:numRef>
          </c:val>
        </c:ser>
        <c:dLbls>
          <c:showLegendKey val="0"/>
          <c:showVal val="0"/>
          <c:showCatName val="0"/>
          <c:showSerName val="0"/>
          <c:showPercent val="0"/>
          <c:showBubbleSize val="0"/>
        </c:dLbls>
        <c:gapWidth val="150"/>
        <c:shape val="cylinder"/>
        <c:axId val="130763392"/>
        <c:axId val="130773376"/>
        <c:axId val="0"/>
      </c:bar3DChart>
      <c:catAx>
        <c:axId val="130763392"/>
        <c:scaling>
          <c:orientation val="minMax"/>
        </c:scaling>
        <c:delete val="0"/>
        <c:axPos val="b"/>
        <c:numFmt formatCode="General" sourceLinked="1"/>
        <c:majorTickMark val="in"/>
        <c:minorTickMark val="none"/>
        <c:tickLblPos val="nextTo"/>
        <c:txPr>
          <a:bodyPr/>
          <a:lstStyle/>
          <a:p>
            <a:pPr>
              <a:defRPr sz="1050" b="1"/>
            </a:pPr>
            <a:endParaRPr lang="en-US"/>
          </a:p>
        </c:txPr>
        <c:crossAx val="130773376"/>
        <c:crosses val="autoZero"/>
        <c:auto val="1"/>
        <c:lblAlgn val="ctr"/>
        <c:lblOffset val="100"/>
        <c:noMultiLvlLbl val="0"/>
      </c:catAx>
      <c:valAx>
        <c:axId val="130773376"/>
        <c:scaling>
          <c:orientation val="minMax"/>
        </c:scaling>
        <c:delete val="0"/>
        <c:axPos val="l"/>
        <c:numFmt formatCode="0%" sourceLinked="1"/>
        <c:majorTickMark val="out"/>
        <c:minorTickMark val="none"/>
        <c:tickLblPos val="nextTo"/>
        <c:txPr>
          <a:bodyPr/>
          <a:lstStyle/>
          <a:p>
            <a:pPr>
              <a:defRPr sz="1050" b="1"/>
            </a:pPr>
            <a:endParaRPr lang="en-US"/>
          </a:p>
        </c:txPr>
        <c:crossAx val="130763392"/>
        <c:crosses val="autoZero"/>
        <c:crossBetween val="between"/>
        <c:majorUnit val="0.2"/>
      </c:valAx>
      <c:spPr>
        <a:noFill/>
        <a:ln w="25401">
          <a:noFill/>
        </a:ln>
      </c:spPr>
    </c:plotArea>
    <c:legend>
      <c:legendPos val="b"/>
      <c:layout>
        <c:manualLayout>
          <c:xMode val="edge"/>
          <c:yMode val="edge"/>
          <c:x val="0.22535764110567261"/>
          <c:y val="0.9468103646696262"/>
          <c:w val="0.62420996539445361"/>
          <c:h val="5.2022037641637237E-2"/>
        </c:manualLayout>
      </c:layout>
      <c:overlay val="0"/>
      <c:txPr>
        <a:bodyPr/>
        <a:lstStyle/>
        <a:p>
          <a:pPr>
            <a:defRPr sz="1200" b="1"/>
          </a:pPr>
          <a:endParaRPr lang="en-US"/>
        </a:p>
      </c:txPr>
    </c:legend>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05156386701663"/>
          <c:y val="9.5886538279100653E-2"/>
          <c:w val="0.33142847769031197"/>
          <c:h val="0.55238079615048163"/>
        </c:manualLayout>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dPt>
            <c:idx val="2"/>
            <c:bubble3D val="0"/>
            <c:spPr>
              <a:solidFill>
                <a:schemeClr val="accent6">
                  <a:lumMod val="60000"/>
                  <a:lumOff val="40000"/>
                </a:schemeClr>
              </a:solidFill>
            </c:spPr>
          </c:dPt>
          <c:dPt>
            <c:idx val="3"/>
            <c:bubble3D val="0"/>
            <c:spPr>
              <a:solidFill>
                <a:schemeClr val="tx2">
                  <a:lumMod val="60000"/>
                  <a:lumOff val="40000"/>
                </a:schemeClr>
              </a:solidFill>
            </c:spPr>
          </c:dPt>
          <c:dPt>
            <c:idx val="4"/>
            <c:bubble3D val="0"/>
            <c:spPr>
              <a:solidFill>
                <a:schemeClr val="accent4">
                  <a:lumMod val="60000"/>
                  <a:lumOff val="40000"/>
                </a:schemeClr>
              </a:solidFill>
            </c:spPr>
          </c:dPt>
          <c:dPt>
            <c:idx val="5"/>
            <c:bubble3D val="0"/>
            <c:spPr>
              <a:solidFill>
                <a:schemeClr val="accent3">
                  <a:lumMod val="60000"/>
                  <a:lumOff val="40000"/>
                </a:schemeClr>
              </a:solidFill>
            </c:spPr>
          </c:dPt>
          <c:cat>
            <c:strRef>
              <c:f>'Sample Structure'!$B$5:$B$11</c:f>
              <c:strCache>
                <c:ptCount val="7"/>
                <c:pt idx="0">
                  <c:v>Dubai</c:v>
                </c:pt>
                <c:pt idx="1">
                  <c:v>Abu Dhabi</c:v>
                </c:pt>
                <c:pt idx="2">
                  <c:v>Sharjah</c:v>
                </c:pt>
                <c:pt idx="3">
                  <c:v>Ajman</c:v>
                </c:pt>
                <c:pt idx="4">
                  <c:v>Fujeirah</c:v>
                </c:pt>
                <c:pt idx="5">
                  <c:v>Ras Al Khaimah</c:v>
                </c:pt>
                <c:pt idx="6">
                  <c:v>Umm Al Quwain</c:v>
                </c:pt>
              </c:strCache>
            </c:strRef>
          </c:cat>
          <c:val>
            <c:numRef>
              <c:f>'Sample Structure'!$C$5:$C$11</c:f>
              <c:numCache>
                <c:formatCode>0%</c:formatCode>
                <c:ptCount val="7"/>
                <c:pt idx="0">
                  <c:v>0.35000000000000031</c:v>
                </c:pt>
                <c:pt idx="1">
                  <c:v>0.34000000000000008</c:v>
                </c:pt>
                <c:pt idx="2">
                  <c:v>0.18000000000000024</c:v>
                </c:pt>
                <c:pt idx="3">
                  <c:v>3.0000000000000016E-2</c:v>
                </c:pt>
                <c:pt idx="4">
                  <c:v>3.0000000000000016E-2</c:v>
                </c:pt>
                <c:pt idx="5">
                  <c:v>4.0000000000000029E-2</c:v>
                </c:pt>
                <c:pt idx="6">
                  <c:v>3.0000000000000016E-2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egendEntry>
        <c:idx val="0"/>
        <c:txPr>
          <a:bodyPr/>
          <a:lstStyle/>
          <a:p>
            <a:pPr>
              <a:defRPr sz="1000">
                <a:latin typeface="Arial" pitchFamily="34" charset="0"/>
                <a:cs typeface="Arial" pitchFamily="34" charset="0"/>
              </a:defRPr>
            </a:pPr>
            <a:endParaRPr lang="en-US"/>
          </a:p>
        </c:txPr>
      </c:legendEntry>
      <c:layout>
        <c:manualLayout>
          <c:xMode val="edge"/>
          <c:yMode val="edge"/>
          <c:x val="0.15071576990376206"/>
          <c:y val="0.76840306106315071"/>
          <c:w val="0.72175925925926065"/>
          <c:h val="0.17302374853745744"/>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345253718287129"/>
          <c:y val="0.18825605132691794"/>
          <c:w val="0.3314284776903122"/>
          <c:h val="0.55238079615048163"/>
        </c:manualLayout>
      </c:layout>
      <c:pieChart>
        <c:varyColors val="1"/>
        <c:ser>
          <c:idx val="0"/>
          <c:order val="0"/>
          <c:tx>
            <c:strRef>
              <c:f>'Sample Structure'!$B$14</c:f>
              <c:strCache>
                <c:ptCount val="1"/>
                <c:pt idx="0">
                  <c:v>Nationality</c:v>
                </c:pt>
              </c:strCache>
            </c:strRef>
          </c:tx>
          <c:dPt>
            <c:idx val="0"/>
            <c:bubble3D val="0"/>
            <c:spPr>
              <a:solidFill>
                <a:schemeClr val="accent6">
                  <a:lumMod val="20000"/>
                  <a:lumOff val="80000"/>
                </a:schemeClr>
              </a:solidFill>
            </c:spPr>
          </c:dPt>
          <c:dPt>
            <c:idx val="1"/>
            <c:bubble3D val="0"/>
            <c:spPr>
              <a:solidFill>
                <a:schemeClr val="accent6">
                  <a:lumMod val="60000"/>
                  <a:lumOff val="40000"/>
                </a:schemeClr>
              </a:solidFill>
            </c:spPr>
          </c:dPt>
          <c:dPt>
            <c:idx val="2"/>
            <c:bubble3D val="0"/>
            <c:spPr>
              <a:solidFill>
                <a:schemeClr val="tx2">
                  <a:lumMod val="20000"/>
                  <a:lumOff val="80000"/>
                </a:schemeClr>
              </a:solidFill>
            </c:spPr>
          </c:dPt>
          <c:dPt>
            <c:idx val="3"/>
            <c:bubble3D val="0"/>
            <c:spPr>
              <a:solidFill>
                <a:schemeClr val="accent3">
                  <a:lumMod val="60000"/>
                  <a:lumOff val="40000"/>
                </a:schemeClr>
              </a:solidFill>
            </c:spPr>
          </c:dPt>
          <c:cat>
            <c:strRef>
              <c:f>'Sample Structure'!$B$15:$B$18</c:f>
              <c:strCache>
                <c:ptCount val="4"/>
                <c:pt idx="0">
                  <c:v>Emirati</c:v>
                </c:pt>
                <c:pt idx="1">
                  <c:v>Expat Arab</c:v>
                </c:pt>
                <c:pt idx="2">
                  <c:v>Expat Asian</c:v>
                </c:pt>
                <c:pt idx="3">
                  <c:v>Westerners/ Other</c:v>
                </c:pt>
              </c:strCache>
            </c:strRef>
          </c:cat>
          <c:val>
            <c:numRef>
              <c:f>'Sample Structure'!$C$15:$C$18</c:f>
              <c:numCache>
                <c:formatCode>0%</c:formatCode>
                <c:ptCount val="4"/>
                <c:pt idx="0">
                  <c:v>0.17</c:v>
                </c:pt>
                <c:pt idx="1">
                  <c:v>0.30000000000000032</c:v>
                </c:pt>
                <c:pt idx="2">
                  <c:v>0.46</c:v>
                </c:pt>
                <c:pt idx="3">
                  <c:v>6.0000000000000032E-2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5.5808362496354347E-2"/>
          <c:y val="0.84069221768968783"/>
          <c:w val="0.90000000000000013"/>
          <c:h val="7.2622142111754065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3027779485086391"/>
          <c:y val="6.8391095166670232E-2"/>
          <c:w val="0.55986466535433066"/>
          <c:h val="0.79507230713807864"/>
        </c:manualLayout>
      </c:layout>
      <c:barChart>
        <c:barDir val="bar"/>
        <c:grouping val="clustered"/>
        <c:varyColors val="0"/>
        <c:ser>
          <c:idx val="0"/>
          <c:order val="0"/>
          <c:tx>
            <c:strRef>
              <c:f>Sheet1!$B$1</c:f>
              <c:strCache>
                <c:ptCount val="1"/>
                <c:pt idx="0">
                  <c:v>2012</c:v>
                </c:pt>
              </c:strCache>
            </c:strRef>
          </c:tx>
          <c:spPr>
            <a:solidFill>
              <a:srgbClr val="9E851A"/>
            </a:solidFill>
            <a:effectLst>
              <a:outerShdw blurRad="50800" dist="38100" dir="8100000" algn="tr" rotWithShape="0">
                <a:prstClr val="black">
                  <a:alpha val="40000"/>
                </a:prstClr>
              </a:outerShdw>
            </a:effectLst>
            <a:scene3d>
              <a:camera prst="orthographicFront"/>
              <a:lightRig rig="contrasting" dir="t">
                <a:rot lat="0" lon="0" rev="7800000"/>
              </a:lightRig>
            </a:scene3d>
            <a:sp3d>
              <a:bevelT w="6502400" h="6502400"/>
              <a:bevelB w="6502400" h="6502400"/>
            </a:sp3d>
          </c:spPr>
          <c:invertIfNegative val="0"/>
          <c:dPt>
            <c:idx val="1"/>
            <c:invertIfNegative val="0"/>
            <c:bubble3D val="0"/>
            <c:spPr>
              <a:solidFill>
                <a:srgbClr val="9E851A"/>
              </a:solidFill>
              <a:ln>
                <a:solidFill>
                  <a:srgbClr val="C6D9F1"/>
                </a:solidFill>
              </a:ln>
              <a:effectLst>
                <a:outerShdw blurRad="50800" dist="38100" dir="8100000" algn="tr" rotWithShape="0">
                  <a:prstClr val="black">
                    <a:alpha val="40000"/>
                  </a:prstClr>
                </a:outerShdw>
              </a:effectLst>
              <a:scene3d>
                <a:camera prst="orthographicFront"/>
                <a:lightRig rig="contrasting" dir="t">
                  <a:rot lat="0" lon="0" rev="7800000"/>
                </a:lightRig>
              </a:scene3d>
              <a:sp3d>
                <a:bevelT w="6502400" h="6502400"/>
                <a:bevelB w="6502400" h="6502400"/>
              </a:sp3d>
            </c:spPr>
          </c:dPt>
          <c:dLbls>
            <c:spPr>
              <a:scene3d>
                <a:camera prst="orthographicFront"/>
                <a:lightRig rig="threePt" dir="t"/>
              </a:scene3d>
              <a:sp3d>
                <a:bevelB/>
              </a:sp3d>
            </c:spPr>
            <c:txPr>
              <a:bodyPr/>
              <a:lstStyle/>
              <a:p>
                <a:pPr>
                  <a:defRPr lang="da-DK" sz="1100" b="1">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Sheet1!$A$2:$A$8</c:f>
              <c:strCache>
                <c:ptCount val="7"/>
                <c:pt idx="0">
                  <c:v>Ajman</c:v>
                </c:pt>
                <c:pt idx="1">
                  <c:v>Fujairah</c:v>
                </c:pt>
                <c:pt idx="2">
                  <c:v>UAQ</c:v>
                </c:pt>
                <c:pt idx="3">
                  <c:v>RAK</c:v>
                </c:pt>
                <c:pt idx="4">
                  <c:v>Sharjah</c:v>
                </c:pt>
                <c:pt idx="5">
                  <c:v>Dubai</c:v>
                </c:pt>
                <c:pt idx="6">
                  <c:v>Abu Dhabi/Al Ain</c:v>
                </c:pt>
              </c:strCache>
            </c:strRef>
          </c:cat>
          <c:val>
            <c:numRef>
              <c:f>Sheet1!$B$2:$B$8</c:f>
              <c:numCache>
                <c:formatCode>0%</c:formatCode>
                <c:ptCount val="7"/>
                <c:pt idx="0">
                  <c:v>2.9339853300733493E-2</c:v>
                </c:pt>
                <c:pt idx="1">
                  <c:v>2.9339853300733493E-2</c:v>
                </c:pt>
                <c:pt idx="2">
                  <c:v>2.9339853300733493E-2</c:v>
                </c:pt>
                <c:pt idx="3">
                  <c:v>2.9828850855745721E-2</c:v>
                </c:pt>
                <c:pt idx="4">
                  <c:v>0.17603911980440146</c:v>
                </c:pt>
                <c:pt idx="5">
                  <c:v>0.34816625916870431</c:v>
                </c:pt>
                <c:pt idx="6">
                  <c:v>0.36000000000000032</c:v>
                </c:pt>
              </c:numCache>
            </c:numRef>
          </c:val>
        </c:ser>
        <c:dLbls>
          <c:showLegendKey val="0"/>
          <c:showVal val="0"/>
          <c:showCatName val="0"/>
          <c:showSerName val="0"/>
          <c:showPercent val="0"/>
          <c:showBubbleSize val="0"/>
        </c:dLbls>
        <c:gapWidth val="100"/>
        <c:axId val="128669952"/>
        <c:axId val="128668416"/>
      </c:barChart>
      <c:valAx>
        <c:axId val="128668416"/>
        <c:scaling>
          <c:orientation val="minMax"/>
        </c:scaling>
        <c:delete val="0"/>
        <c:axPos val="b"/>
        <c:numFmt formatCode="0%" sourceLinked="1"/>
        <c:majorTickMark val="out"/>
        <c:minorTickMark val="none"/>
        <c:tickLblPos val="nextTo"/>
        <c:txPr>
          <a:bodyPr/>
          <a:lstStyle/>
          <a:p>
            <a:pPr>
              <a:defRPr sz="1200" b="1"/>
            </a:pPr>
            <a:endParaRPr lang="en-US"/>
          </a:p>
        </c:txPr>
        <c:crossAx val="128669952"/>
        <c:crosses val="autoZero"/>
        <c:crossBetween val="between"/>
        <c:majorUnit val="0.1"/>
      </c:valAx>
      <c:catAx>
        <c:axId val="128669952"/>
        <c:scaling>
          <c:orientation val="minMax"/>
        </c:scaling>
        <c:delete val="0"/>
        <c:axPos val="l"/>
        <c:majorTickMark val="out"/>
        <c:minorTickMark val="none"/>
        <c:tickLblPos val="nextTo"/>
        <c:txPr>
          <a:bodyPr/>
          <a:lstStyle/>
          <a:p>
            <a:pPr>
              <a:defRPr sz="1200" b="1"/>
            </a:pPr>
            <a:endParaRPr lang="en-US"/>
          </a:p>
        </c:txPr>
        <c:crossAx val="128668416"/>
        <c:crosses val="autoZero"/>
        <c:auto val="1"/>
        <c:lblAlgn val="ctr"/>
        <c:lblOffset val="100"/>
        <c:noMultiLvlLbl val="0"/>
      </c:catAx>
      <c:spPr>
        <a:noFill/>
        <a:ln w="25407">
          <a:noFill/>
        </a:ln>
      </c:spPr>
    </c:plotArea>
    <c:plotVisOnly val="1"/>
    <c:dispBlanksAs val="zero"/>
    <c:showDLblsOverMax val="0"/>
  </c:chart>
  <c:txPr>
    <a:bodyPr/>
    <a:lstStyle/>
    <a:p>
      <a:pPr>
        <a:defRPr sz="1800"/>
      </a:pPr>
      <a:endParaRPr lang="en-US"/>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6.0133318087929363E-2"/>
          <c:y val="5.8928258967629016E-2"/>
          <c:w val="0.88046959804106295"/>
          <c:h val="0.76286861201173584"/>
        </c:manualLayout>
      </c:layout>
      <c:pieChart>
        <c:varyColors val="1"/>
        <c:ser>
          <c:idx val="0"/>
          <c:order val="0"/>
          <c:tx>
            <c:strRef>
              <c:f>Sheet1!$B$1</c:f>
              <c:strCache>
                <c:ptCount val="1"/>
                <c:pt idx="0">
                  <c:v>2012</c:v>
                </c:pt>
              </c:strCache>
            </c:strRef>
          </c:tx>
          <c:spPr>
            <a:solidFill>
              <a:srgbClr val="C6D9F1"/>
            </a:solidFill>
            <a:ln>
              <a:noFill/>
            </a:ln>
            <a:effectLst/>
            <a:scene3d>
              <a:camera prst="orthographicFront"/>
              <a:lightRig rig="contrasting" dir="t">
                <a:rot lat="0" lon="0" rev="7800000"/>
              </a:lightRig>
            </a:scene3d>
            <a:sp3d>
              <a:bevelT w="0" h="0"/>
              <a:bevelB w="0" h="0"/>
            </a:sp3d>
          </c:spPr>
          <c:dPt>
            <c:idx val="0"/>
            <c:bubble3D val="0"/>
            <c:spPr>
              <a:solidFill>
                <a:srgbClr val="9D8E1F"/>
              </a:solidFill>
              <a:ln>
                <a:noFill/>
              </a:ln>
              <a:effectLst/>
              <a:scene3d>
                <a:camera prst="orthographicFront"/>
                <a:lightRig rig="contrasting" dir="t">
                  <a:rot lat="0" lon="0" rev="7800000"/>
                </a:lightRig>
              </a:scene3d>
              <a:sp3d>
                <a:bevelT w="0" h="0"/>
                <a:bevelB w="0" h="0"/>
              </a:sp3d>
            </c:spPr>
          </c:dPt>
          <c:dPt>
            <c:idx val="1"/>
            <c:bubble3D val="0"/>
            <c:spPr>
              <a:solidFill>
                <a:schemeClr val="accent6">
                  <a:lumMod val="50000"/>
                </a:schemeClr>
              </a:solidFill>
              <a:ln>
                <a:noFill/>
              </a:ln>
              <a:effectLst/>
              <a:scene3d>
                <a:camera prst="orthographicFront"/>
                <a:lightRig rig="contrasting" dir="t">
                  <a:rot lat="0" lon="0" rev="7800000"/>
                </a:lightRig>
              </a:scene3d>
              <a:sp3d>
                <a:bevelT w="0" h="0"/>
                <a:bevelB w="0" h="0"/>
              </a:sp3d>
            </c:spPr>
          </c:dPt>
          <c:dPt>
            <c:idx val="2"/>
            <c:bubble3D val="0"/>
            <c:spPr>
              <a:solidFill>
                <a:srgbClr val="558ED5"/>
              </a:solidFill>
              <a:ln>
                <a:noFill/>
              </a:ln>
              <a:effectLst/>
              <a:scene3d>
                <a:camera prst="orthographicFront"/>
                <a:lightRig rig="contrasting" dir="t">
                  <a:rot lat="0" lon="0" rev="7800000"/>
                </a:lightRig>
              </a:scene3d>
              <a:sp3d>
                <a:bevelT w="0" h="0"/>
                <a:bevelB w="0" h="0"/>
              </a:sp3d>
            </c:spPr>
          </c:dPt>
          <c:dPt>
            <c:idx val="3"/>
            <c:bubble3D val="0"/>
            <c:spPr>
              <a:solidFill>
                <a:srgbClr val="C0504D"/>
              </a:solidFill>
              <a:ln>
                <a:noFill/>
              </a:ln>
              <a:effectLst/>
              <a:scene3d>
                <a:camera prst="orthographicFront"/>
                <a:lightRig rig="contrasting" dir="t">
                  <a:rot lat="0" lon="0" rev="7800000"/>
                </a:lightRig>
              </a:scene3d>
              <a:sp3d>
                <a:bevelT w="0" h="0"/>
                <a:bevelB w="0" h="0"/>
              </a:sp3d>
            </c:spPr>
          </c:dPt>
          <c:dLbls>
            <c:dLbl>
              <c:idx val="0"/>
              <c:layout>
                <c:manualLayout>
                  <c:x val="0.1909991728873367"/>
                  <c:y val="0.12500334517008904"/>
                </c:manualLayout>
              </c:layout>
              <c:dLblPos val="bestFit"/>
              <c:showLegendKey val="0"/>
              <c:showVal val="1"/>
              <c:showCatName val="1"/>
              <c:showSerName val="0"/>
              <c:showPercent val="0"/>
              <c:showBubbleSize val="0"/>
            </c:dLbl>
            <c:dLbl>
              <c:idx val="3"/>
              <c:delete val="1"/>
            </c:dLbl>
            <c:spPr>
              <a:scene3d>
                <a:camera prst="orthographicFront"/>
                <a:lightRig rig="threePt" dir="t"/>
              </a:scene3d>
              <a:sp3d>
                <a:bevelB/>
              </a:sp3d>
            </c:spPr>
            <c:txPr>
              <a:bodyPr/>
              <a:lstStyle/>
              <a:p>
                <a:pPr>
                  <a:defRPr lang="da-DK" sz="1000" b="1">
                    <a:solidFill>
                      <a:schemeClr val="bg1">
                        <a:lumMod val="95000"/>
                      </a:schemeClr>
                    </a:solidFill>
                    <a:latin typeface="Arial" pitchFamily="34" charset="0"/>
                    <a:cs typeface="Arial" pitchFamily="34" charset="0"/>
                  </a:defRPr>
                </a:pPr>
                <a:endParaRPr lang="en-US"/>
              </a:p>
            </c:txPr>
            <c:dLblPos val="ctr"/>
            <c:showLegendKey val="0"/>
            <c:showVal val="1"/>
            <c:showCatName val="1"/>
            <c:showSerName val="0"/>
            <c:showPercent val="0"/>
            <c:showBubbleSize val="0"/>
            <c:showLeaderLines val="1"/>
          </c:dLbls>
          <c:cat>
            <c:strRef>
              <c:f>Sheet1!$A$2:$A$5</c:f>
              <c:strCache>
                <c:ptCount val="4"/>
                <c:pt idx="0">
                  <c:v>UAE Nationals</c:v>
                </c:pt>
                <c:pt idx="1">
                  <c:v>Expat Arabs</c:v>
                </c:pt>
                <c:pt idx="2">
                  <c:v>Expat Asians</c:v>
                </c:pt>
                <c:pt idx="3">
                  <c:v>Westerners</c:v>
                </c:pt>
              </c:strCache>
            </c:strRef>
          </c:cat>
          <c:val>
            <c:numRef>
              <c:f>Sheet1!$B$2:$B$5</c:f>
              <c:numCache>
                <c:formatCode>0%</c:formatCode>
                <c:ptCount val="4"/>
                <c:pt idx="0">
                  <c:v>0.17</c:v>
                </c:pt>
                <c:pt idx="1">
                  <c:v>0.30000000000000032</c:v>
                </c:pt>
                <c:pt idx="2">
                  <c:v>0.47000000000000008</c:v>
                </c:pt>
                <c:pt idx="3">
                  <c:v>6.0000000000000032E-2</c:v>
                </c:pt>
              </c:numCache>
            </c:numRef>
          </c:val>
        </c:ser>
        <c:dLbls>
          <c:showLegendKey val="0"/>
          <c:showVal val="0"/>
          <c:showCatName val="0"/>
          <c:showSerName val="0"/>
          <c:showPercent val="0"/>
          <c:showBubbleSize val="0"/>
          <c:showLeaderLines val="1"/>
        </c:dLbls>
        <c:firstSliceAng val="280"/>
      </c:pieChart>
      <c:spPr>
        <a:noFill/>
        <a:ln w="25407">
          <a:noFill/>
        </a:ln>
      </c:spPr>
    </c:plotArea>
    <c:plotVisOnly val="1"/>
    <c:dispBlanksAs val="zero"/>
    <c:showDLblsOverMax val="0"/>
  </c:chart>
  <c:txPr>
    <a:bodyPr/>
    <a:lstStyle/>
    <a:p>
      <a:pPr>
        <a:defRPr sz="1800"/>
      </a:pPr>
      <a:endParaRPr lang="en-US"/>
    </a:p>
  </c:txPr>
  <c:externalData r:id="rId1">
    <c:autoUpdate val="0"/>
  </c:externalData>
  <c:userShapes r:id="rId2"/>
</c:chartSpace>
</file>

<file path=ppt/charts/chart1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345253718287129"/>
          <c:y val="0.18825605132691794"/>
          <c:w val="0.3314284776903122"/>
          <c:h val="0.55238079615048163"/>
        </c:manualLayout>
      </c:layout>
      <c:pieChart>
        <c:varyColors val="1"/>
        <c:ser>
          <c:idx val="0"/>
          <c:order val="0"/>
          <c:tx>
            <c:strRef>
              <c:f>'Sample Structure'!$B$24</c:f>
              <c:strCache>
                <c:ptCount val="1"/>
                <c:pt idx="0">
                  <c:v>Emirate</c:v>
                </c:pt>
              </c:strCache>
            </c:strRef>
          </c:tx>
          <c:dPt>
            <c:idx val="0"/>
            <c:bubble3D val="0"/>
            <c:spPr>
              <a:solidFill>
                <a:schemeClr val="accent6">
                  <a:lumMod val="20000"/>
                  <a:lumOff val="80000"/>
                </a:schemeClr>
              </a:solidFill>
            </c:spPr>
          </c:dPt>
          <c:dPt>
            <c:idx val="1"/>
            <c:bubble3D val="0"/>
            <c:spPr>
              <a:solidFill>
                <a:schemeClr val="tx2">
                  <a:lumMod val="20000"/>
                  <a:lumOff val="80000"/>
                </a:schemeClr>
              </a:solidFill>
            </c:spPr>
          </c:dPt>
          <c:dPt>
            <c:idx val="2"/>
            <c:bubble3D val="0"/>
            <c:spPr>
              <a:solidFill>
                <a:schemeClr val="accent6">
                  <a:lumMod val="60000"/>
                  <a:lumOff val="40000"/>
                </a:schemeClr>
              </a:solidFill>
            </c:spPr>
          </c:dPt>
          <c:dPt>
            <c:idx val="3"/>
            <c:bubble3D val="0"/>
            <c:spPr>
              <a:solidFill>
                <a:schemeClr val="tx2">
                  <a:lumMod val="60000"/>
                  <a:lumOff val="40000"/>
                </a:schemeClr>
              </a:solidFill>
            </c:spPr>
          </c:dPt>
          <c:dPt>
            <c:idx val="4"/>
            <c:bubble3D val="0"/>
            <c:spPr>
              <a:solidFill>
                <a:schemeClr val="accent4">
                  <a:lumMod val="60000"/>
                  <a:lumOff val="40000"/>
                </a:schemeClr>
              </a:solidFill>
            </c:spPr>
          </c:dPt>
          <c:dPt>
            <c:idx val="5"/>
            <c:bubble3D val="0"/>
            <c:spPr>
              <a:solidFill>
                <a:schemeClr val="accent3">
                  <a:lumMod val="60000"/>
                  <a:lumOff val="40000"/>
                </a:schemeClr>
              </a:solidFill>
            </c:spPr>
          </c:dPt>
          <c:cat>
            <c:strRef>
              <c:f>'Sample Structure'!$B$25:$B$31</c:f>
              <c:strCache>
                <c:ptCount val="7"/>
                <c:pt idx="0">
                  <c:v>Dubai</c:v>
                </c:pt>
                <c:pt idx="1">
                  <c:v>Abu Dhabi</c:v>
                </c:pt>
                <c:pt idx="2">
                  <c:v>Sharjah</c:v>
                </c:pt>
                <c:pt idx="3">
                  <c:v>Ajman</c:v>
                </c:pt>
                <c:pt idx="4">
                  <c:v>Fujeirah</c:v>
                </c:pt>
                <c:pt idx="5">
                  <c:v>Ras Al Khaimah</c:v>
                </c:pt>
                <c:pt idx="6">
                  <c:v>Umm Al Quwain</c:v>
                </c:pt>
              </c:strCache>
            </c:strRef>
          </c:cat>
          <c:val>
            <c:numRef>
              <c:f>'Sample Structure'!$C$25:$C$31</c:f>
              <c:numCache>
                <c:formatCode>0%</c:formatCode>
                <c:ptCount val="7"/>
                <c:pt idx="0">
                  <c:v>0.35000000000000031</c:v>
                </c:pt>
                <c:pt idx="1">
                  <c:v>0.35000000000000031</c:v>
                </c:pt>
                <c:pt idx="2">
                  <c:v>0.18000000000000024</c:v>
                </c:pt>
                <c:pt idx="3">
                  <c:v>3.0000000000000002E-2</c:v>
                </c:pt>
                <c:pt idx="4">
                  <c:v>3.0000000000000002E-2</c:v>
                </c:pt>
                <c:pt idx="5">
                  <c:v>3.0000000000000002E-2</c:v>
                </c:pt>
                <c:pt idx="6">
                  <c:v>3.0000000000000002E-2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5.5808362496354347E-2"/>
          <c:y val="0.76840306106315071"/>
          <c:w val="0.90000000000000013"/>
          <c:h val="7.2622142111754065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5.9117553487632334E-2"/>
          <c:y val="3.0183727034120811E-2"/>
          <c:w val="0.92402503466136565"/>
          <c:h val="0.61630768594870522"/>
        </c:manualLayout>
      </c:layout>
      <c:bar3DChart>
        <c:barDir val="col"/>
        <c:grouping val="clustered"/>
        <c:varyColors val="0"/>
        <c:ser>
          <c:idx val="0"/>
          <c:order val="0"/>
          <c:tx>
            <c:strRef>
              <c:f>Sheet1!$B$1</c:f>
              <c:strCache>
                <c:ptCount val="1"/>
                <c:pt idx="0">
                  <c:v>Satisfied</c:v>
                </c:pt>
              </c:strCache>
            </c:strRef>
          </c:tx>
          <c:spPr>
            <a:solidFill>
              <a:schemeClr val="accent3">
                <a:lumMod val="75000"/>
              </a:schemeClr>
            </a:solidFill>
          </c:spPr>
          <c:invertIfNegative val="0"/>
          <c:dLbls>
            <c:txPr>
              <a:bodyPr/>
              <a:lstStyle/>
              <a:p>
                <a:pPr>
                  <a:defRPr lang="da-DK" b="1"/>
                </a:pPr>
                <a:endParaRPr lang="en-US"/>
              </a:p>
            </c:txPr>
            <c:showLegendKey val="0"/>
            <c:showVal val="1"/>
            <c:showCatName val="0"/>
            <c:showSerName val="0"/>
            <c:showPercent val="0"/>
            <c:showBubbleSize val="0"/>
            <c:showLeaderLines val="0"/>
          </c:dLbls>
          <c:cat>
            <c:strRef>
              <c:f>Sheet1!$A$2:$A$8</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c:v>
                </c:pt>
                <c:pt idx="6">
                  <c:v>Problem resolution </c:v>
                </c:pt>
              </c:strCache>
            </c:strRef>
          </c:cat>
          <c:val>
            <c:numRef>
              <c:f>Sheet1!$B$2:$B$8</c:f>
              <c:numCache>
                <c:formatCode>0%</c:formatCode>
                <c:ptCount val="7"/>
                <c:pt idx="0">
                  <c:v>0.94000000000000061</c:v>
                </c:pt>
                <c:pt idx="1">
                  <c:v>0.56999999999999995</c:v>
                </c:pt>
                <c:pt idx="2">
                  <c:v>0.54</c:v>
                </c:pt>
                <c:pt idx="3">
                  <c:v>0.89</c:v>
                </c:pt>
                <c:pt idx="4">
                  <c:v>0.94000000000000061</c:v>
                </c:pt>
                <c:pt idx="5">
                  <c:v>0.86000000000000065</c:v>
                </c:pt>
                <c:pt idx="6">
                  <c:v>0.85000000000000064</c:v>
                </c:pt>
              </c:numCache>
            </c:numRef>
          </c:val>
        </c:ser>
        <c:ser>
          <c:idx val="1"/>
          <c:order val="1"/>
          <c:tx>
            <c:strRef>
              <c:f>Sheet1!$C$1</c:f>
              <c:strCache>
                <c:ptCount val="1"/>
                <c:pt idx="0">
                  <c:v>Neither Satisfied Nor Dissatisfied</c:v>
                </c:pt>
              </c:strCache>
            </c:strRef>
          </c:tx>
          <c:spPr>
            <a:solidFill>
              <a:srgbClr val="808080"/>
            </a:solidFill>
          </c:spPr>
          <c:invertIfNegative val="0"/>
          <c:dLbls>
            <c:txPr>
              <a:bodyPr/>
              <a:lstStyle/>
              <a:p>
                <a:pPr>
                  <a:defRPr lang="da-DK" b="1"/>
                </a:pPr>
                <a:endParaRPr lang="en-US"/>
              </a:p>
            </c:txPr>
            <c:showLegendKey val="0"/>
            <c:showVal val="1"/>
            <c:showCatName val="0"/>
            <c:showSerName val="0"/>
            <c:showPercent val="0"/>
            <c:showBubbleSize val="0"/>
            <c:showLeaderLines val="0"/>
          </c:dLbls>
          <c:cat>
            <c:strRef>
              <c:f>Sheet1!$A$2:$A$8</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c:v>
                </c:pt>
                <c:pt idx="6">
                  <c:v>Problem resolution </c:v>
                </c:pt>
              </c:strCache>
            </c:strRef>
          </c:cat>
          <c:val>
            <c:numRef>
              <c:f>Sheet1!$C$2:$C$8</c:f>
              <c:numCache>
                <c:formatCode>0%</c:formatCode>
                <c:ptCount val="7"/>
                <c:pt idx="0">
                  <c:v>3.0000000000000002E-2</c:v>
                </c:pt>
                <c:pt idx="1">
                  <c:v>0.2</c:v>
                </c:pt>
                <c:pt idx="2">
                  <c:v>0.21000000000000021</c:v>
                </c:pt>
                <c:pt idx="3">
                  <c:v>7.0000000000000021E-2</c:v>
                </c:pt>
                <c:pt idx="4">
                  <c:v>4.0000000000000022E-2</c:v>
                </c:pt>
                <c:pt idx="5">
                  <c:v>8.0000000000000043E-2</c:v>
                </c:pt>
                <c:pt idx="6">
                  <c:v>0.1</c:v>
                </c:pt>
              </c:numCache>
            </c:numRef>
          </c:val>
        </c:ser>
        <c:ser>
          <c:idx val="2"/>
          <c:order val="2"/>
          <c:tx>
            <c:strRef>
              <c:f>Sheet1!$D$1</c:f>
              <c:strCache>
                <c:ptCount val="1"/>
                <c:pt idx="0">
                  <c:v>Dissatisfied</c:v>
                </c:pt>
              </c:strCache>
            </c:strRef>
          </c:tx>
          <c:spPr>
            <a:solidFill>
              <a:srgbClr val="C0504D"/>
            </a:solidFill>
          </c:spPr>
          <c:invertIfNegative val="0"/>
          <c:dLbls>
            <c:txPr>
              <a:bodyPr/>
              <a:lstStyle/>
              <a:p>
                <a:pPr>
                  <a:defRPr lang="da-DK" b="1"/>
                </a:pPr>
                <a:endParaRPr lang="en-US"/>
              </a:p>
            </c:txPr>
            <c:showLegendKey val="0"/>
            <c:showVal val="1"/>
            <c:showCatName val="0"/>
            <c:showSerName val="0"/>
            <c:showPercent val="0"/>
            <c:showBubbleSize val="0"/>
            <c:showLeaderLines val="0"/>
          </c:dLbls>
          <c:cat>
            <c:strRef>
              <c:f>Sheet1!$A$2:$A$8</c:f>
              <c:strCache>
                <c:ptCount val="7"/>
                <c:pt idx="0">
                  <c:v>Overall fixed line service</c:v>
                </c:pt>
                <c:pt idx="1">
                  <c:v>Price of national calls to a fixed line</c:v>
                </c:pt>
                <c:pt idx="2">
                  <c:v>Price of national calls to a mobile phone</c:v>
                </c:pt>
                <c:pt idx="3">
                  <c:v>Quality of the customer service</c:v>
                </c:pt>
                <c:pt idx="4">
                  <c:v>Quality of the Network</c:v>
                </c:pt>
                <c:pt idx="5">
                  <c:v>Choice of services </c:v>
                </c:pt>
                <c:pt idx="6">
                  <c:v>Problem resolution </c:v>
                </c:pt>
              </c:strCache>
            </c:strRef>
          </c:cat>
          <c:val>
            <c:numRef>
              <c:f>Sheet1!$D$2:$D$8</c:f>
              <c:numCache>
                <c:formatCode>0%</c:formatCode>
                <c:ptCount val="7"/>
                <c:pt idx="0">
                  <c:v>3.0000000000000002E-2</c:v>
                </c:pt>
                <c:pt idx="1">
                  <c:v>0.23</c:v>
                </c:pt>
                <c:pt idx="2">
                  <c:v>0.24000000000000021</c:v>
                </c:pt>
                <c:pt idx="3">
                  <c:v>4.0000000000000022E-2</c:v>
                </c:pt>
                <c:pt idx="4">
                  <c:v>2.0000000000000011E-2</c:v>
                </c:pt>
                <c:pt idx="5">
                  <c:v>6.0000000000000032E-2</c:v>
                </c:pt>
                <c:pt idx="6">
                  <c:v>0.05</c:v>
                </c:pt>
              </c:numCache>
            </c:numRef>
          </c:val>
        </c:ser>
        <c:dLbls>
          <c:showLegendKey val="0"/>
          <c:showVal val="0"/>
          <c:showCatName val="0"/>
          <c:showSerName val="0"/>
          <c:showPercent val="0"/>
          <c:showBubbleSize val="0"/>
        </c:dLbls>
        <c:gapWidth val="150"/>
        <c:shape val="cylinder"/>
        <c:axId val="100213120"/>
        <c:axId val="100214656"/>
        <c:axId val="0"/>
      </c:bar3DChart>
      <c:catAx>
        <c:axId val="100213120"/>
        <c:scaling>
          <c:orientation val="minMax"/>
        </c:scaling>
        <c:delete val="0"/>
        <c:axPos val="b"/>
        <c:numFmt formatCode="General" sourceLinked="1"/>
        <c:majorTickMark val="out"/>
        <c:minorTickMark val="none"/>
        <c:tickLblPos val="nextTo"/>
        <c:txPr>
          <a:bodyPr/>
          <a:lstStyle/>
          <a:p>
            <a:pPr>
              <a:defRPr lang="da-DK" sz="900" b="1"/>
            </a:pPr>
            <a:endParaRPr lang="en-US"/>
          </a:p>
        </c:txPr>
        <c:crossAx val="100214656"/>
        <c:crosses val="autoZero"/>
        <c:auto val="1"/>
        <c:lblAlgn val="ctr"/>
        <c:lblOffset val="100"/>
        <c:noMultiLvlLbl val="0"/>
      </c:catAx>
      <c:valAx>
        <c:axId val="100214656"/>
        <c:scaling>
          <c:orientation val="minMax"/>
        </c:scaling>
        <c:delete val="0"/>
        <c:axPos val="l"/>
        <c:numFmt formatCode="0%" sourceLinked="1"/>
        <c:majorTickMark val="out"/>
        <c:minorTickMark val="none"/>
        <c:tickLblPos val="nextTo"/>
        <c:txPr>
          <a:bodyPr/>
          <a:lstStyle/>
          <a:p>
            <a:pPr>
              <a:defRPr lang="da-DK" b="1" i="0"/>
            </a:pPr>
            <a:endParaRPr lang="en-US"/>
          </a:p>
        </c:txPr>
        <c:crossAx val="100213120"/>
        <c:crosses val="autoZero"/>
        <c:crossBetween val="between"/>
        <c:majorUnit val="0.2"/>
      </c:valAx>
      <c:spPr>
        <a:noFill/>
        <a:ln w="25375">
          <a:noFill/>
        </a:ln>
      </c:spPr>
    </c:plotArea>
    <c:legend>
      <c:legendPos val="b"/>
      <c:layout>
        <c:manualLayout>
          <c:xMode val="edge"/>
          <c:yMode val="edge"/>
          <c:x val="0.26166871582912632"/>
          <c:y val="0.86056443799392213"/>
          <c:w val="0.52981871452114992"/>
          <c:h val="9.1268342877595027E-2"/>
        </c:manualLayout>
      </c:layout>
      <c:overlay val="0"/>
      <c:txPr>
        <a:bodyPr/>
        <a:lstStyle/>
        <a:p>
          <a:pPr>
            <a:defRPr lang="da-DK" sz="1100" b="1"/>
          </a:pPr>
          <a:endParaRPr lang="en-US"/>
        </a:p>
      </c:txPr>
    </c:legend>
    <c:plotVisOnly val="1"/>
    <c:dispBlanksAs val="gap"/>
    <c:showDLblsOverMax val="0"/>
  </c:chart>
  <c:txPr>
    <a:bodyPr/>
    <a:lstStyle/>
    <a:p>
      <a:pPr>
        <a:defRPr sz="1000">
          <a:solidFill>
            <a:srgbClr val="000000"/>
          </a:solidFill>
          <a:latin typeface="Arial" pitchFamily="34" charset="0"/>
          <a:cs typeface="Arial" pitchFamily="34" charset="0"/>
        </a:defRPr>
      </a:pPr>
      <a:endParaRPr lang="en-US"/>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345253718287157"/>
          <c:y val="0.18825605132691794"/>
          <c:w val="0.33142847769031247"/>
          <c:h val="0.55238079615048163"/>
        </c:manualLayout>
      </c:layout>
      <c:pieChart>
        <c:varyColors val="1"/>
        <c:ser>
          <c:idx val="0"/>
          <c:order val="0"/>
          <c:tx>
            <c:strRef>
              <c:f>'Sample Structure'!$B$14</c:f>
              <c:strCache>
                <c:ptCount val="1"/>
                <c:pt idx="0">
                  <c:v>Nationality</c:v>
                </c:pt>
              </c:strCache>
            </c:strRef>
          </c:tx>
          <c:spPr>
            <a:solidFill>
              <a:schemeClr val="accent6">
                <a:lumMod val="20000"/>
                <a:lumOff val="80000"/>
              </a:schemeClr>
            </a:solidFill>
          </c:spPr>
          <c:dPt>
            <c:idx val="0"/>
            <c:bubble3D val="0"/>
            <c:spPr>
              <a:solidFill>
                <a:schemeClr val="accent6">
                  <a:lumMod val="60000"/>
                  <a:lumOff val="40000"/>
                </a:schemeClr>
              </a:solidFill>
            </c:spPr>
          </c:dPt>
          <c:dPt>
            <c:idx val="2"/>
            <c:bubble3D val="0"/>
            <c:spPr>
              <a:solidFill>
                <a:schemeClr val="tx2">
                  <a:lumMod val="20000"/>
                  <a:lumOff val="80000"/>
                </a:schemeClr>
              </a:solidFill>
            </c:spPr>
          </c:dPt>
          <c:dPt>
            <c:idx val="3"/>
            <c:bubble3D val="0"/>
            <c:spPr>
              <a:solidFill>
                <a:schemeClr val="accent3">
                  <a:lumMod val="60000"/>
                  <a:lumOff val="40000"/>
                </a:schemeClr>
              </a:solidFill>
            </c:spPr>
          </c:dPt>
          <c:cat>
            <c:strRef>
              <c:f>'Sample Structure'!$B$35:$B$38</c:f>
              <c:strCache>
                <c:ptCount val="4"/>
                <c:pt idx="0">
                  <c:v>Emirati</c:v>
                </c:pt>
                <c:pt idx="1">
                  <c:v>Expat Arab</c:v>
                </c:pt>
                <c:pt idx="2">
                  <c:v>Expat Asian</c:v>
                </c:pt>
                <c:pt idx="3">
                  <c:v>Westerners/ Other</c:v>
                </c:pt>
              </c:strCache>
            </c:strRef>
          </c:cat>
          <c:val>
            <c:numRef>
              <c:f>'Sample Structure'!$C$35:$C$38</c:f>
              <c:numCache>
                <c:formatCode>0%</c:formatCode>
                <c:ptCount val="4"/>
                <c:pt idx="0">
                  <c:v>0.17</c:v>
                </c:pt>
                <c:pt idx="1">
                  <c:v>0.31000000000000238</c:v>
                </c:pt>
                <c:pt idx="2">
                  <c:v>0.46</c:v>
                </c:pt>
                <c:pt idx="3">
                  <c:v>7.0000000000000021E-2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5.5808362496354347E-2"/>
          <c:y val="0.84069221768968783"/>
          <c:w val="0.90000000000000013"/>
          <c:h val="7.2622142111754065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345253718287179"/>
          <c:y val="0.18825605132691794"/>
          <c:w val="0.3314284776903127"/>
          <c:h val="0.55238079615048163"/>
        </c:manualLayout>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cat>
            <c:strRef>
              <c:f>'Sample Structure'!$B$42:$B$43</c:f>
              <c:strCache>
                <c:ptCount val="2"/>
                <c:pt idx="0">
                  <c:v>Male</c:v>
                </c:pt>
                <c:pt idx="1">
                  <c:v>Female</c:v>
                </c:pt>
              </c:strCache>
            </c:strRef>
          </c:cat>
          <c:val>
            <c:numRef>
              <c:f>'Sample Structure'!$C$42:$C$43</c:f>
              <c:numCache>
                <c:formatCode>0%</c:formatCode>
                <c:ptCount val="2"/>
                <c:pt idx="0">
                  <c:v>0.77000000000001834</c:v>
                </c:pt>
                <c:pt idx="1">
                  <c:v>0.23</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25025284339457582"/>
          <c:y val="0.82061189640455234"/>
          <c:w val="0.5189814085739286"/>
          <c:h val="7.2622142111754065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5236353930334978"/>
          <c:y val="6.9888888888888903E-2"/>
          <c:w val="0.39197072823524926"/>
          <c:h val="0.7708757655293158"/>
        </c:manualLayout>
      </c:layout>
      <c:pieChart>
        <c:varyColors val="1"/>
        <c:dLbls>
          <c:showLegendKey val="0"/>
          <c:showVal val="0"/>
          <c:showCatName val="0"/>
          <c:showSerName val="0"/>
          <c:showPercent val="0"/>
          <c:showBubbleSize val="0"/>
          <c:showLeaderLines val="1"/>
        </c:dLbls>
        <c:firstSliceAng val="0"/>
      </c:pieChart>
      <c:spPr>
        <a:noFill/>
        <a:ln w="25407">
          <a:noFill/>
        </a:ln>
      </c:spPr>
    </c:plotArea>
    <c:legend>
      <c:legendPos val="r"/>
      <c:layout>
        <c:manualLayout>
          <c:xMode val="edge"/>
          <c:yMode val="edge"/>
          <c:x val="0.67597090617911304"/>
          <c:y val="0.13348818897637987"/>
          <c:w val="0.27220917300591668"/>
          <c:h val="0.70779877515311418"/>
        </c:manualLayout>
      </c:layout>
      <c:overlay val="0"/>
    </c:legend>
    <c:plotVisOnly val="1"/>
    <c:dispBlanksAs val="zero"/>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9.6875328083989895E-2"/>
          <c:y val="0.13025809273840774"/>
          <c:w val="0.70835254038325457"/>
          <c:h val="0.83450923153133161"/>
        </c:manualLayout>
      </c:layout>
      <c:pieChart>
        <c:varyColors val="1"/>
        <c:ser>
          <c:idx val="0"/>
          <c:order val="0"/>
          <c:tx>
            <c:strRef>
              <c:f>Sheet1!$B$1</c:f>
              <c:strCache>
                <c:ptCount val="1"/>
                <c:pt idx="0">
                  <c:v>2012</c:v>
                </c:pt>
              </c:strCache>
            </c:strRef>
          </c:tx>
          <c:spPr>
            <a:solidFill>
              <a:srgbClr val="C6D9F1"/>
            </a:solidFill>
            <a:effectLst>
              <a:outerShdw dir="300000" sx="1000" sy="1000" rotWithShape="0">
                <a:srgbClr val="000000"/>
              </a:outerShdw>
            </a:effectLst>
            <a:scene3d>
              <a:camera prst="orthographicFront"/>
              <a:lightRig rig="contrasting" dir="t">
                <a:rot lat="0" lon="0" rev="7800000"/>
              </a:lightRig>
            </a:scene3d>
            <a:sp3d>
              <a:bevelT w="0" h="0"/>
              <a:bevelB w="0" h="0"/>
            </a:sp3d>
          </c:spPr>
          <c:dPt>
            <c:idx val="0"/>
            <c:bubble3D val="0"/>
            <c:spPr>
              <a:solidFill>
                <a:schemeClr val="tx2">
                  <a:lumMod val="60000"/>
                  <a:lumOff val="40000"/>
                </a:schemeClr>
              </a:solidFill>
              <a:effectLst>
                <a:outerShdw dir="300000" sx="1000" sy="1000" rotWithShape="0">
                  <a:srgbClr val="000000"/>
                </a:outerShdw>
              </a:effectLst>
              <a:scene3d>
                <a:camera prst="orthographicFront"/>
                <a:lightRig rig="contrasting" dir="t">
                  <a:rot lat="0" lon="0" rev="7800000"/>
                </a:lightRig>
              </a:scene3d>
              <a:sp3d>
                <a:bevelT w="0" h="0"/>
                <a:bevelB w="0" h="0"/>
              </a:sp3d>
            </c:spPr>
          </c:dPt>
          <c:dPt>
            <c:idx val="1"/>
            <c:bubble3D val="0"/>
            <c:spPr>
              <a:solidFill>
                <a:srgbClr val="9E851A"/>
              </a:solidFill>
              <a:effectLst>
                <a:outerShdw dir="300000" sx="1000" sy="1000" rotWithShape="0">
                  <a:srgbClr val="000000"/>
                </a:outerShdw>
              </a:effectLst>
              <a:scene3d>
                <a:camera prst="orthographicFront"/>
                <a:lightRig rig="contrasting" dir="t">
                  <a:rot lat="0" lon="0" rev="7800000"/>
                </a:lightRig>
              </a:scene3d>
              <a:sp3d>
                <a:bevelT w="0" h="0"/>
                <a:bevelB w="0" h="0"/>
              </a:sp3d>
            </c:spPr>
          </c:dPt>
          <c:dLbls>
            <c:dLbl>
              <c:idx val="0"/>
              <c:layout>
                <c:manualLayout>
                  <c:x val="-0.21786216917760201"/>
                  <c:y val="-0.20503437998805416"/>
                </c:manualLayout>
              </c:layout>
              <c:dLblPos val="bestFit"/>
              <c:showLegendKey val="0"/>
              <c:showVal val="1"/>
              <c:showCatName val="1"/>
              <c:showSerName val="0"/>
              <c:showPercent val="0"/>
              <c:showBubbleSize val="0"/>
            </c:dLbl>
            <c:txPr>
              <a:bodyPr/>
              <a:lstStyle/>
              <a:p>
                <a:pPr>
                  <a:defRPr lang="da-DK" sz="1050" b="1">
                    <a:solidFill>
                      <a:schemeClr val="bg1"/>
                    </a:solidFill>
                    <a:latin typeface="Arial" pitchFamily="34" charset="0"/>
                    <a:cs typeface="Arial" pitchFamily="34" charset="0"/>
                  </a:defRPr>
                </a:pPr>
                <a:endParaRPr lang="en-US"/>
              </a:p>
            </c:txPr>
            <c:dLblPos val="ctr"/>
            <c:showLegendKey val="0"/>
            <c:showVal val="1"/>
            <c:showCatName val="1"/>
            <c:showSerName val="0"/>
            <c:showPercent val="0"/>
            <c:showBubbleSize val="0"/>
            <c:showLeaderLines val="1"/>
          </c:dLbls>
          <c:cat>
            <c:strRef>
              <c:f>Sheet1!$A$2:$A$3</c:f>
              <c:strCache>
                <c:ptCount val="2"/>
                <c:pt idx="0">
                  <c:v>Male </c:v>
                </c:pt>
                <c:pt idx="1">
                  <c:v>Female</c:v>
                </c:pt>
              </c:strCache>
            </c:strRef>
          </c:cat>
          <c:val>
            <c:numRef>
              <c:f>Sheet1!$B$2:$B$3</c:f>
              <c:numCache>
                <c:formatCode>0%</c:formatCode>
                <c:ptCount val="2"/>
                <c:pt idx="0">
                  <c:v>0.76000000000000301</c:v>
                </c:pt>
                <c:pt idx="1">
                  <c:v>0.24000000000000021</c:v>
                </c:pt>
              </c:numCache>
            </c:numRef>
          </c:val>
        </c:ser>
        <c:dLbls>
          <c:showLegendKey val="0"/>
          <c:showVal val="0"/>
          <c:showCatName val="0"/>
          <c:showSerName val="0"/>
          <c:showPercent val="0"/>
          <c:showBubbleSize val="0"/>
          <c:showLeaderLines val="1"/>
        </c:dLbls>
        <c:firstSliceAng val="0"/>
      </c:pieChart>
      <c:spPr>
        <a:noFill/>
        <a:ln w="25360">
          <a:noFill/>
        </a:ln>
      </c:spPr>
    </c:plotArea>
    <c:plotVisOnly val="1"/>
    <c:dispBlanksAs val="zero"/>
    <c:showDLblsOverMax val="0"/>
  </c:chart>
  <c:txPr>
    <a:bodyPr/>
    <a:lstStyle/>
    <a:p>
      <a:pPr>
        <a:defRPr sz="1791"/>
      </a:pPr>
      <a:endParaRPr lang="en-US"/>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3027779485086391"/>
          <c:y val="6.8391095166670232E-2"/>
          <c:w val="0.55986466535433066"/>
          <c:h val="0.82134793038981102"/>
        </c:manualLayout>
      </c:layout>
      <c:barChart>
        <c:barDir val="bar"/>
        <c:grouping val="clustered"/>
        <c:varyColors val="0"/>
        <c:ser>
          <c:idx val="0"/>
          <c:order val="0"/>
          <c:tx>
            <c:strRef>
              <c:f>Sheet1!$B$1</c:f>
              <c:strCache>
                <c:ptCount val="1"/>
                <c:pt idx="0">
                  <c:v>2012</c:v>
                </c:pt>
              </c:strCache>
            </c:strRef>
          </c:tx>
          <c:spPr>
            <a:solidFill>
              <a:srgbClr val="9E851A"/>
            </a:solidFill>
            <a:effectLst>
              <a:outerShdw blurRad="50800" dist="38100" dir="8100000" algn="tr" rotWithShape="0">
                <a:prstClr val="black">
                  <a:alpha val="40000"/>
                </a:prstClr>
              </a:outerShdw>
            </a:effectLst>
            <a:scene3d>
              <a:camera prst="orthographicFront"/>
              <a:lightRig rig="contrasting" dir="t">
                <a:rot lat="0" lon="0" rev="7800000"/>
              </a:lightRig>
            </a:scene3d>
            <a:sp3d>
              <a:bevelT w="6502400" h="6502400"/>
              <a:bevelB w="6502400" h="6502400"/>
            </a:sp3d>
          </c:spPr>
          <c:invertIfNegative val="0"/>
          <c:dPt>
            <c:idx val="1"/>
            <c:invertIfNegative val="0"/>
            <c:bubble3D val="0"/>
            <c:spPr>
              <a:solidFill>
                <a:srgbClr val="9E851A"/>
              </a:solidFill>
              <a:ln>
                <a:solidFill>
                  <a:srgbClr val="C6D9F1"/>
                </a:solidFill>
              </a:ln>
              <a:effectLst>
                <a:outerShdw blurRad="50800" dist="38100" dir="8100000" algn="tr" rotWithShape="0">
                  <a:prstClr val="black">
                    <a:alpha val="40000"/>
                  </a:prstClr>
                </a:outerShdw>
              </a:effectLst>
              <a:scene3d>
                <a:camera prst="orthographicFront"/>
                <a:lightRig rig="contrasting" dir="t">
                  <a:rot lat="0" lon="0" rev="7800000"/>
                </a:lightRig>
              </a:scene3d>
              <a:sp3d>
                <a:bevelT w="6502400" h="6502400"/>
                <a:bevelB w="6502400" h="6502400"/>
              </a:sp3d>
            </c:spPr>
          </c:dPt>
          <c:dLbls>
            <c:spPr>
              <a:scene3d>
                <a:camera prst="orthographicFront"/>
                <a:lightRig rig="threePt" dir="t"/>
              </a:scene3d>
              <a:sp3d>
                <a:bevelB/>
              </a:sp3d>
            </c:spPr>
            <c:txPr>
              <a:bodyPr/>
              <a:lstStyle/>
              <a:p>
                <a:pPr>
                  <a:defRPr lang="da-DK" sz="1100" b="1">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Sheet1!$A$2:$A$8</c:f>
              <c:strCache>
                <c:ptCount val="7"/>
                <c:pt idx="0">
                  <c:v>Ajman</c:v>
                </c:pt>
                <c:pt idx="1">
                  <c:v>Fujairah</c:v>
                </c:pt>
                <c:pt idx="2">
                  <c:v>UAQ</c:v>
                </c:pt>
                <c:pt idx="3">
                  <c:v>RAK</c:v>
                </c:pt>
                <c:pt idx="4">
                  <c:v>Sharjah</c:v>
                </c:pt>
                <c:pt idx="5">
                  <c:v>Dubai</c:v>
                </c:pt>
                <c:pt idx="6">
                  <c:v>Abu Dhabi/Al Ain</c:v>
                </c:pt>
              </c:strCache>
            </c:strRef>
          </c:cat>
          <c:val>
            <c:numRef>
              <c:f>Sheet1!$B$2:$B$8</c:f>
              <c:numCache>
                <c:formatCode>0%</c:formatCode>
                <c:ptCount val="7"/>
                <c:pt idx="0">
                  <c:v>2.9339853300733493E-2</c:v>
                </c:pt>
                <c:pt idx="1">
                  <c:v>2.9339853300733493E-2</c:v>
                </c:pt>
                <c:pt idx="2">
                  <c:v>2.9339853300733493E-2</c:v>
                </c:pt>
                <c:pt idx="3">
                  <c:v>2.9828850855745721E-2</c:v>
                </c:pt>
                <c:pt idx="4">
                  <c:v>0.17603911980440151</c:v>
                </c:pt>
                <c:pt idx="5">
                  <c:v>0.34816625916870431</c:v>
                </c:pt>
                <c:pt idx="6">
                  <c:v>0.36000000000000032</c:v>
                </c:pt>
              </c:numCache>
            </c:numRef>
          </c:val>
        </c:ser>
        <c:dLbls>
          <c:showLegendKey val="0"/>
          <c:showVal val="0"/>
          <c:showCatName val="0"/>
          <c:showSerName val="0"/>
          <c:showPercent val="0"/>
          <c:showBubbleSize val="0"/>
        </c:dLbls>
        <c:gapWidth val="100"/>
        <c:axId val="130914944"/>
        <c:axId val="130913408"/>
      </c:barChart>
      <c:valAx>
        <c:axId val="130913408"/>
        <c:scaling>
          <c:orientation val="minMax"/>
        </c:scaling>
        <c:delete val="0"/>
        <c:axPos val="b"/>
        <c:numFmt formatCode="0%" sourceLinked="1"/>
        <c:majorTickMark val="out"/>
        <c:minorTickMark val="none"/>
        <c:tickLblPos val="nextTo"/>
        <c:txPr>
          <a:bodyPr/>
          <a:lstStyle/>
          <a:p>
            <a:pPr>
              <a:defRPr sz="1200" b="1"/>
            </a:pPr>
            <a:endParaRPr lang="en-US"/>
          </a:p>
        </c:txPr>
        <c:crossAx val="130914944"/>
        <c:crosses val="autoZero"/>
        <c:crossBetween val="between"/>
        <c:majorUnit val="0.1"/>
      </c:valAx>
      <c:catAx>
        <c:axId val="130914944"/>
        <c:scaling>
          <c:orientation val="minMax"/>
        </c:scaling>
        <c:delete val="0"/>
        <c:axPos val="l"/>
        <c:majorTickMark val="out"/>
        <c:minorTickMark val="none"/>
        <c:tickLblPos val="nextTo"/>
        <c:txPr>
          <a:bodyPr/>
          <a:lstStyle/>
          <a:p>
            <a:pPr>
              <a:defRPr sz="1200" b="1"/>
            </a:pPr>
            <a:endParaRPr lang="en-US"/>
          </a:p>
        </c:txPr>
        <c:crossAx val="130913408"/>
        <c:crosses val="autoZero"/>
        <c:auto val="1"/>
        <c:lblAlgn val="ctr"/>
        <c:lblOffset val="100"/>
        <c:noMultiLvlLbl val="0"/>
      </c:catAx>
      <c:spPr>
        <a:noFill/>
        <a:ln w="25407">
          <a:noFill/>
        </a:ln>
      </c:spPr>
    </c:plotArea>
    <c:plotVisOnly val="1"/>
    <c:dispBlanksAs val="zero"/>
    <c:showDLblsOverMax val="0"/>
  </c:chart>
  <c:txPr>
    <a:bodyPr/>
    <a:lstStyle/>
    <a:p>
      <a:pPr>
        <a:defRPr sz="1800"/>
      </a:pPr>
      <a:endParaRPr lang="en-US"/>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6.0133318087929363E-2"/>
          <c:y val="5.8928258967629016E-2"/>
          <c:w val="0.88046959804106251"/>
          <c:h val="0.76286861201173606"/>
        </c:manualLayout>
      </c:layout>
      <c:pieChart>
        <c:varyColors val="1"/>
        <c:ser>
          <c:idx val="0"/>
          <c:order val="0"/>
          <c:tx>
            <c:strRef>
              <c:f>Sheet1!$B$1</c:f>
              <c:strCache>
                <c:ptCount val="1"/>
                <c:pt idx="0">
                  <c:v>2012</c:v>
                </c:pt>
              </c:strCache>
            </c:strRef>
          </c:tx>
          <c:spPr>
            <a:solidFill>
              <a:srgbClr val="C6D9F1"/>
            </a:solidFill>
            <a:ln>
              <a:noFill/>
            </a:ln>
            <a:effectLst/>
            <a:scene3d>
              <a:camera prst="orthographicFront"/>
              <a:lightRig rig="contrasting" dir="t">
                <a:rot lat="0" lon="0" rev="7800000"/>
              </a:lightRig>
            </a:scene3d>
            <a:sp3d>
              <a:bevelT w="0" h="0"/>
              <a:bevelB w="0" h="0"/>
            </a:sp3d>
          </c:spPr>
          <c:dPt>
            <c:idx val="0"/>
            <c:bubble3D val="0"/>
            <c:spPr>
              <a:solidFill>
                <a:srgbClr val="9E851A"/>
              </a:solidFill>
              <a:ln>
                <a:noFill/>
              </a:ln>
              <a:effectLst/>
              <a:scene3d>
                <a:camera prst="orthographicFront"/>
                <a:lightRig rig="contrasting" dir="t">
                  <a:rot lat="0" lon="0" rev="7800000"/>
                </a:lightRig>
              </a:scene3d>
              <a:sp3d>
                <a:bevelT w="0" h="0"/>
                <a:bevelB w="0" h="0"/>
              </a:sp3d>
            </c:spPr>
          </c:dPt>
          <c:dPt>
            <c:idx val="1"/>
            <c:bubble3D val="0"/>
            <c:spPr>
              <a:solidFill>
                <a:schemeClr val="accent6">
                  <a:lumMod val="50000"/>
                </a:schemeClr>
              </a:solidFill>
              <a:ln>
                <a:noFill/>
              </a:ln>
              <a:effectLst/>
              <a:scene3d>
                <a:camera prst="orthographicFront"/>
                <a:lightRig rig="contrasting" dir="t">
                  <a:rot lat="0" lon="0" rev="7800000"/>
                </a:lightRig>
              </a:scene3d>
              <a:sp3d>
                <a:bevelT w="0" h="0"/>
                <a:bevelB w="0" h="0"/>
              </a:sp3d>
            </c:spPr>
          </c:dPt>
          <c:dPt>
            <c:idx val="2"/>
            <c:bubble3D val="0"/>
            <c:spPr>
              <a:solidFill>
                <a:srgbClr val="558ED5"/>
              </a:solidFill>
              <a:ln>
                <a:noFill/>
              </a:ln>
              <a:effectLst/>
              <a:scene3d>
                <a:camera prst="orthographicFront"/>
                <a:lightRig rig="contrasting" dir="t">
                  <a:rot lat="0" lon="0" rev="7800000"/>
                </a:lightRig>
              </a:scene3d>
              <a:sp3d>
                <a:bevelT w="0" h="0"/>
                <a:bevelB w="0" h="0"/>
              </a:sp3d>
            </c:spPr>
          </c:dPt>
          <c:dPt>
            <c:idx val="3"/>
            <c:bubble3D val="0"/>
            <c:spPr>
              <a:solidFill>
                <a:srgbClr val="C0504D"/>
              </a:solidFill>
              <a:ln>
                <a:noFill/>
              </a:ln>
              <a:effectLst/>
              <a:scene3d>
                <a:camera prst="orthographicFront"/>
                <a:lightRig rig="contrasting" dir="t">
                  <a:rot lat="0" lon="0" rev="7800000"/>
                </a:lightRig>
              </a:scene3d>
              <a:sp3d>
                <a:bevelT w="0" h="0"/>
                <a:bevelB w="0" h="0"/>
              </a:sp3d>
            </c:spPr>
          </c:dPt>
          <c:dLbls>
            <c:dLbl>
              <c:idx val="0"/>
              <c:delete val="1"/>
            </c:dLbl>
            <c:dLbl>
              <c:idx val="2"/>
              <c:spPr>
                <a:scene3d>
                  <a:camera prst="orthographicFront"/>
                  <a:lightRig rig="threePt" dir="t"/>
                </a:scene3d>
                <a:sp3d>
                  <a:bevelB/>
                </a:sp3d>
              </c:spPr>
              <c:txPr>
                <a:bodyPr/>
                <a:lstStyle/>
                <a:p>
                  <a:pPr>
                    <a:defRPr lang="da-DK" sz="900" b="1">
                      <a:solidFill>
                        <a:schemeClr val="tx1"/>
                      </a:solidFill>
                      <a:latin typeface="Arial" pitchFamily="34" charset="0"/>
                      <a:cs typeface="Arial" pitchFamily="34" charset="0"/>
                    </a:defRPr>
                  </a:pPr>
                  <a:endParaRPr lang="en-US"/>
                </a:p>
              </c:txPr>
              <c:dLblPos val="ctr"/>
              <c:showLegendKey val="0"/>
              <c:showVal val="1"/>
              <c:showCatName val="1"/>
              <c:showSerName val="0"/>
              <c:showPercent val="0"/>
              <c:showBubbleSize val="0"/>
            </c:dLbl>
            <c:dLbl>
              <c:idx val="3"/>
              <c:delete val="1"/>
            </c:dLbl>
            <c:spPr>
              <a:scene3d>
                <a:camera prst="orthographicFront"/>
                <a:lightRig rig="threePt" dir="t"/>
              </a:scene3d>
              <a:sp3d>
                <a:bevelB/>
              </a:sp3d>
            </c:spPr>
            <c:txPr>
              <a:bodyPr/>
              <a:lstStyle/>
              <a:p>
                <a:pPr>
                  <a:defRPr lang="da-DK" sz="900" b="1">
                    <a:solidFill>
                      <a:schemeClr val="bg1">
                        <a:lumMod val="95000"/>
                      </a:schemeClr>
                    </a:solidFill>
                    <a:latin typeface="Arial" pitchFamily="34" charset="0"/>
                    <a:cs typeface="Arial" pitchFamily="34" charset="0"/>
                  </a:defRPr>
                </a:pPr>
                <a:endParaRPr lang="en-US"/>
              </a:p>
            </c:txPr>
            <c:dLblPos val="ctr"/>
            <c:showLegendKey val="0"/>
            <c:showVal val="1"/>
            <c:showCatName val="1"/>
            <c:showSerName val="0"/>
            <c:showPercent val="0"/>
            <c:showBubbleSize val="0"/>
            <c:showLeaderLines val="1"/>
          </c:dLbls>
          <c:cat>
            <c:strRef>
              <c:f>Sheet1!$A$2:$A$5</c:f>
              <c:strCache>
                <c:ptCount val="4"/>
                <c:pt idx="0">
                  <c:v>UAE Nationals</c:v>
                </c:pt>
                <c:pt idx="1">
                  <c:v>Expat Arabs</c:v>
                </c:pt>
                <c:pt idx="2">
                  <c:v>Expat Asians</c:v>
                </c:pt>
                <c:pt idx="3">
                  <c:v>Westerner</c:v>
                </c:pt>
              </c:strCache>
            </c:strRef>
          </c:cat>
          <c:val>
            <c:numRef>
              <c:f>Sheet1!$B$2:$B$5</c:f>
              <c:numCache>
                <c:formatCode>0%</c:formatCode>
                <c:ptCount val="4"/>
                <c:pt idx="0">
                  <c:v>0.17</c:v>
                </c:pt>
                <c:pt idx="1">
                  <c:v>0.30000000000000032</c:v>
                </c:pt>
                <c:pt idx="2">
                  <c:v>0.47000000000000008</c:v>
                </c:pt>
                <c:pt idx="3">
                  <c:v>6.0000000000000032E-2</c:v>
                </c:pt>
              </c:numCache>
            </c:numRef>
          </c:val>
        </c:ser>
        <c:dLbls>
          <c:showLegendKey val="0"/>
          <c:showVal val="0"/>
          <c:showCatName val="0"/>
          <c:showSerName val="0"/>
          <c:showPercent val="0"/>
          <c:showBubbleSize val="0"/>
          <c:showLeaderLines val="1"/>
        </c:dLbls>
        <c:firstSliceAng val="280"/>
      </c:pieChart>
      <c:spPr>
        <a:noFill/>
        <a:ln w="25407">
          <a:noFill/>
        </a:ln>
      </c:spPr>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70662000583259"/>
          <c:y val="9.1523264137437568E-2"/>
          <c:w val="0.56869805336835977"/>
          <c:h val="0.74447745168219448"/>
        </c:manualLayout>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cat>
            <c:strRef>
              <c:f>Mobile!$B$3:$B$4</c:f>
              <c:strCache>
                <c:ptCount val="2"/>
                <c:pt idx="0">
                  <c:v>Yes</c:v>
                </c:pt>
                <c:pt idx="1">
                  <c:v>No</c:v>
                </c:pt>
              </c:strCache>
            </c:strRef>
          </c:cat>
          <c:val>
            <c:numRef>
              <c:f>Mobile!$C$3:$C$4</c:f>
              <c:numCache>
                <c:formatCode>0.00%</c:formatCode>
                <c:ptCount val="2"/>
                <c:pt idx="0">
                  <c:v>0.99249999999999949</c:v>
                </c:pt>
                <c:pt idx="1">
                  <c:v>7.5000000000000934E-3</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901012373455"/>
          <c:y val="0.90254619687689996"/>
          <c:w val="0.30816172978377732"/>
          <c:h val="8.3716959622471526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5.9117553487632334E-2"/>
          <c:y val="3.0263157894736843E-2"/>
          <c:w val="0.92236392799384859"/>
          <c:h val="0.56988601128768568"/>
        </c:manualLayout>
      </c:layout>
      <c:bar3DChart>
        <c:barDir val="col"/>
        <c:grouping val="clustered"/>
        <c:varyColors val="0"/>
        <c:ser>
          <c:idx val="0"/>
          <c:order val="0"/>
          <c:tx>
            <c:strRef>
              <c:f>Sheet1!$B$1</c:f>
              <c:strCache>
                <c:ptCount val="1"/>
                <c:pt idx="0">
                  <c:v>Satisfied</c:v>
                </c:pt>
              </c:strCache>
            </c:strRef>
          </c:tx>
          <c:spPr>
            <a:solidFill>
              <a:schemeClr val="accent3">
                <a:lumMod val="75000"/>
              </a:schemeClr>
            </a:solidFill>
          </c:spPr>
          <c:invertIfNegative val="0"/>
          <c:dLbls>
            <c:txPr>
              <a:bodyPr/>
              <a:lstStyle/>
              <a:p>
                <a:pPr>
                  <a:defRPr lang="da-DK" b="1"/>
                </a:pPr>
                <a:endParaRPr lang="en-US"/>
              </a:p>
            </c:txPr>
            <c:showLegendKey val="0"/>
            <c:showVal val="1"/>
            <c:showCatName val="0"/>
            <c:showSerName val="0"/>
            <c:showPercent val="0"/>
            <c:showBubbleSize val="0"/>
            <c:showLeaderLines val="0"/>
          </c:dLbls>
          <c:cat>
            <c:strRef>
              <c:f>Sheet1!$A$2:$A$8</c:f>
              <c:strCache>
                <c:ptCount val="7"/>
                <c:pt idx="0">
                  <c:v>Overall mobile service</c:v>
                </c:pt>
                <c:pt idx="1">
                  <c:v>Price of national voice calls</c:v>
                </c:pt>
                <c:pt idx="2">
                  <c:v>Quality of the customer service</c:v>
                </c:pt>
                <c:pt idx="3">
                  <c:v>Ability to make calls without being cut off</c:v>
                </c:pt>
                <c:pt idx="4">
                  <c:v>Voice quality</c:v>
                </c:pt>
                <c:pt idx="5">
                  <c:v>Choice of services made available to you</c:v>
                </c:pt>
                <c:pt idx="6">
                  <c:v>Mobile Coverage</c:v>
                </c:pt>
              </c:strCache>
            </c:strRef>
          </c:cat>
          <c:val>
            <c:numRef>
              <c:f>Sheet1!$B$2:$B$8</c:f>
              <c:numCache>
                <c:formatCode>0%</c:formatCode>
                <c:ptCount val="7"/>
                <c:pt idx="0">
                  <c:v>0.93</c:v>
                </c:pt>
                <c:pt idx="1">
                  <c:v>0.63000000000000278</c:v>
                </c:pt>
                <c:pt idx="2">
                  <c:v>0.87000000000000244</c:v>
                </c:pt>
                <c:pt idx="3">
                  <c:v>0.91</c:v>
                </c:pt>
                <c:pt idx="4">
                  <c:v>0.93</c:v>
                </c:pt>
                <c:pt idx="5">
                  <c:v>0.85000000000000064</c:v>
                </c:pt>
                <c:pt idx="6">
                  <c:v>0.9</c:v>
                </c:pt>
              </c:numCache>
            </c:numRef>
          </c:val>
        </c:ser>
        <c:ser>
          <c:idx val="1"/>
          <c:order val="1"/>
          <c:tx>
            <c:strRef>
              <c:f>Sheet1!$C$1</c:f>
              <c:strCache>
                <c:ptCount val="1"/>
                <c:pt idx="0">
                  <c:v>Neither Satisfied Nor Dissatisfied</c:v>
                </c:pt>
              </c:strCache>
            </c:strRef>
          </c:tx>
          <c:spPr>
            <a:solidFill>
              <a:srgbClr val="808080"/>
            </a:solidFill>
          </c:spPr>
          <c:invertIfNegative val="0"/>
          <c:dLbls>
            <c:txPr>
              <a:bodyPr/>
              <a:lstStyle/>
              <a:p>
                <a:pPr>
                  <a:defRPr lang="da-DK" b="1"/>
                </a:pPr>
                <a:endParaRPr lang="en-US"/>
              </a:p>
            </c:txPr>
            <c:showLegendKey val="0"/>
            <c:showVal val="1"/>
            <c:showCatName val="0"/>
            <c:showSerName val="0"/>
            <c:showPercent val="0"/>
            <c:showBubbleSize val="0"/>
            <c:showLeaderLines val="0"/>
          </c:dLbls>
          <c:cat>
            <c:strRef>
              <c:f>Sheet1!$A$2:$A$8</c:f>
              <c:strCache>
                <c:ptCount val="7"/>
                <c:pt idx="0">
                  <c:v>Overall mobile service</c:v>
                </c:pt>
                <c:pt idx="1">
                  <c:v>Price of national voice calls</c:v>
                </c:pt>
                <c:pt idx="2">
                  <c:v>Quality of the customer service</c:v>
                </c:pt>
                <c:pt idx="3">
                  <c:v>Ability to make calls without being cut off</c:v>
                </c:pt>
                <c:pt idx="4">
                  <c:v>Voice quality</c:v>
                </c:pt>
                <c:pt idx="5">
                  <c:v>Choice of services made available to you</c:v>
                </c:pt>
                <c:pt idx="6">
                  <c:v>Mobile Coverage</c:v>
                </c:pt>
              </c:strCache>
            </c:strRef>
          </c:cat>
          <c:val>
            <c:numRef>
              <c:f>Sheet1!$C$2:$C$8</c:f>
              <c:numCache>
                <c:formatCode>0%</c:formatCode>
                <c:ptCount val="7"/>
                <c:pt idx="0">
                  <c:v>0.05</c:v>
                </c:pt>
                <c:pt idx="1">
                  <c:v>0.17</c:v>
                </c:pt>
                <c:pt idx="2">
                  <c:v>9.0000000000000024E-2</c:v>
                </c:pt>
                <c:pt idx="3">
                  <c:v>6.0000000000000032E-2</c:v>
                </c:pt>
                <c:pt idx="4">
                  <c:v>6.0000000000000032E-2</c:v>
                </c:pt>
                <c:pt idx="5">
                  <c:v>0.1</c:v>
                </c:pt>
                <c:pt idx="6">
                  <c:v>7.0000000000000021E-2</c:v>
                </c:pt>
              </c:numCache>
            </c:numRef>
          </c:val>
        </c:ser>
        <c:ser>
          <c:idx val="2"/>
          <c:order val="2"/>
          <c:tx>
            <c:strRef>
              <c:f>Sheet1!$D$1</c:f>
              <c:strCache>
                <c:ptCount val="1"/>
                <c:pt idx="0">
                  <c:v>Dissatisfied</c:v>
                </c:pt>
              </c:strCache>
            </c:strRef>
          </c:tx>
          <c:spPr>
            <a:solidFill>
              <a:srgbClr val="C0504D"/>
            </a:solidFill>
          </c:spPr>
          <c:invertIfNegative val="0"/>
          <c:dLbls>
            <c:dLbl>
              <c:idx val="1"/>
              <c:layout>
                <c:manualLayout>
                  <c:x val="2.1594684385381931E-2"/>
                  <c:y val="9.944062689876831E-3"/>
                </c:manualLayout>
              </c:layout>
              <c:showLegendKey val="0"/>
              <c:showVal val="1"/>
              <c:showCatName val="0"/>
              <c:showSerName val="0"/>
              <c:showPercent val="0"/>
              <c:showBubbleSize val="0"/>
            </c:dLbl>
            <c:txPr>
              <a:bodyPr/>
              <a:lstStyle/>
              <a:p>
                <a:pPr>
                  <a:defRPr lang="da-DK" b="1"/>
                </a:pPr>
                <a:endParaRPr lang="en-US"/>
              </a:p>
            </c:txPr>
            <c:showLegendKey val="0"/>
            <c:showVal val="1"/>
            <c:showCatName val="0"/>
            <c:showSerName val="0"/>
            <c:showPercent val="0"/>
            <c:showBubbleSize val="0"/>
            <c:showLeaderLines val="0"/>
          </c:dLbls>
          <c:cat>
            <c:strRef>
              <c:f>Sheet1!$A$2:$A$8</c:f>
              <c:strCache>
                <c:ptCount val="7"/>
                <c:pt idx="0">
                  <c:v>Overall mobile service</c:v>
                </c:pt>
                <c:pt idx="1">
                  <c:v>Price of national voice calls</c:v>
                </c:pt>
                <c:pt idx="2">
                  <c:v>Quality of the customer service</c:v>
                </c:pt>
                <c:pt idx="3">
                  <c:v>Ability to make calls without being cut off</c:v>
                </c:pt>
                <c:pt idx="4">
                  <c:v>Voice quality</c:v>
                </c:pt>
                <c:pt idx="5">
                  <c:v>Choice of services made available to you</c:v>
                </c:pt>
                <c:pt idx="6">
                  <c:v>Mobile Coverage</c:v>
                </c:pt>
              </c:strCache>
            </c:strRef>
          </c:cat>
          <c:val>
            <c:numRef>
              <c:f>Sheet1!$D$2:$D$8</c:f>
              <c:numCache>
                <c:formatCode>0%</c:formatCode>
                <c:ptCount val="7"/>
                <c:pt idx="0">
                  <c:v>2.0000000000000011E-2</c:v>
                </c:pt>
                <c:pt idx="1">
                  <c:v>0.2</c:v>
                </c:pt>
                <c:pt idx="2">
                  <c:v>4.0000000000000022E-2</c:v>
                </c:pt>
                <c:pt idx="3">
                  <c:v>2.0000000000000011E-2</c:v>
                </c:pt>
                <c:pt idx="4">
                  <c:v>1.0000000000000005E-2</c:v>
                </c:pt>
                <c:pt idx="5">
                  <c:v>0.05</c:v>
                </c:pt>
                <c:pt idx="6">
                  <c:v>3.0000000000000002E-2</c:v>
                </c:pt>
              </c:numCache>
            </c:numRef>
          </c:val>
        </c:ser>
        <c:dLbls>
          <c:showLegendKey val="0"/>
          <c:showVal val="0"/>
          <c:showCatName val="0"/>
          <c:showSerName val="0"/>
          <c:showPercent val="0"/>
          <c:showBubbleSize val="0"/>
        </c:dLbls>
        <c:gapWidth val="150"/>
        <c:shape val="cylinder"/>
        <c:axId val="100258560"/>
        <c:axId val="100260096"/>
        <c:axId val="0"/>
      </c:bar3DChart>
      <c:catAx>
        <c:axId val="100258560"/>
        <c:scaling>
          <c:orientation val="minMax"/>
        </c:scaling>
        <c:delete val="0"/>
        <c:axPos val="b"/>
        <c:numFmt formatCode="General" sourceLinked="1"/>
        <c:majorTickMark val="out"/>
        <c:minorTickMark val="none"/>
        <c:tickLblPos val="nextTo"/>
        <c:txPr>
          <a:bodyPr/>
          <a:lstStyle/>
          <a:p>
            <a:pPr>
              <a:defRPr lang="da-DK" b="1"/>
            </a:pPr>
            <a:endParaRPr lang="en-US"/>
          </a:p>
        </c:txPr>
        <c:crossAx val="100260096"/>
        <c:crosses val="autoZero"/>
        <c:auto val="1"/>
        <c:lblAlgn val="ctr"/>
        <c:lblOffset val="100"/>
        <c:noMultiLvlLbl val="0"/>
      </c:catAx>
      <c:valAx>
        <c:axId val="100260096"/>
        <c:scaling>
          <c:orientation val="minMax"/>
        </c:scaling>
        <c:delete val="0"/>
        <c:axPos val="l"/>
        <c:numFmt formatCode="0%" sourceLinked="1"/>
        <c:majorTickMark val="out"/>
        <c:minorTickMark val="none"/>
        <c:tickLblPos val="nextTo"/>
        <c:txPr>
          <a:bodyPr/>
          <a:lstStyle/>
          <a:p>
            <a:pPr>
              <a:defRPr lang="da-DK" b="1"/>
            </a:pPr>
            <a:endParaRPr lang="en-US"/>
          </a:p>
        </c:txPr>
        <c:crossAx val="100258560"/>
        <c:crosses val="autoZero"/>
        <c:crossBetween val="between"/>
        <c:majorUnit val="0.2"/>
      </c:valAx>
      <c:spPr>
        <a:noFill/>
        <a:ln w="25375">
          <a:noFill/>
        </a:ln>
      </c:spPr>
    </c:plotArea>
    <c:legend>
      <c:legendPos val="b"/>
      <c:layout>
        <c:manualLayout>
          <c:xMode val="edge"/>
          <c:yMode val="edge"/>
          <c:x val="0.26166871582912632"/>
          <c:y val="0.91019336895447966"/>
          <c:w val="0.52981871452114992"/>
          <c:h val="8.9806464981351267E-2"/>
        </c:manualLayout>
      </c:layout>
      <c:overlay val="0"/>
      <c:txPr>
        <a:bodyPr/>
        <a:lstStyle/>
        <a:p>
          <a:pPr>
            <a:defRPr lang="da-DK" sz="1100" b="1"/>
          </a:pPr>
          <a:endParaRPr lang="en-US"/>
        </a:p>
      </c:txPr>
    </c:legend>
    <c:plotVisOnly val="1"/>
    <c:dispBlanksAs val="gap"/>
    <c:showDLblsOverMax val="0"/>
  </c:chart>
  <c:txPr>
    <a:bodyPr/>
    <a:lstStyle/>
    <a:p>
      <a:pPr>
        <a:defRPr sz="1000">
          <a:solidFill>
            <a:srgbClr val="000000"/>
          </a:solidFill>
          <a:latin typeface="Arial" pitchFamily="34" charset="0"/>
          <a:cs typeface="Arial"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345253718287179"/>
          <c:y val="0.18825605132691794"/>
          <c:w val="0.3314284776903127"/>
          <c:h val="0.55238079615048163"/>
        </c:manualLayout>
      </c:layout>
      <c:pieChart>
        <c:varyColors val="1"/>
        <c:ser>
          <c:idx val="0"/>
          <c:order val="0"/>
          <c:tx>
            <c:strRef>
              <c:f>'Sample Structure'!$B$14</c:f>
              <c:strCache>
                <c:ptCount val="1"/>
                <c:pt idx="0">
                  <c:v>Nationality</c:v>
                </c:pt>
              </c:strCache>
            </c:strRef>
          </c:tx>
          <c:spPr>
            <a:solidFill>
              <a:schemeClr val="accent6">
                <a:lumMod val="20000"/>
                <a:lumOff val="80000"/>
              </a:schemeClr>
            </a:solidFill>
          </c:spPr>
          <c:dPt>
            <c:idx val="0"/>
            <c:bubble3D val="0"/>
            <c:spPr>
              <a:solidFill>
                <a:schemeClr val="accent6">
                  <a:lumMod val="75000"/>
                </a:schemeClr>
              </a:solidFill>
            </c:spPr>
          </c:dPt>
          <c:dPt>
            <c:idx val="2"/>
            <c:bubble3D val="0"/>
            <c:spPr>
              <a:solidFill>
                <a:schemeClr val="tx2">
                  <a:lumMod val="20000"/>
                  <a:lumOff val="80000"/>
                </a:schemeClr>
              </a:solidFill>
            </c:spPr>
          </c:dPt>
          <c:dPt>
            <c:idx val="3"/>
            <c:bubble3D val="0"/>
            <c:spPr>
              <a:solidFill>
                <a:schemeClr val="accent3">
                  <a:lumMod val="60000"/>
                  <a:lumOff val="40000"/>
                </a:schemeClr>
              </a:solidFill>
            </c:spPr>
          </c:dPt>
          <c:cat>
            <c:strRef>
              <c:f>'Sample Structure'!$B$35:$B$38</c:f>
              <c:strCache>
                <c:ptCount val="4"/>
                <c:pt idx="0">
                  <c:v>Emirati</c:v>
                </c:pt>
                <c:pt idx="1">
                  <c:v>Expat Arab</c:v>
                </c:pt>
                <c:pt idx="2">
                  <c:v>Expat Asian</c:v>
                </c:pt>
                <c:pt idx="3">
                  <c:v>Westerners/ Other</c:v>
                </c:pt>
              </c:strCache>
            </c:strRef>
          </c:cat>
          <c:val>
            <c:numRef>
              <c:f>'Sample Structure'!$C$35:$C$38</c:f>
              <c:numCache>
                <c:formatCode>0%</c:formatCode>
                <c:ptCount val="4"/>
                <c:pt idx="0">
                  <c:v>0.17</c:v>
                </c:pt>
                <c:pt idx="1">
                  <c:v>0.31000000000000238</c:v>
                </c:pt>
                <c:pt idx="2">
                  <c:v>0.46</c:v>
                </c:pt>
                <c:pt idx="3">
                  <c:v>7.0000000000000021E-2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5.5808362496354347E-2"/>
          <c:y val="0.84069221768968827"/>
          <c:w val="0.90000000000000013"/>
          <c:h val="7.2622142111754065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70662000583259"/>
          <c:y val="9.1523264137437568E-2"/>
          <c:w val="0.56869805336836088"/>
          <c:h val="0.74447745168219515"/>
        </c:manualLayout>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cat>
            <c:strRef>
              <c:f>Mobile!$B$3:$B$4</c:f>
              <c:strCache>
                <c:ptCount val="2"/>
                <c:pt idx="0">
                  <c:v>Yes</c:v>
                </c:pt>
                <c:pt idx="1">
                  <c:v>No</c:v>
                </c:pt>
              </c:strCache>
            </c:strRef>
          </c:cat>
          <c:val>
            <c:numRef>
              <c:f>Mobile!$C$3:$C$4</c:f>
              <c:numCache>
                <c:formatCode>0.00%</c:formatCode>
                <c:ptCount val="2"/>
                <c:pt idx="0">
                  <c:v>0.99249999999999949</c:v>
                </c:pt>
                <c:pt idx="1">
                  <c:v>7.5000000000000934E-3</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901012373455"/>
          <c:y val="0.90254619687689996"/>
          <c:w val="0.30816172978377732"/>
          <c:h val="8.3716959622471526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5.9117549626685022E-2"/>
          <c:y val="0.10341024026720307"/>
          <c:w val="0.92236392799384859"/>
          <c:h val="0.68649450115221256"/>
        </c:manualLayout>
      </c:layout>
      <c:bar3DChart>
        <c:barDir val="col"/>
        <c:grouping val="clustered"/>
        <c:varyColors val="0"/>
        <c:ser>
          <c:idx val="0"/>
          <c:order val="0"/>
          <c:tx>
            <c:strRef>
              <c:f>Sheet1!$B$1</c:f>
              <c:strCache>
                <c:ptCount val="1"/>
                <c:pt idx="0">
                  <c:v>Satisfied</c:v>
                </c:pt>
              </c:strCache>
            </c:strRef>
          </c:tx>
          <c:spPr>
            <a:solidFill>
              <a:schemeClr val="accent3">
                <a:lumMod val="75000"/>
              </a:schemeClr>
            </a:solidFill>
          </c:spPr>
          <c:invertIfNegative val="0"/>
          <c:dLbls>
            <c:txPr>
              <a:bodyPr/>
              <a:lstStyle/>
              <a:p>
                <a:pPr>
                  <a:defRPr lang="da-DK" b="1"/>
                </a:pPr>
                <a:endParaRPr lang="en-US"/>
              </a:p>
            </c:txPr>
            <c:showLegendKey val="0"/>
            <c:showVal val="1"/>
            <c:showCatName val="0"/>
            <c:showSerName val="0"/>
            <c:showPercent val="0"/>
            <c:showBubbleSize val="0"/>
            <c:showLeaderLines val="0"/>
          </c:dLbls>
          <c:cat>
            <c:strRef>
              <c:f>Sheet1!$A$2:$A$7</c:f>
              <c:strCache>
                <c:ptCount val="6"/>
                <c:pt idx="0">
                  <c:v>Overall Internet service</c:v>
                </c:pt>
                <c:pt idx="1">
                  <c:v>The speed of the connection</c:v>
                </c:pt>
                <c:pt idx="2">
                  <c:v>The price of Internet services</c:v>
                </c:pt>
                <c:pt idx="3">
                  <c:v>Quality of customer service</c:v>
                </c:pt>
                <c:pt idx="4">
                  <c:v>The range of Internet services available</c:v>
                </c:pt>
                <c:pt idx="5">
                  <c:v>Range of operators to choose from</c:v>
                </c:pt>
              </c:strCache>
            </c:strRef>
          </c:cat>
          <c:val>
            <c:numRef>
              <c:f>Sheet1!$B$2:$B$7</c:f>
              <c:numCache>
                <c:formatCode>0%</c:formatCode>
                <c:ptCount val="6"/>
                <c:pt idx="0">
                  <c:v>0.93</c:v>
                </c:pt>
                <c:pt idx="1">
                  <c:v>0.89</c:v>
                </c:pt>
                <c:pt idx="2">
                  <c:v>0.74000000000000365</c:v>
                </c:pt>
                <c:pt idx="3">
                  <c:v>0.9</c:v>
                </c:pt>
                <c:pt idx="4">
                  <c:v>0.88</c:v>
                </c:pt>
                <c:pt idx="5">
                  <c:v>0.83000000000000063</c:v>
                </c:pt>
              </c:numCache>
            </c:numRef>
          </c:val>
        </c:ser>
        <c:ser>
          <c:idx val="1"/>
          <c:order val="1"/>
          <c:tx>
            <c:strRef>
              <c:f>Sheet1!$C$1</c:f>
              <c:strCache>
                <c:ptCount val="1"/>
                <c:pt idx="0">
                  <c:v>Neither Satisfied nor Dissatisfied</c:v>
                </c:pt>
              </c:strCache>
            </c:strRef>
          </c:tx>
          <c:spPr>
            <a:solidFill>
              <a:srgbClr val="808080"/>
            </a:solidFill>
          </c:spPr>
          <c:invertIfNegative val="0"/>
          <c:dLbls>
            <c:txPr>
              <a:bodyPr/>
              <a:lstStyle/>
              <a:p>
                <a:pPr>
                  <a:defRPr lang="da-DK" b="1"/>
                </a:pPr>
                <a:endParaRPr lang="en-US"/>
              </a:p>
            </c:txPr>
            <c:showLegendKey val="0"/>
            <c:showVal val="1"/>
            <c:showCatName val="0"/>
            <c:showSerName val="0"/>
            <c:showPercent val="0"/>
            <c:showBubbleSize val="0"/>
            <c:showLeaderLines val="0"/>
          </c:dLbls>
          <c:cat>
            <c:strRef>
              <c:f>Sheet1!$A$2:$A$7</c:f>
              <c:strCache>
                <c:ptCount val="6"/>
                <c:pt idx="0">
                  <c:v>Overall Internet service</c:v>
                </c:pt>
                <c:pt idx="1">
                  <c:v>The speed of the connection</c:v>
                </c:pt>
                <c:pt idx="2">
                  <c:v>The price of Internet services</c:v>
                </c:pt>
                <c:pt idx="3">
                  <c:v>Quality of customer service</c:v>
                </c:pt>
                <c:pt idx="4">
                  <c:v>The range of Internet services available</c:v>
                </c:pt>
                <c:pt idx="5">
                  <c:v>Range of operators to choose from</c:v>
                </c:pt>
              </c:strCache>
            </c:strRef>
          </c:cat>
          <c:val>
            <c:numRef>
              <c:f>Sheet1!$C$2:$C$7</c:f>
              <c:numCache>
                <c:formatCode>0%</c:formatCode>
                <c:ptCount val="6"/>
                <c:pt idx="0">
                  <c:v>0.05</c:v>
                </c:pt>
                <c:pt idx="1">
                  <c:v>6.0000000000000032E-2</c:v>
                </c:pt>
                <c:pt idx="2">
                  <c:v>0.12000000000000002</c:v>
                </c:pt>
                <c:pt idx="3">
                  <c:v>6.0000000000000032E-2</c:v>
                </c:pt>
                <c:pt idx="4">
                  <c:v>8.0000000000000043E-2</c:v>
                </c:pt>
                <c:pt idx="5">
                  <c:v>0.11</c:v>
                </c:pt>
              </c:numCache>
            </c:numRef>
          </c:val>
        </c:ser>
        <c:ser>
          <c:idx val="2"/>
          <c:order val="2"/>
          <c:tx>
            <c:strRef>
              <c:f>Sheet1!$D$1</c:f>
              <c:strCache>
                <c:ptCount val="1"/>
                <c:pt idx="0">
                  <c:v>Dissatisfied</c:v>
                </c:pt>
              </c:strCache>
            </c:strRef>
          </c:tx>
          <c:spPr>
            <a:solidFill>
              <a:srgbClr val="C0504D"/>
            </a:solidFill>
          </c:spPr>
          <c:invertIfNegative val="0"/>
          <c:dLbls>
            <c:txPr>
              <a:bodyPr/>
              <a:lstStyle/>
              <a:p>
                <a:pPr>
                  <a:defRPr lang="da-DK" b="1"/>
                </a:pPr>
                <a:endParaRPr lang="en-US"/>
              </a:p>
            </c:txPr>
            <c:showLegendKey val="0"/>
            <c:showVal val="1"/>
            <c:showCatName val="0"/>
            <c:showSerName val="0"/>
            <c:showPercent val="0"/>
            <c:showBubbleSize val="0"/>
            <c:showLeaderLines val="0"/>
          </c:dLbls>
          <c:cat>
            <c:strRef>
              <c:f>Sheet1!$A$2:$A$7</c:f>
              <c:strCache>
                <c:ptCount val="6"/>
                <c:pt idx="0">
                  <c:v>Overall Internet service</c:v>
                </c:pt>
                <c:pt idx="1">
                  <c:v>The speed of the connection</c:v>
                </c:pt>
                <c:pt idx="2">
                  <c:v>The price of Internet services</c:v>
                </c:pt>
                <c:pt idx="3">
                  <c:v>Quality of customer service</c:v>
                </c:pt>
                <c:pt idx="4">
                  <c:v>The range of Internet services available</c:v>
                </c:pt>
                <c:pt idx="5">
                  <c:v>Range of operators to choose from</c:v>
                </c:pt>
              </c:strCache>
            </c:strRef>
          </c:cat>
          <c:val>
            <c:numRef>
              <c:f>Sheet1!$D$2:$D$7</c:f>
              <c:numCache>
                <c:formatCode>0%</c:formatCode>
                <c:ptCount val="6"/>
                <c:pt idx="0">
                  <c:v>2.0000000000000011E-2</c:v>
                </c:pt>
                <c:pt idx="1">
                  <c:v>0.05</c:v>
                </c:pt>
                <c:pt idx="2">
                  <c:v>0.13</c:v>
                </c:pt>
                <c:pt idx="3">
                  <c:v>4.0000000000000022E-2</c:v>
                </c:pt>
                <c:pt idx="4">
                  <c:v>4.0000000000000022E-2</c:v>
                </c:pt>
                <c:pt idx="5">
                  <c:v>6.0000000000000032E-2</c:v>
                </c:pt>
              </c:numCache>
            </c:numRef>
          </c:val>
        </c:ser>
        <c:ser>
          <c:idx val="3"/>
          <c:order val="3"/>
          <c:tx>
            <c:strRef>
              <c:f>Sheet1!$E$1</c:f>
              <c:strCache>
                <c:ptCount val="1"/>
                <c:pt idx="0">
                  <c:v>Don't Know</c:v>
                </c:pt>
              </c:strCache>
            </c:strRef>
          </c:tx>
          <c:spPr>
            <a:solidFill>
              <a:srgbClr val="953735"/>
            </a:solidFill>
          </c:spPr>
          <c:invertIfNegative val="0"/>
          <c:dLbls>
            <c:showLegendKey val="0"/>
            <c:showVal val="1"/>
            <c:showCatName val="0"/>
            <c:showSerName val="0"/>
            <c:showPercent val="0"/>
            <c:showBubbleSize val="0"/>
            <c:showLeaderLines val="0"/>
          </c:dLbls>
          <c:cat>
            <c:strRef>
              <c:f>Sheet1!$A$2:$A$7</c:f>
              <c:strCache>
                <c:ptCount val="6"/>
                <c:pt idx="0">
                  <c:v>Overall Internet service</c:v>
                </c:pt>
                <c:pt idx="1">
                  <c:v>The speed of the connection</c:v>
                </c:pt>
                <c:pt idx="2">
                  <c:v>The price of Internet services</c:v>
                </c:pt>
                <c:pt idx="3">
                  <c:v>Quality of customer service</c:v>
                </c:pt>
                <c:pt idx="4">
                  <c:v>The range of Internet services available</c:v>
                </c:pt>
                <c:pt idx="5">
                  <c:v>Range of operators to choose from</c:v>
                </c:pt>
              </c:strCache>
            </c:strRef>
          </c:cat>
          <c:val>
            <c:numRef>
              <c:f>Sheet1!$E$2:$E$7</c:f>
            </c:numRef>
          </c:val>
        </c:ser>
        <c:dLbls>
          <c:showLegendKey val="0"/>
          <c:showVal val="0"/>
          <c:showCatName val="0"/>
          <c:showSerName val="0"/>
          <c:showPercent val="0"/>
          <c:showBubbleSize val="0"/>
        </c:dLbls>
        <c:gapWidth val="150"/>
        <c:shape val="cylinder"/>
        <c:axId val="98951168"/>
        <c:axId val="98952704"/>
        <c:axId val="0"/>
      </c:bar3DChart>
      <c:catAx>
        <c:axId val="98951168"/>
        <c:scaling>
          <c:orientation val="minMax"/>
        </c:scaling>
        <c:delete val="0"/>
        <c:axPos val="b"/>
        <c:numFmt formatCode="General" sourceLinked="1"/>
        <c:majorTickMark val="out"/>
        <c:minorTickMark val="none"/>
        <c:tickLblPos val="nextTo"/>
        <c:txPr>
          <a:bodyPr/>
          <a:lstStyle/>
          <a:p>
            <a:pPr>
              <a:defRPr lang="da-DK" b="1"/>
            </a:pPr>
            <a:endParaRPr lang="en-US"/>
          </a:p>
        </c:txPr>
        <c:crossAx val="98952704"/>
        <c:crosses val="autoZero"/>
        <c:auto val="1"/>
        <c:lblAlgn val="ctr"/>
        <c:lblOffset val="100"/>
        <c:noMultiLvlLbl val="0"/>
      </c:catAx>
      <c:valAx>
        <c:axId val="98952704"/>
        <c:scaling>
          <c:orientation val="minMax"/>
        </c:scaling>
        <c:delete val="0"/>
        <c:axPos val="l"/>
        <c:numFmt formatCode="0%" sourceLinked="1"/>
        <c:majorTickMark val="out"/>
        <c:minorTickMark val="none"/>
        <c:tickLblPos val="nextTo"/>
        <c:txPr>
          <a:bodyPr/>
          <a:lstStyle/>
          <a:p>
            <a:pPr>
              <a:defRPr lang="da-DK" b="1"/>
            </a:pPr>
            <a:endParaRPr lang="en-US"/>
          </a:p>
        </c:txPr>
        <c:crossAx val="98951168"/>
        <c:crosses val="autoZero"/>
        <c:crossBetween val="between"/>
        <c:majorUnit val="0.2"/>
      </c:valAx>
      <c:spPr>
        <a:noFill/>
        <a:ln w="25401">
          <a:noFill/>
        </a:ln>
      </c:spPr>
    </c:plotArea>
    <c:legend>
      <c:legendPos val="b"/>
      <c:layout/>
      <c:overlay val="0"/>
      <c:txPr>
        <a:bodyPr/>
        <a:lstStyle/>
        <a:p>
          <a:pPr>
            <a:defRPr lang="da-DK" sz="1100" b="1"/>
          </a:pPr>
          <a:endParaRPr lang="en-US"/>
        </a:p>
      </c:txPr>
    </c:legend>
    <c:plotVisOnly val="1"/>
    <c:dispBlanksAs val="gap"/>
    <c:showDLblsOverMax val="0"/>
  </c:chart>
  <c:txPr>
    <a:bodyPr/>
    <a:lstStyle/>
    <a:p>
      <a:pPr>
        <a:defRPr sz="1000">
          <a:solidFill>
            <a:srgbClr val="000000"/>
          </a:solidFill>
          <a:latin typeface="Arial" pitchFamily="34" charset="0"/>
          <a:cs typeface="Arial"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39238845144382"/>
          <c:y val="0.19264603552462944"/>
          <c:w val="0.43521544181978095"/>
          <c:h val="0.6072773606787526"/>
        </c:manualLayout>
      </c:layout>
      <c:pieChart>
        <c:varyColors val="1"/>
        <c:ser>
          <c:idx val="0"/>
          <c:order val="0"/>
          <c:spPr>
            <a:solidFill>
              <a:schemeClr val="accent6">
                <a:lumMod val="20000"/>
                <a:lumOff val="80000"/>
              </a:schemeClr>
            </a:solidFill>
          </c:spPr>
          <c:dPt>
            <c:idx val="1"/>
            <c:bubble3D val="0"/>
            <c:spPr>
              <a:solidFill>
                <a:schemeClr val="accent6">
                  <a:lumMod val="60000"/>
                  <a:lumOff val="40000"/>
                </a:schemeClr>
              </a:solidFill>
            </c:spPr>
          </c:dPt>
          <c:dPt>
            <c:idx val="2"/>
            <c:bubble3D val="0"/>
            <c:spPr>
              <a:solidFill>
                <a:schemeClr val="tx2">
                  <a:lumMod val="20000"/>
                  <a:lumOff val="80000"/>
                </a:schemeClr>
              </a:solidFill>
            </c:spPr>
          </c:dPt>
          <c:cat>
            <c:strRef>
              <c:f>'Fixed Line'!$B$9:$B$11</c:f>
              <c:strCache>
                <c:ptCount val="3"/>
                <c:pt idx="0">
                  <c:v>Etisalat</c:v>
                </c:pt>
                <c:pt idx="1">
                  <c:v>du</c:v>
                </c:pt>
                <c:pt idx="2">
                  <c:v>Both</c:v>
                </c:pt>
              </c:strCache>
            </c:strRef>
          </c:cat>
          <c:val>
            <c:numRef>
              <c:f>'Fixed Line'!$C$9:$C$11</c:f>
              <c:numCache>
                <c:formatCode>0%</c:formatCode>
                <c:ptCount val="3"/>
                <c:pt idx="0">
                  <c:v>0.94000000000000061</c:v>
                </c:pt>
                <c:pt idx="1">
                  <c:v>2.0000000000000011E-2</c:v>
                </c:pt>
                <c:pt idx="2">
                  <c:v>4.0000000000000022E-2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907261592308"/>
          <c:y val="0.90254629629629624"/>
          <c:w val="0.30816163604549435"/>
          <c:h val="8.3717191601049845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39238845144382"/>
          <c:y val="0.19264603552462944"/>
          <c:w val="0.43521544181978083"/>
          <c:h val="0.6072773606787526"/>
        </c:manualLayout>
      </c:layout>
      <c:pieChart>
        <c:varyColors val="1"/>
        <c:ser>
          <c:idx val="0"/>
          <c:order val="0"/>
          <c:spPr>
            <a:solidFill>
              <a:schemeClr val="accent6">
                <a:lumMod val="20000"/>
                <a:lumOff val="80000"/>
              </a:schemeClr>
            </a:solidFill>
          </c:spPr>
          <c:dPt>
            <c:idx val="1"/>
            <c:bubble3D val="0"/>
            <c:spPr>
              <a:solidFill>
                <a:schemeClr val="accent6">
                  <a:lumMod val="60000"/>
                  <a:lumOff val="40000"/>
                </a:schemeClr>
              </a:solidFill>
            </c:spPr>
          </c:dPt>
          <c:dPt>
            <c:idx val="2"/>
            <c:bubble3D val="0"/>
            <c:spPr>
              <a:solidFill>
                <a:schemeClr val="tx2">
                  <a:lumMod val="20000"/>
                  <a:lumOff val="80000"/>
                </a:schemeClr>
              </a:solidFill>
            </c:spPr>
          </c:dPt>
          <c:cat>
            <c:strRef>
              <c:f>'Fixed Line'!$B$9:$B$11</c:f>
              <c:strCache>
                <c:ptCount val="3"/>
                <c:pt idx="0">
                  <c:v>Etisalat</c:v>
                </c:pt>
                <c:pt idx="1">
                  <c:v>du</c:v>
                </c:pt>
                <c:pt idx="2">
                  <c:v>Both</c:v>
                </c:pt>
              </c:strCache>
            </c:strRef>
          </c:cat>
          <c:val>
            <c:numRef>
              <c:f>'Fixed Line'!$C$9:$C$11</c:f>
              <c:numCache>
                <c:formatCode>0%</c:formatCode>
                <c:ptCount val="3"/>
                <c:pt idx="0">
                  <c:v>0.94000000000000061</c:v>
                </c:pt>
                <c:pt idx="1">
                  <c:v>2.0000000000000011E-2</c:v>
                </c:pt>
                <c:pt idx="2">
                  <c:v>4.0000000000000022E-2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907261592308"/>
          <c:y val="0.90254629629629624"/>
          <c:w val="0.30816163604549435"/>
          <c:h val="8.3717191601049845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6.5347358923884519E-2"/>
          <c:y val="5.4004675196850392E-2"/>
          <c:w val="0.78418345334634332"/>
          <c:h val="0.81770710301837535"/>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explosion val="8"/>
          <c:dPt>
            <c:idx val="0"/>
            <c:bubble3D val="0"/>
            <c:spPr>
              <a:solidFill>
                <a:schemeClr val="accent3">
                  <a:lumMod val="75000"/>
                </a:schemeClr>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spPr>
                <a:scene3d>
                  <a:camera prst="orthographicFront"/>
                  <a:lightRig rig="threePt" dir="t"/>
                </a:scene3d>
                <a:sp3d>
                  <a:bevelB/>
                </a:sp3d>
              </c:spPr>
              <c:txPr>
                <a:bodyPr/>
                <a:lstStyle/>
                <a:p>
                  <a:pPr>
                    <a:defRPr sz="1100" b="1"/>
                  </a:pPr>
                  <a:endParaRPr lang="en-US"/>
                </a:p>
              </c:txPr>
              <c:dLblPos val="ctr"/>
              <c:showLegendKey val="0"/>
              <c:showVal val="1"/>
              <c:showCatName val="1"/>
              <c:showSerName val="0"/>
              <c:showPercent val="0"/>
              <c:showBubbleSize val="0"/>
            </c:dLbl>
            <c:dLbl>
              <c:idx val="1"/>
              <c:layout>
                <c:manualLayout>
                  <c:x val="-0.21499312991503441"/>
                  <c:y val="1.4657962321699509E-2"/>
                </c:manualLayout>
              </c:layout>
              <c:spPr>
                <a:scene3d>
                  <a:camera prst="orthographicFront"/>
                  <a:lightRig rig="threePt" dir="t"/>
                </a:scene3d>
                <a:sp3d>
                  <a:bevelB/>
                </a:sp3d>
              </c:spPr>
              <c:txPr>
                <a:bodyPr/>
                <a:lstStyle/>
                <a:p>
                  <a:pPr>
                    <a:defRPr sz="1100" b="1"/>
                  </a:pPr>
                  <a:endParaRPr lang="en-US"/>
                </a:p>
              </c:txPr>
              <c:dLblPos val="bestFit"/>
              <c:showLegendKey val="0"/>
              <c:showVal val="1"/>
              <c:showCatName val="1"/>
              <c:showSerName val="0"/>
              <c:showPercent val="0"/>
              <c:showBubbleSize val="0"/>
            </c:dLbl>
            <c:spPr>
              <a:scene3d>
                <a:camera prst="orthographicFront"/>
                <a:lightRig rig="threePt" dir="t"/>
              </a:scene3d>
              <a:sp3d>
                <a:bevelB/>
              </a:sp3d>
            </c:spPr>
            <c:txPr>
              <a:bodyPr/>
              <a:lstStyle/>
              <a:p>
                <a:pPr>
                  <a:defRPr sz="1100"/>
                </a:pPr>
                <a:endParaRPr lang="en-US"/>
              </a:p>
            </c:txPr>
            <c:dLblPos val="ctr"/>
            <c:showLegendKey val="0"/>
            <c:showVal val="1"/>
            <c:showCatName val="1"/>
            <c:showSerName val="0"/>
            <c:showPercent val="0"/>
            <c:showBubbleSize val="0"/>
            <c:showLeaderLines val="1"/>
          </c:dLbls>
          <c:cat>
            <c:strRef>
              <c:f>Sheet1!$A$2:$A$4</c:f>
              <c:strCache>
                <c:ptCount val="2"/>
                <c:pt idx="0">
                  <c:v>Etisalat</c:v>
                </c:pt>
                <c:pt idx="1">
                  <c:v>Du </c:v>
                </c:pt>
              </c:strCache>
            </c:strRef>
          </c:cat>
          <c:val>
            <c:numRef>
              <c:f>Sheet1!$B$2:$B$4</c:f>
              <c:numCache>
                <c:formatCode>0%</c:formatCode>
                <c:ptCount val="2"/>
                <c:pt idx="0">
                  <c:v>0.95400000000000063</c:v>
                </c:pt>
                <c:pt idx="1">
                  <c:v>4.5999999999999999E-2</c:v>
                </c:pt>
              </c:numCache>
            </c:numRef>
          </c:val>
        </c:ser>
        <c:dLbls>
          <c:showLegendKey val="0"/>
          <c:showVal val="0"/>
          <c:showCatName val="0"/>
          <c:showSerName val="0"/>
          <c:showPercent val="0"/>
          <c:showBubbleSize val="0"/>
          <c:showLeaderLines val="1"/>
        </c:dLbls>
        <c:firstSliceAng val="95"/>
      </c:pieChart>
      <c:spPr>
        <a:noFill/>
        <a:ln w="25398">
          <a:noFill/>
        </a:ln>
        <a:scene3d>
          <a:camera prst="orthographicFront"/>
          <a:lightRig rig="threePt" dir="t"/>
        </a:scene3d>
        <a:sp3d>
          <a:bevelB h="0"/>
        </a:sp3d>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3926691068149553"/>
          <c:y val="4.0005328043689947E-2"/>
          <c:w val="0.57887349185262149"/>
          <c:h val="0.90423660957913476"/>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sp3d>
          </c:spPr>
          <c:dPt>
            <c:idx val="0"/>
            <c:bubble3D val="0"/>
            <c:spPr>
              <a:solidFill>
                <a:srgbClr val="00B050"/>
              </a:solidFill>
              <a:effectLst>
                <a:outerShdw dir="300000" rotWithShape="0">
                  <a:srgbClr val="000000">
                    <a:alpha val="35000"/>
                  </a:srgbClr>
                </a:outerShdw>
              </a:effectLst>
              <a:scene3d>
                <a:camera prst="orthographicFront"/>
                <a:lightRig rig="contrasting" dir="t">
                  <a:rot lat="0" lon="0" rev="7800000"/>
                </a:lightRig>
              </a:scene3d>
              <a:sp3d>
                <a:bevelT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sp3d>
            </c:spPr>
          </c:dPt>
          <c:dLbls>
            <c:txPr>
              <a:bodyPr/>
              <a:lstStyle/>
              <a:p>
                <a:pPr>
                  <a:defRPr lang="da-DK" sz="1200" b="1"/>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0.49779951100244685</c:v>
                </c:pt>
                <c:pt idx="1">
                  <c:v>0.50220048899755187</c:v>
                </c:pt>
              </c:numCache>
            </c:numRef>
          </c:val>
        </c:ser>
        <c:dLbls>
          <c:showLegendKey val="0"/>
          <c:showVal val="0"/>
          <c:showCatName val="0"/>
          <c:showSerName val="0"/>
          <c:showPercent val="0"/>
          <c:showBubbleSize val="0"/>
          <c:showLeaderLines val="1"/>
        </c:dLbls>
        <c:firstSliceAng val="0"/>
      </c:pieChart>
      <c:spPr>
        <a:noFill/>
        <a:ln w="25360">
          <a:noFill/>
        </a:ln>
      </c:spPr>
    </c:plotArea>
    <c:plotVisOnly val="1"/>
    <c:dispBlanksAs val="zero"/>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lumMod val="60000"/>
                  <a:lumOff val="40000"/>
                </a:schemeClr>
              </a:solidFill>
            </c:spPr>
          </c:dPt>
          <c:dPt>
            <c:idx val="1"/>
            <c:bubble3D val="0"/>
            <c:spPr>
              <a:solidFill>
                <a:schemeClr val="accent6">
                  <a:lumMod val="20000"/>
                  <a:lumOff val="80000"/>
                </a:schemeClr>
              </a:solidFill>
            </c:spPr>
          </c:dPt>
          <c:dPt>
            <c:idx val="2"/>
            <c:bubble3D val="0"/>
            <c:spPr>
              <a:solidFill>
                <a:schemeClr val="tx2">
                  <a:lumMod val="20000"/>
                  <a:lumOff val="80000"/>
                </a:schemeClr>
              </a:solidFill>
            </c:spPr>
          </c:dPt>
          <c:cat>
            <c:strRef>
              <c:f>'Fixed Line'!$B$23:$B$25</c:f>
              <c:strCache>
                <c:ptCount val="3"/>
                <c:pt idx="0">
                  <c:v>Yes</c:v>
                </c:pt>
                <c:pt idx="1">
                  <c:v>No</c:v>
                </c:pt>
                <c:pt idx="2">
                  <c:v>Don't know</c:v>
                </c:pt>
              </c:strCache>
            </c:strRef>
          </c:cat>
          <c:val>
            <c:numRef>
              <c:f>'Fixed Line'!$C$23:$C$25</c:f>
              <c:numCache>
                <c:formatCode>0%</c:formatCode>
                <c:ptCount val="3"/>
                <c:pt idx="0">
                  <c:v>7.0000000000000021E-2</c:v>
                </c:pt>
                <c:pt idx="1">
                  <c:v>0.74000000000000365</c:v>
                </c:pt>
                <c:pt idx="2">
                  <c:v>0.19</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907261592308"/>
          <c:y val="0.90254629629629624"/>
          <c:w val="0.30816163604549435"/>
          <c:h val="8.3717191601049845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6.206867174390128E-2"/>
          <c:y val="6.3217683727034124E-2"/>
          <c:w val="0.59586084936104156"/>
          <c:h val="0.93678231627296549"/>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chemeClr val="accent3"/>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2"/>
            <c:bubble3D val="0"/>
            <c:spPr>
              <a:solidFill>
                <a:srgbClr val="80808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manualLayout>
                  <c:x val="-0.17619826319615473"/>
                  <c:y val="5.4492505249457923E-2"/>
                </c:manualLayout>
              </c:layout>
              <c:dLblPos val="bestFit"/>
              <c:showLegendKey val="0"/>
              <c:showVal val="1"/>
              <c:showCatName val="1"/>
              <c:showSerName val="0"/>
              <c:showPercent val="0"/>
              <c:showBubbleSize val="0"/>
            </c:dLbl>
            <c:dLbl>
              <c:idx val="2"/>
              <c:layout>
                <c:manualLayout>
                  <c:x val="-0.13899083516199956"/>
                  <c:y val="0.15807824803149742"/>
                </c:manualLayout>
              </c:layout>
              <c:spPr>
                <a:scene3d>
                  <a:camera prst="orthographicFront"/>
                  <a:lightRig rig="threePt" dir="t"/>
                </a:scene3d>
                <a:sp3d>
                  <a:bevelB/>
                </a:sp3d>
              </c:spPr>
              <c:txPr>
                <a:bodyPr/>
                <a:lstStyle/>
                <a:p>
                  <a:pPr>
                    <a:defRPr sz="1200" b="1">
                      <a:solidFill>
                        <a:schemeClr val="bg2"/>
                      </a:solidFill>
                    </a:defRPr>
                  </a:pPr>
                  <a:endParaRPr lang="en-US"/>
                </a:p>
              </c:txPr>
              <c:dLblPos val="bestFit"/>
              <c:showLegendKey val="0"/>
              <c:showVal val="1"/>
              <c:showCatName val="1"/>
              <c:showSerName val="0"/>
              <c:showPercent val="0"/>
              <c:showBubbleSize val="0"/>
            </c:dLbl>
            <c:spPr>
              <a:scene3d>
                <a:camera prst="orthographicFront"/>
                <a:lightRig rig="threePt" dir="t"/>
              </a:scene3d>
              <a:sp3d>
                <a:bevelB/>
              </a:sp3d>
            </c:spPr>
            <c:txPr>
              <a:bodyPr/>
              <a:lstStyle/>
              <a:p>
                <a:pPr>
                  <a:defRPr sz="1200" b="1">
                    <a:solidFill>
                      <a:schemeClr val="tx1"/>
                    </a:solidFill>
                  </a:defRPr>
                </a:pPr>
                <a:endParaRPr lang="en-US"/>
              </a:p>
            </c:txPr>
            <c:dLblPos val="ctr"/>
            <c:showLegendKey val="0"/>
            <c:showVal val="1"/>
            <c:showCatName val="1"/>
            <c:showSerName val="0"/>
            <c:showPercent val="0"/>
            <c:showBubbleSize val="0"/>
            <c:showLeaderLines val="1"/>
          </c:dLbls>
          <c:cat>
            <c:strRef>
              <c:f>Sheet1!$A$2:$A$4</c:f>
              <c:strCache>
                <c:ptCount val="3"/>
                <c:pt idx="0">
                  <c:v>Yes</c:v>
                </c:pt>
                <c:pt idx="1">
                  <c:v>No</c:v>
                </c:pt>
                <c:pt idx="2">
                  <c:v>Don't Know</c:v>
                </c:pt>
              </c:strCache>
            </c:strRef>
          </c:cat>
          <c:val>
            <c:numRef>
              <c:f>Sheet1!$B$2:$B$4</c:f>
              <c:numCache>
                <c:formatCode>0%</c:formatCode>
                <c:ptCount val="3"/>
                <c:pt idx="0">
                  <c:v>0.11</c:v>
                </c:pt>
                <c:pt idx="1">
                  <c:v>0.74000000000000365</c:v>
                </c:pt>
                <c:pt idx="2">
                  <c:v>0.15000000000000024</c:v>
                </c:pt>
              </c:numCache>
            </c:numRef>
          </c:val>
        </c:ser>
        <c:dLbls>
          <c:showLegendKey val="0"/>
          <c:showVal val="0"/>
          <c:showCatName val="0"/>
          <c:showSerName val="0"/>
          <c:showPercent val="0"/>
          <c:showBubbleSize val="0"/>
          <c:showLeaderLines val="1"/>
        </c:dLbls>
        <c:firstSliceAng val="57"/>
      </c:pieChart>
      <c:spPr>
        <a:noFill/>
        <a:ln w="25398">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3926691068149544"/>
          <c:y val="4.0005328043689947E-2"/>
          <c:w val="0.53947463521406325"/>
          <c:h val="0.95727394964638712"/>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sp3d>
          </c:spPr>
          <c:dPt>
            <c:idx val="0"/>
            <c:bubble3D val="0"/>
            <c:spPr>
              <a:solidFill>
                <a:srgbClr val="00B050"/>
              </a:solidFill>
              <a:effectLst>
                <a:outerShdw dir="300000" rotWithShape="0">
                  <a:srgbClr val="000000">
                    <a:alpha val="35000"/>
                  </a:srgbClr>
                </a:outerShdw>
              </a:effectLst>
              <a:scene3d>
                <a:camera prst="orthographicFront"/>
                <a:lightRig rig="contrasting" dir="t">
                  <a:rot lat="0" lon="0" rev="7800000"/>
                </a:lightRig>
              </a:scene3d>
              <a:sp3d>
                <a:bevelT w="0" h="0"/>
              </a:sp3d>
            </c:spPr>
          </c:dPt>
          <c:dPt>
            <c:idx val="1"/>
            <c:bubble3D val="0"/>
            <c:spPr>
              <a:solidFill>
                <a:schemeClr val="accent2"/>
              </a:solidFill>
              <a:effectLst>
                <a:outerShdw dir="300000" rotWithShape="0">
                  <a:srgbClr val="000000">
                    <a:alpha val="35000"/>
                  </a:srgbClr>
                </a:outerShdw>
              </a:effectLst>
              <a:scene3d>
                <a:camera prst="orthographicFront"/>
                <a:lightRig rig="contrasting" dir="t">
                  <a:rot lat="0" lon="0" rev="7800000"/>
                </a:lightRig>
              </a:scene3d>
              <a:sp3d>
                <a:bevelT w="0" h="0"/>
              </a:sp3d>
            </c:spPr>
          </c:dPt>
          <c:dLbls>
            <c:dLbl>
              <c:idx val="0"/>
              <c:spPr/>
              <c:txPr>
                <a:bodyPr/>
                <a:lstStyle/>
                <a:p>
                  <a:pPr>
                    <a:defRPr lang="da-DK" sz="1200" b="1">
                      <a:solidFill>
                        <a:schemeClr val="tx1"/>
                      </a:solidFill>
                    </a:defRPr>
                  </a:pPr>
                  <a:endParaRPr lang="en-US"/>
                </a:p>
              </c:txPr>
              <c:dLblPos val="ctr"/>
              <c:showLegendKey val="0"/>
              <c:showVal val="1"/>
              <c:showCatName val="1"/>
              <c:showSerName val="0"/>
              <c:showPercent val="0"/>
              <c:showBubbleSize val="0"/>
            </c:dLbl>
            <c:dLbl>
              <c:idx val="1"/>
              <c:spPr/>
              <c:txPr>
                <a:bodyPr/>
                <a:lstStyle/>
                <a:p>
                  <a:pPr>
                    <a:defRPr lang="da-DK" sz="1200" b="1">
                      <a:solidFill>
                        <a:schemeClr val="tx1"/>
                      </a:solidFill>
                    </a:defRPr>
                  </a:pPr>
                  <a:endParaRPr lang="en-US"/>
                </a:p>
              </c:txPr>
              <c:dLblPos val="ctr"/>
              <c:showLegendKey val="0"/>
              <c:showVal val="1"/>
              <c:showCatName val="1"/>
              <c:showSerName val="0"/>
              <c:showPercent val="0"/>
              <c:showBubbleSize val="0"/>
            </c:dLbl>
            <c:txPr>
              <a:bodyPr/>
              <a:lstStyle/>
              <a:p>
                <a:pPr>
                  <a:defRPr lang="da-DK" sz="1200" b="1">
                    <a:solidFill>
                      <a:schemeClr val="bg1"/>
                    </a:solidFill>
                  </a:defRPr>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0.49779951100244663</c:v>
                </c:pt>
                <c:pt idx="1">
                  <c:v>0.5022004889975521</c:v>
                </c:pt>
              </c:numCache>
            </c:numRef>
          </c:val>
        </c:ser>
        <c:dLbls>
          <c:showLegendKey val="0"/>
          <c:showVal val="0"/>
          <c:showCatName val="0"/>
          <c:showSerName val="0"/>
          <c:showPercent val="0"/>
          <c:showBubbleSize val="0"/>
          <c:showLeaderLines val="1"/>
        </c:dLbls>
        <c:firstSliceAng val="0"/>
      </c:pieChart>
      <c:spPr>
        <a:noFill/>
        <a:ln w="25360">
          <a:noFill/>
        </a:ln>
      </c:spPr>
    </c:plotArea>
    <c:plotVisOnly val="1"/>
    <c:dispBlanksAs val="zero"/>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scene3d>
          <a:camera prst="orthographicFront"/>
          <a:lightRig rig="threePt" dir="t"/>
        </a:scene3d>
        <a:sp3d>
          <a:contourClr>
            <a:srgbClr val="000000"/>
          </a:contourClr>
        </a:sp3d>
      </c:spPr>
    </c:floor>
    <c:sideWall>
      <c:thickness val="0"/>
    </c:sideWall>
    <c:backWall>
      <c:thickness val="0"/>
    </c:backWall>
    <c:plotArea>
      <c:layout/>
      <c:bar3DChart>
        <c:barDir val="col"/>
        <c:grouping val="clustered"/>
        <c:varyColors val="0"/>
        <c:ser>
          <c:idx val="0"/>
          <c:order val="0"/>
          <c:tx>
            <c:strRef>
              <c:f>Sheet1!$B$1</c:f>
              <c:strCache>
                <c:ptCount val="1"/>
                <c:pt idx="0">
                  <c:v>2012</c:v>
                </c:pt>
              </c:strCache>
            </c:strRef>
          </c:tx>
          <c:spPr>
            <a:solidFill>
              <a:srgbClr val="9E851A"/>
            </a:solidFill>
          </c:spPr>
          <c:invertIfNegative val="0"/>
          <c:dLbls>
            <c:showLegendKey val="0"/>
            <c:showVal val="1"/>
            <c:showCatName val="0"/>
            <c:showSerName val="0"/>
            <c:showPercent val="0"/>
            <c:showBubbleSize val="0"/>
            <c:showLeaderLines val="0"/>
          </c:dLbls>
          <c:cat>
            <c:strRef>
              <c:f>Sheet1!$A$2:$A$5</c:f>
              <c:strCache>
                <c:ptCount val="4"/>
                <c:pt idx="0">
                  <c:v>I don't need one</c:v>
                </c:pt>
                <c:pt idx="1">
                  <c:v>I use my mobile phone instead</c:v>
                </c:pt>
                <c:pt idx="2">
                  <c:v>A fixed line phone is too expensive</c:v>
                </c:pt>
                <c:pt idx="3">
                  <c:v>Other</c:v>
                </c:pt>
              </c:strCache>
            </c:strRef>
          </c:cat>
          <c:val>
            <c:numRef>
              <c:f>Sheet1!$B$2:$B$5</c:f>
              <c:numCache>
                <c:formatCode>0%</c:formatCode>
                <c:ptCount val="4"/>
                <c:pt idx="0">
                  <c:v>0.73000000000000065</c:v>
                </c:pt>
                <c:pt idx="1">
                  <c:v>0.67000000000000526</c:v>
                </c:pt>
                <c:pt idx="2">
                  <c:v>8.0000000000000043E-2</c:v>
                </c:pt>
                <c:pt idx="3">
                  <c:v>1.0000000000000005E-2</c:v>
                </c:pt>
              </c:numCache>
            </c:numRef>
          </c:val>
        </c:ser>
        <c:dLbls>
          <c:showLegendKey val="0"/>
          <c:showVal val="0"/>
          <c:showCatName val="0"/>
          <c:showSerName val="0"/>
          <c:showPercent val="0"/>
          <c:showBubbleSize val="0"/>
        </c:dLbls>
        <c:gapWidth val="150"/>
        <c:shape val="cylinder"/>
        <c:axId val="101952512"/>
        <c:axId val="101966592"/>
        <c:axId val="0"/>
      </c:bar3DChart>
      <c:catAx>
        <c:axId val="101952512"/>
        <c:scaling>
          <c:orientation val="minMax"/>
        </c:scaling>
        <c:delete val="0"/>
        <c:axPos val="b"/>
        <c:numFmt formatCode="General" sourceLinked="1"/>
        <c:majorTickMark val="in"/>
        <c:minorTickMark val="none"/>
        <c:tickLblPos val="nextTo"/>
        <c:crossAx val="101966592"/>
        <c:crosses val="autoZero"/>
        <c:auto val="1"/>
        <c:lblAlgn val="ctr"/>
        <c:lblOffset val="100"/>
        <c:noMultiLvlLbl val="0"/>
      </c:catAx>
      <c:valAx>
        <c:axId val="101966592"/>
        <c:scaling>
          <c:orientation val="minMax"/>
        </c:scaling>
        <c:delete val="0"/>
        <c:axPos val="l"/>
        <c:numFmt formatCode="0%" sourceLinked="1"/>
        <c:majorTickMark val="out"/>
        <c:minorTickMark val="none"/>
        <c:tickLblPos val="nextTo"/>
        <c:crossAx val="101952512"/>
        <c:crosses val="autoZero"/>
        <c:crossBetween val="between"/>
      </c:valAx>
      <c:spPr>
        <a:noFill/>
        <a:ln w="25387">
          <a:noFill/>
        </a:ln>
      </c:spPr>
    </c:plotArea>
    <c:plotVisOnly val="1"/>
    <c:dispBlanksAs val="gap"/>
    <c:showDLblsOverMax val="0"/>
  </c:chart>
  <c:txPr>
    <a:bodyPr/>
    <a:lstStyle/>
    <a:p>
      <a:pPr>
        <a:defRPr sz="1000" b="1">
          <a:solidFill>
            <a:schemeClr val="tx1"/>
          </a:solidFill>
          <a:latin typeface="Arial" pitchFamily="34" charset="0"/>
          <a:cs typeface="Arial"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plosion val="1"/>
            <c:spPr>
              <a:solidFill>
                <a:schemeClr val="tx2">
                  <a:lumMod val="20000"/>
                  <a:lumOff val="80000"/>
                </a:schemeClr>
              </a:solidFill>
            </c:spPr>
          </c:dPt>
          <c:dPt>
            <c:idx val="1"/>
            <c:bubble3D val="0"/>
            <c:spPr>
              <a:solidFill>
                <a:schemeClr val="accent6">
                  <a:lumMod val="20000"/>
                  <a:lumOff val="80000"/>
                </a:schemeClr>
              </a:solidFill>
            </c:spPr>
          </c:dPt>
          <c:cat>
            <c:strRef>
              <c:f>'Fixed Line'!$B$29:$B$30</c:f>
              <c:strCache>
                <c:ptCount val="2"/>
                <c:pt idx="0">
                  <c:v>Yes</c:v>
                </c:pt>
                <c:pt idx="1">
                  <c:v>No</c:v>
                </c:pt>
              </c:strCache>
            </c:strRef>
          </c:cat>
          <c:val>
            <c:numRef>
              <c:f>'Fixed Line'!$C$29:$C$30</c:f>
              <c:numCache>
                <c:formatCode>0%</c:formatCode>
                <c:ptCount val="2"/>
                <c:pt idx="0">
                  <c:v>0.1</c:v>
                </c:pt>
                <c:pt idx="1">
                  <c:v>0.9</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907261592308"/>
          <c:y val="0.90254629629629624"/>
          <c:w val="0.30816163604549435"/>
          <c:h val="8.3717191601049845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2426382557443526"/>
          <c:y val="0"/>
          <c:w val="0.74830979186812174"/>
          <c:h val="1"/>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chemeClr val="accent3"/>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manualLayout>
                  <c:x val="-0.14035893539623409"/>
                  <c:y val="0.15790805446194353"/>
                </c:manualLayout>
              </c:layout>
              <c:spPr>
                <a:scene3d>
                  <a:camera prst="orthographicFront"/>
                  <a:lightRig rig="threePt" dir="t"/>
                </a:scene3d>
                <a:sp3d>
                  <a:bevelB/>
                </a:sp3d>
              </c:spPr>
              <c:txPr>
                <a:bodyPr/>
                <a:lstStyle/>
                <a:p>
                  <a:pPr>
                    <a:defRPr lang="en-US" sz="1200" b="1"/>
                  </a:pPr>
                  <a:endParaRPr lang="en-US"/>
                </a:p>
              </c:txPr>
              <c:dLblPos val="bestFit"/>
              <c:showLegendKey val="0"/>
              <c:showVal val="1"/>
              <c:showCatName val="1"/>
              <c:showSerName val="0"/>
              <c:showPercent val="0"/>
              <c:showBubbleSize val="0"/>
            </c:dLbl>
            <c:dLbl>
              <c:idx val="1"/>
              <c:layout>
                <c:manualLayout>
                  <c:x val="0.17226596675415573"/>
                  <c:y val="-0.25686638779527776"/>
                </c:manualLayout>
              </c:layout>
              <c:dLblPos val="bestFit"/>
              <c:showLegendKey val="0"/>
              <c:showVal val="1"/>
              <c:showCatName val="1"/>
              <c:showSerName val="0"/>
              <c:showPercent val="0"/>
              <c:showBubbleSize val="0"/>
            </c:dLbl>
            <c:spPr>
              <a:scene3d>
                <a:camera prst="orthographicFront"/>
                <a:lightRig rig="threePt" dir="t"/>
              </a:scene3d>
              <a:sp3d>
                <a:bevelB/>
              </a:sp3d>
            </c:spPr>
            <c:txPr>
              <a:bodyPr/>
              <a:lstStyle/>
              <a:p>
                <a:pPr>
                  <a:defRPr sz="1200" b="1"/>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0.14000000000000001</c:v>
                </c:pt>
                <c:pt idx="1">
                  <c:v>0.86000000000000065</c:v>
                </c:pt>
              </c:numCache>
            </c:numRef>
          </c:val>
        </c:ser>
        <c:dLbls>
          <c:showLegendKey val="0"/>
          <c:showVal val="0"/>
          <c:showCatName val="0"/>
          <c:showSerName val="0"/>
          <c:showPercent val="0"/>
          <c:showBubbleSize val="0"/>
          <c:showLeaderLines val="1"/>
        </c:dLbls>
        <c:firstSliceAng val="0"/>
      </c:pieChart>
      <c:spPr>
        <a:noFill/>
        <a:ln w="25375">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scene3d>
          <a:camera prst="orthographicFront"/>
          <a:lightRig rig="threePt" dir="t"/>
        </a:scene3d>
        <a:sp3d>
          <a:contourClr>
            <a:srgbClr val="000000"/>
          </a:contourClr>
        </a:sp3d>
      </c:spPr>
    </c:floor>
    <c:sideWall>
      <c:thickness val="0"/>
    </c:sideWall>
    <c:backWall>
      <c:thickness val="0"/>
    </c:backWall>
    <c:plotArea>
      <c:layout/>
      <c:bar3DChart>
        <c:barDir val="col"/>
        <c:grouping val="clustered"/>
        <c:varyColors val="0"/>
        <c:ser>
          <c:idx val="0"/>
          <c:order val="0"/>
          <c:tx>
            <c:strRef>
              <c:f>Sheet1!$B$1</c:f>
              <c:strCache>
                <c:ptCount val="1"/>
                <c:pt idx="0">
                  <c:v>2012</c:v>
                </c:pt>
              </c:strCache>
            </c:strRef>
          </c:tx>
          <c:spPr>
            <a:solidFill>
              <a:srgbClr val="9E851A"/>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Didn't need a fixed line service</c:v>
                </c:pt>
                <c:pt idx="1">
                  <c:v>I use my mobile phone instead</c:v>
                </c:pt>
                <c:pt idx="2">
                  <c:v>The fixed line was too expensive</c:v>
                </c:pt>
                <c:pt idx="3">
                  <c:v>Other</c:v>
                </c:pt>
              </c:strCache>
            </c:strRef>
          </c:cat>
          <c:val>
            <c:numRef>
              <c:f>Sheet1!$B$2:$B$5</c:f>
              <c:numCache>
                <c:formatCode>0%</c:formatCode>
                <c:ptCount val="4"/>
                <c:pt idx="0">
                  <c:v>0.60000000000000064</c:v>
                </c:pt>
                <c:pt idx="1">
                  <c:v>0.60000000000000064</c:v>
                </c:pt>
                <c:pt idx="2">
                  <c:v>0.15000000000000024</c:v>
                </c:pt>
                <c:pt idx="3">
                  <c:v>0.17</c:v>
                </c:pt>
              </c:numCache>
            </c:numRef>
          </c:val>
        </c:ser>
        <c:dLbls>
          <c:showLegendKey val="0"/>
          <c:showVal val="0"/>
          <c:showCatName val="0"/>
          <c:showSerName val="0"/>
          <c:showPercent val="0"/>
          <c:showBubbleSize val="0"/>
        </c:dLbls>
        <c:gapWidth val="150"/>
        <c:shape val="cylinder"/>
        <c:axId val="100613120"/>
        <c:axId val="100619008"/>
        <c:axId val="0"/>
      </c:bar3DChart>
      <c:catAx>
        <c:axId val="100613120"/>
        <c:scaling>
          <c:orientation val="minMax"/>
        </c:scaling>
        <c:delete val="0"/>
        <c:axPos val="b"/>
        <c:numFmt formatCode="General" sourceLinked="1"/>
        <c:majorTickMark val="in"/>
        <c:minorTickMark val="none"/>
        <c:tickLblPos val="nextTo"/>
        <c:txPr>
          <a:bodyPr/>
          <a:lstStyle/>
          <a:p>
            <a:pPr>
              <a:defRPr b="1"/>
            </a:pPr>
            <a:endParaRPr lang="en-US"/>
          </a:p>
        </c:txPr>
        <c:crossAx val="100619008"/>
        <c:crosses val="autoZero"/>
        <c:auto val="1"/>
        <c:lblAlgn val="ctr"/>
        <c:lblOffset val="100"/>
        <c:noMultiLvlLbl val="0"/>
      </c:catAx>
      <c:valAx>
        <c:axId val="100619008"/>
        <c:scaling>
          <c:orientation val="minMax"/>
        </c:scaling>
        <c:delete val="0"/>
        <c:axPos val="l"/>
        <c:numFmt formatCode="0%" sourceLinked="1"/>
        <c:majorTickMark val="out"/>
        <c:minorTickMark val="none"/>
        <c:tickLblPos val="nextTo"/>
        <c:txPr>
          <a:bodyPr/>
          <a:lstStyle/>
          <a:p>
            <a:pPr>
              <a:defRPr b="1"/>
            </a:pPr>
            <a:endParaRPr lang="en-US"/>
          </a:p>
        </c:txPr>
        <c:crossAx val="100613120"/>
        <c:crosses val="autoZero"/>
        <c:crossBetween val="between"/>
      </c:valAx>
      <c:spPr>
        <a:noFill/>
        <a:ln w="25387">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065638670167297"/>
          <c:y val="5.5915354330708732E-2"/>
          <c:w val="0.40535411198601112"/>
          <c:h val="0.67559018664335502"/>
        </c:manualLayout>
      </c:layout>
      <c:pieChart>
        <c:varyColors val="1"/>
        <c:ser>
          <c:idx val="0"/>
          <c:order val="0"/>
          <c:dPt>
            <c:idx val="0"/>
            <c:bubble3D val="0"/>
            <c:spPr>
              <a:solidFill>
                <a:schemeClr val="tx2">
                  <a:lumMod val="20000"/>
                  <a:lumOff val="80000"/>
                </a:schemeClr>
              </a:solidFill>
            </c:spPr>
          </c:dPt>
          <c:dPt>
            <c:idx val="1"/>
            <c:bubble3D val="0"/>
            <c:spPr>
              <a:solidFill>
                <a:schemeClr val="accent6">
                  <a:lumMod val="60000"/>
                  <a:lumOff val="40000"/>
                </a:schemeClr>
              </a:solidFill>
            </c:spPr>
          </c:dPt>
          <c:dPt>
            <c:idx val="2"/>
            <c:bubble3D val="0"/>
            <c:spPr>
              <a:solidFill>
                <a:schemeClr val="accent6">
                  <a:lumMod val="20000"/>
                  <a:lumOff val="80000"/>
                </a:schemeClr>
              </a:solidFill>
            </c:spPr>
          </c:dPt>
          <c:dPt>
            <c:idx val="3"/>
            <c:bubble3D val="0"/>
            <c:spPr>
              <a:solidFill>
                <a:schemeClr val="accent3">
                  <a:lumMod val="40000"/>
                  <a:lumOff val="6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'Fixed Line'!$B$54:$B$57</c:f>
              <c:strCache>
                <c:ptCount val="4"/>
                <c:pt idx="0">
                  <c:v>During business hours</c:v>
                </c:pt>
                <c:pt idx="1">
                  <c:v>Weekends</c:v>
                </c:pt>
                <c:pt idx="2">
                  <c:v>Weekday evenings</c:v>
                </c:pt>
                <c:pt idx="3">
                  <c:v>Don't know</c:v>
                </c:pt>
              </c:strCache>
            </c:strRef>
          </c:cat>
          <c:val>
            <c:numRef>
              <c:f>'Fixed Line'!$C$54:$C$57</c:f>
              <c:numCache>
                <c:formatCode>0%</c:formatCode>
                <c:ptCount val="4"/>
                <c:pt idx="0">
                  <c:v>0.34</c:v>
                </c:pt>
                <c:pt idx="1">
                  <c:v>9.0000000000000024E-2</c:v>
                </c:pt>
                <c:pt idx="2">
                  <c:v>0.53</c:v>
                </c:pt>
                <c:pt idx="3">
                  <c:v>4.0000000000000022E-2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4.8696850393700787E-2"/>
          <c:y val="0.69421296296293122"/>
          <c:w val="0.9053838582677165"/>
          <c:h val="0.25964311752696873"/>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a:ln w="9525">
          <a:solidFill>
            <a:srgbClr val="808080"/>
          </a:solidFill>
        </a:ln>
      </c:spPr>
    </c:floor>
    <c:sideWall>
      <c:thickness val="0"/>
    </c:sideWall>
    <c:backWall>
      <c:thickness val="0"/>
    </c:backWall>
    <c:plotArea>
      <c:layout/>
      <c:bar3DChart>
        <c:barDir val="col"/>
        <c:grouping val="clustered"/>
        <c:varyColors val="0"/>
        <c:ser>
          <c:idx val="0"/>
          <c:order val="0"/>
          <c:tx>
            <c:strRef>
              <c:f>Sheet1!$B$1</c:f>
              <c:strCache>
                <c:ptCount val="1"/>
                <c:pt idx="0">
                  <c:v>2012</c:v>
                </c:pt>
              </c:strCache>
            </c:strRef>
          </c:tx>
          <c:spPr>
            <a:solidFill>
              <a:srgbClr val="9E851A"/>
            </a:solidFill>
          </c:spPr>
          <c:invertIfNegative val="0"/>
          <c:dLbls>
            <c:numFmt formatCode="#,##0_);\(#,##0\)" sourceLinked="0"/>
            <c:txPr>
              <a:bodyPr/>
              <a:lstStyle/>
              <a:p>
                <a:pPr>
                  <a:defRPr sz="1200" b="1"/>
                </a:pPr>
                <a:endParaRPr lang="en-US"/>
              </a:p>
            </c:txPr>
            <c:showLegendKey val="0"/>
            <c:showVal val="1"/>
            <c:showCatName val="0"/>
            <c:showSerName val="0"/>
            <c:showPercent val="0"/>
            <c:showBubbleSize val="0"/>
            <c:showLeaderLines val="0"/>
          </c:dLbls>
          <c:cat>
            <c:strRef>
              <c:f>Sheet1!$A$2:$A$5</c:f>
              <c:strCache>
                <c:ptCount val="4"/>
                <c:pt idx="0">
                  <c:v>Local to another fixed line</c:v>
                </c:pt>
                <c:pt idx="1">
                  <c:v>National call to another fixed line</c:v>
                </c:pt>
                <c:pt idx="2">
                  <c:v>To a Mobile Phone  (UAE)</c:v>
                </c:pt>
                <c:pt idx="3">
                  <c:v>International</c:v>
                </c:pt>
              </c:strCache>
            </c:strRef>
          </c:cat>
          <c:val>
            <c:numRef>
              <c:f>Sheet1!$B$2:$B$5</c:f>
              <c:numCache>
                <c:formatCode>0</c:formatCode>
                <c:ptCount val="4"/>
                <c:pt idx="0">
                  <c:v>25</c:v>
                </c:pt>
                <c:pt idx="1">
                  <c:v>7.58</c:v>
                </c:pt>
                <c:pt idx="2">
                  <c:v>15</c:v>
                </c:pt>
                <c:pt idx="3">
                  <c:v>3.6</c:v>
                </c:pt>
              </c:numCache>
            </c:numRef>
          </c:val>
        </c:ser>
        <c:dLbls>
          <c:showLegendKey val="0"/>
          <c:showVal val="0"/>
          <c:showCatName val="0"/>
          <c:showSerName val="0"/>
          <c:showPercent val="0"/>
          <c:showBubbleSize val="0"/>
        </c:dLbls>
        <c:gapWidth val="246"/>
        <c:shape val="cylinder"/>
        <c:axId val="101991552"/>
        <c:axId val="101993088"/>
        <c:axId val="0"/>
      </c:bar3DChart>
      <c:catAx>
        <c:axId val="101991552"/>
        <c:scaling>
          <c:orientation val="minMax"/>
        </c:scaling>
        <c:delete val="0"/>
        <c:axPos val="b"/>
        <c:numFmt formatCode="General" sourceLinked="1"/>
        <c:majorTickMark val="in"/>
        <c:minorTickMark val="none"/>
        <c:tickLblPos val="nextTo"/>
        <c:txPr>
          <a:bodyPr/>
          <a:lstStyle/>
          <a:p>
            <a:pPr>
              <a:defRPr sz="1050" b="1"/>
            </a:pPr>
            <a:endParaRPr lang="en-US"/>
          </a:p>
        </c:txPr>
        <c:crossAx val="101993088"/>
        <c:crosses val="autoZero"/>
        <c:auto val="1"/>
        <c:lblAlgn val="ctr"/>
        <c:lblOffset val="100"/>
        <c:noMultiLvlLbl val="0"/>
      </c:catAx>
      <c:valAx>
        <c:axId val="101993088"/>
        <c:scaling>
          <c:orientation val="minMax"/>
        </c:scaling>
        <c:delete val="0"/>
        <c:axPos val="l"/>
        <c:numFmt formatCode="0" sourceLinked="1"/>
        <c:majorTickMark val="out"/>
        <c:minorTickMark val="none"/>
        <c:tickLblPos val="nextTo"/>
        <c:txPr>
          <a:bodyPr/>
          <a:lstStyle/>
          <a:p>
            <a:pPr>
              <a:defRPr sz="1100" b="1"/>
            </a:pPr>
            <a:endParaRPr lang="en-US"/>
          </a:p>
        </c:txPr>
        <c:crossAx val="101991552"/>
        <c:crosses val="autoZero"/>
        <c:crossBetween val="between"/>
      </c:valAx>
      <c:spPr>
        <a:noFill/>
        <a:ln w="25377">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3.9736155931328253E-2"/>
          <c:y val="0"/>
          <c:w val="0.78858061184974826"/>
          <c:h val="1"/>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9D8E1F"/>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2"/>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3"/>
            <c:bubble3D val="0"/>
            <c:spPr>
              <a:solidFill>
                <a:srgbClr val="80808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manualLayout>
                  <c:x val="-5.9546921388924923E-2"/>
                  <c:y val="-0.14967169358067531"/>
                </c:manualLayout>
              </c:layout>
              <c:dLblPos val="bestFit"/>
              <c:showLegendKey val="0"/>
              <c:showVal val="1"/>
              <c:showCatName val="1"/>
              <c:showSerName val="0"/>
              <c:showPercent val="0"/>
              <c:showBubbleSize val="0"/>
            </c:dLbl>
            <c:dLbl>
              <c:idx val="1"/>
              <c:layout>
                <c:manualLayout>
                  <c:x val="0.22010842906931716"/>
                  <c:y val="0.16643500600560526"/>
                </c:manualLayout>
              </c:layout>
              <c:dLblPos val="bestFit"/>
              <c:showLegendKey val="0"/>
              <c:showVal val="1"/>
              <c:showCatName val="1"/>
              <c:showSerName val="0"/>
              <c:showPercent val="0"/>
              <c:showBubbleSize val="0"/>
            </c:dLbl>
            <c:dLbl>
              <c:idx val="2"/>
              <c:layout>
                <c:manualLayout>
                  <c:x val="-0.22275254937395117"/>
                  <c:y val="4.9567596423328586E-2"/>
                </c:manualLayout>
              </c:layout>
              <c:tx>
                <c:rich>
                  <a:bodyPr/>
                  <a:lstStyle/>
                  <a:p>
                    <a:r>
                      <a:rPr lang="en-US" sz="1050" dirty="0"/>
                      <a:t>Weekends, 8%</a:t>
                    </a:r>
                  </a:p>
                </c:rich>
              </c:tx>
              <c:dLblPos val="bestFit"/>
              <c:showLegendKey val="0"/>
              <c:showVal val="1"/>
              <c:showCatName val="1"/>
              <c:showSerName val="0"/>
              <c:showPercent val="0"/>
              <c:showBubbleSize val="0"/>
            </c:dLbl>
            <c:dLbl>
              <c:idx val="3"/>
              <c:layout>
                <c:manualLayout>
                  <c:x val="-0.18541577384794231"/>
                  <c:y val="-8.7082276791672214E-2"/>
                </c:manualLayout>
              </c:layout>
              <c:dLblPos val="bestFit"/>
              <c:showLegendKey val="0"/>
              <c:showVal val="1"/>
              <c:showCatName val="1"/>
              <c:showSerName val="0"/>
              <c:showPercent val="0"/>
              <c:showBubbleSize val="0"/>
            </c:dLbl>
            <c:spPr>
              <a:scene3d>
                <a:camera prst="orthographicFront"/>
                <a:lightRig rig="threePt" dir="t"/>
              </a:scene3d>
              <a:sp3d>
                <a:bevelT/>
              </a:sp3d>
            </c:spPr>
            <c:txPr>
              <a:bodyPr/>
              <a:lstStyle/>
              <a:p>
                <a:pPr>
                  <a:defRPr sz="1150" b="1">
                    <a:solidFill>
                      <a:schemeClr val="bg1">
                        <a:lumMod val="95000"/>
                      </a:schemeClr>
                    </a:solidFill>
                  </a:defRPr>
                </a:pPr>
                <a:endParaRPr lang="en-US"/>
              </a:p>
            </c:txPr>
            <c:dLblPos val="inEnd"/>
            <c:showLegendKey val="0"/>
            <c:showVal val="1"/>
            <c:showCatName val="1"/>
            <c:showSerName val="0"/>
            <c:showPercent val="0"/>
            <c:showBubbleSize val="0"/>
            <c:showLeaderLines val="1"/>
          </c:dLbls>
          <c:cat>
            <c:strRef>
              <c:f>Sheet1!$A$2:$A$5</c:f>
              <c:strCache>
                <c:ptCount val="4"/>
                <c:pt idx="0">
                  <c:v>During business hours</c:v>
                </c:pt>
                <c:pt idx="1">
                  <c:v>Weekday evenings</c:v>
                </c:pt>
                <c:pt idx="2">
                  <c:v>Weekends</c:v>
                </c:pt>
                <c:pt idx="3">
                  <c:v>Don't know</c:v>
                </c:pt>
              </c:strCache>
            </c:strRef>
          </c:cat>
          <c:val>
            <c:numRef>
              <c:f>Sheet1!$B$2:$B$5</c:f>
              <c:numCache>
                <c:formatCode>0%</c:formatCode>
                <c:ptCount val="4"/>
                <c:pt idx="0">
                  <c:v>0.28000000000000008</c:v>
                </c:pt>
                <c:pt idx="1">
                  <c:v>0.56000000000000005</c:v>
                </c:pt>
                <c:pt idx="2">
                  <c:v>8.0000000000000043E-2</c:v>
                </c:pt>
                <c:pt idx="3">
                  <c:v>8.0000000000000043E-2</c:v>
                </c:pt>
              </c:numCache>
            </c:numRef>
          </c:val>
        </c:ser>
        <c:dLbls>
          <c:showLegendKey val="0"/>
          <c:showVal val="0"/>
          <c:showCatName val="0"/>
          <c:showSerName val="0"/>
          <c:showPercent val="0"/>
          <c:showBubbleSize val="0"/>
          <c:showLeaderLines val="1"/>
        </c:dLbls>
        <c:firstSliceAng val="123"/>
      </c:pieChart>
      <c:spPr>
        <a:noFill/>
        <a:ln w="25414">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cluster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'Fixed Line'!$B$17:$B$19</c:f>
              <c:strCache>
                <c:ptCount val="3"/>
                <c:pt idx="0">
                  <c:v>I use my mobile phone instead</c:v>
                </c:pt>
                <c:pt idx="1">
                  <c:v>I don't need one</c:v>
                </c:pt>
                <c:pt idx="2">
                  <c:v>A fixed line phone is too expensive</c:v>
                </c:pt>
              </c:strCache>
            </c:strRef>
          </c:cat>
          <c:val>
            <c:numRef>
              <c:f>'Fixed Line'!$C$17:$C$19</c:f>
              <c:numCache>
                <c:formatCode>0%</c:formatCode>
                <c:ptCount val="3"/>
                <c:pt idx="0">
                  <c:v>0.70000000000000062</c:v>
                </c:pt>
                <c:pt idx="1">
                  <c:v>0.53</c:v>
                </c:pt>
                <c:pt idx="2">
                  <c:v>0.1</c:v>
                </c:pt>
              </c:numCache>
            </c:numRef>
          </c:val>
        </c:ser>
        <c:dLbls>
          <c:showLegendKey val="0"/>
          <c:showVal val="0"/>
          <c:showCatName val="0"/>
          <c:showSerName val="0"/>
          <c:showPercent val="0"/>
          <c:showBubbleSize val="0"/>
        </c:dLbls>
        <c:gapWidth val="150"/>
        <c:shape val="cylinder"/>
        <c:axId val="102336768"/>
        <c:axId val="102342656"/>
        <c:axId val="0"/>
      </c:bar3DChart>
      <c:catAx>
        <c:axId val="102336768"/>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02342656"/>
        <c:crosses val="autoZero"/>
        <c:auto val="1"/>
        <c:lblAlgn val="ctr"/>
        <c:lblOffset val="100"/>
        <c:noMultiLvlLbl val="0"/>
      </c:catAx>
      <c:valAx>
        <c:axId val="102342656"/>
        <c:scaling>
          <c:orientation val="minMax"/>
          <c:max val="0.8"/>
        </c:scaling>
        <c:delete val="0"/>
        <c:axPos val="l"/>
        <c:majorGridlines>
          <c:spPr>
            <a:ln>
              <a:solidFill>
                <a:schemeClr val="bg1"/>
              </a:solidFill>
            </a:ln>
          </c:spPr>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02336768"/>
        <c:crosses val="autoZero"/>
        <c:crossBetween val="between"/>
        <c:majorUnit val="0.2"/>
      </c:valAx>
      <c:spPr>
        <a:noFill/>
        <a:ln w="25400">
          <a:noFill/>
        </a:ln>
      </c:spPr>
    </c:plotArea>
    <c:plotVisOnly val="1"/>
    <c:dispBlanksAs val="gap"/>
    <c:showDLblsOverMax val="0"/>
  </c:chart>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lumMod val="60000"/>
                  <a:lumOff val="40000"/>
                </a:schemeClr>
              </a:solidFill>
            </c:spPr>
          </c:dPt>
          <c:dPt>
            <c:idx val="1"/>
            <c:bubble3D val="0"/>
            <c:spPr>
              <a:solidFill>
                <a:schemeClr val="accent6">
                  <a:lumMod val="20000"/>
                  <a:lumOff val="80000"/>
                </a:schemeClr>
              </a:solidFill>
            </c:spPr>
          </c:dPt>
          <c:dPt>
            <c:idx val="2"/>
            <c:bubble3D val="0"/>
            <c:spPr>
              <a:solidFill>
                <a:schemeClr val="tx2">
                  <a:lumMod val="20000"/>
                  <a:lumOff val="80000"/>
                </a:schemeClr>
              </a:solidFill>
            </c:spPr>
          </c:dPt>
          <c:cat>
            <c:strRef>
              <c:f>'Fixed Line'!$B$23:$B$25</c:f>
              <c:strCache>
                <c:ptCount val="3"/>
                <c:pt idx="0">
                  <c:v>Yes</c:v>
                </c:pt>
                <c:pt idx="1">
                  <c:v>No</c:v>
                </c:pt>
                <c:pt idx="2">
                  <c:v>Don't know</c:v>
                </c:pt>
              </c:strCache>
            </c:strRef>
          </c:cat>
          <c:val>
            <c:numRef>
              <c:f>'Fixed Line'!$C$23:$C$25</c:f>
              <c:numCache>
                <c:formatCode>0%</c:formatCode>
                <c:ptCount val="3"/>
                <c:pt idx="0">
                  <c:v>7.0000000000000021E-2</c:v>
                </c:pt>
                <c:pt idx="1">
                  <c:v>0.74000000000000365</c:v>
                </c:pt>
                <c:pt idx="2">
                  <c:v>0.19</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907261592308"/>
          <c:y val="0.90254629629629624"/>
          <c:w val="0.30816163604549435"/>
          <c:h val="8.3717191601049845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5.9117516923888211E-2"/>
          <c:y val="5.1255240933108237E-2"/>
          <c:w val="0.90914034107585817"/>
          <c:h val="0.70496689266307688"/>
        </c:manualLayout>
      </c:layout>
      <c:bar3DChart>
        <c:barDir val="col"/>
        <c:grouping val="clustered"/>
        <c:varyColors val="0"/>
        <c:ser>
          <c:idx val="0"/>
          <c:order val="0"/>
          <c:tx>
            <c:strRef>
              <c:f>Sheet1!$B$1</c:f>
              <c:strCache>
                <c:ptCount val="1"/>
                <c:pt idx="0">
                  <c:v>Local</c:v>
                </c:pt>
              </c:strCache>
            </c:strRef>
          </c:tx>
          <c:spPr>
            <a:solidFill>
              <a:srgbClr val="9E851A"/>
            </a:solidFill>
          </c:spPr>
          <c:invertIfNegative val="0"/>
          <c:dLbls>
            <c:showLegendKey val="0"/>
            <c:showVal val="1"/>
            <c:showCatName val="0"/>
            <c:showSerName val="0"/>
            <c:showPercent val="0"/>
            <c:showBubbleSize val="0"/>
            <c:showLeaderLines val="0"/>
          </c:dLbls>
          <c:cat>
            <c:strRef>
              <c:f>Sheet1!$A$2:$A$7</c:f>
              <c:strCache>
                <c:ptCount val="6"/>
                <c:pt idx="0">
                  <c:v>Less than 2 mins</c:v>
                </c:pt>
                <c:pt idx="1">
                  <c:v>2 - 5 mins</c:v>
                </c:pt>
                <c:pt idx="2">
                  <c:v>5 - 10 mins</c:v>
                </c:pt>
                <c:pt idx="3">
                  <c:v>10 - 20 mins</c:v>
                </c:pt>
                <c:pt idx="4">
                  <c:v>20 - 40 mins</c:v>
                </c:pt>
                <c:pt idx="5">
                  <c:v>More than 40 mins</c:v>
                </c:pt>
              </c:strCache>
            </c:strRef>
          </c:cat>
          <c:val>
            <c:numRef>
              <c:f>Sheet1!$B$2:$B$7</c:f>
              <c:numCache>
                <c:formatCode>0%</c:formatCode>
                <c:ptCount val="6"/>
                <c:pt idx="0">
                  <c:v>8.0000000000000043E-2</c:v>
                </c:pt>
                <c:pt idx="1">
                  <c:v>0.42000000000000032</c:v>
                </c:pt>
                <c:pt idx="2">
                  <c:v>0.35000000000000031</c:v>
                </c:pt>
                <c:pt idx="3">
                  <c:v>0.13</c:v>
                </c:pt>
                <c:pt idx="4">
                  <c:v>1.0000000000000005E-2</c:v>
                </c:pt>
                <c:pt idx="5">
                  <c:v>1.0000000000000005E-2</c:v>
                </c:pt>
              </c:numCache>
            </c:numRef>
          </c:val>
        </c:ser>
        <c:ser>
          <c:idx val="1"/>
          <c:order val="1"/>
          <c:tx>
            <c:strRef>
              <c:f>Sheet1!$C$1</c:f>
              <c:strCache>
                <c:ptCount val="1"/>
                <c:pt idx="0">
                  <c:v>National call</c:v>
                </c:pt>
              </c:strCache>
            </c:strRef>
          </c:tx>
          <c:spPr>
            <a:solidFill>
              <a:srgbClr val="808080"/>
            </a:solidFill>
          </c:spPr>
          <c:invertIfNegative val="0"/>
          <c:dLbls>
            <c:showLegendKey val="0"/>
            <c:showVal val="1"/>
            <c:showCatName val="0"/>
            <c:showSerName val="0"/>
            <c:showPercent val="0"/>
            <c:showBubbleSize val="0"/>
            <c:showLeaderLines val="0"/>
          </c:dLbls>
          <c:cat>
            <c:strRef>
              <c:f>Sheet1!$A$2:$A$7</c:f>
              <c:strCache>
                <c:ptCount val="6"/>
                <c:pt idx="0">
                  <c:v>Less than 2 mins</c:v>
                </c:pt>
                <c:pt idx="1">
                  <c:v>2 - 5 mins</c:v>
                </c:pt>
                <c:pt idx="2">
                  <c:v>5 - 10 mins</c:v>
                </c:pt>
                <c:pt idx="3">
                  <c:v>10 - 20 mins</c:v>
                </c:pt>
                <c:pt idx="4">
                  <c:v>20 - 40 mins</c:v>
                </c:pt>
                <c:pt idx="5">
                  <c:v>More than 40 mins</c:v>
                </c:pt>
              </c:strCache>
            </c:strRef>
          </c:cat>
          <c:val>
            <c:numRef>
              <c:f>Sheet1!$C$2:$C$7</c:f>
              <c:numCache>
                <c:formatCode>0%</c:formatCode>
                <c:ptCount val="6"/>
                <c:pt idx="0">
                  <c:v>5.8000000000000003E-2</c:v>
                </c:pt>
                <c:pt idx="1">
                  <c:v>0.55000000000000004</c:v>
                </c:pt>
                <c:pt idx="2">
                  <c:v>0.29000000000000031</c:v>
                </c:pt>
                <c:pt idx="3">
                  <c:v>8.0000000000000043E-2</c:v>
                </c:pt>
                <c:pt idx="4">
                  <c:v>1.0000000000000005E-2</c:v>
                </c:pt>
                <c:pt idx="5">
                  <c:v>2.0000000000000011E-2</c:v>
                </c:pt>
              </c:numCache>
            </c:numRef>
          </c:val>
        </c:ser>
        <c:ser>
          <c:idx val="2"/>
          <c:order val="2"/>
          <c:tx>
            <c:strRef>
              <c:f>Sheet1!$D$1</c:f>
              <c:strCache>
                <c:ptCount val="1"/>
                <c:pt idx="0">
                  <c:v>To a Mobile Phone</c:v>
                </c:pt>
              </c:strCache>
            </c:strRef>
          </c:tx>
          <c:spPr>
            <a:solidFill>
              <a:srgbClr val="558ED5"/>
            </a:solidFill>
          </c:spPr>
          <c:invertIfNegative val="0"/>
          <c:dLbls>
            <c:showLegendKey val="0"/>
            <c:showVal val="1"/>
            <c:showCatName val="0"/>
            <c:showSerName val="0"/>
            <c:showPercent val="0"/>
            <c:showBubbleSize val="0"/>
            <c:showLeaderLines val="0"/>
          </c:dLbls>
          <c:cat>
            <c:strRef>
              <c:f>Sheet1!$A$2:$A$7</c:f>
              <c:strCache>
                <c:ptCount val="6"/>
                <c:pt idx="0">
                  <c:v>Less than 2 mins</c:v>
                </c:pt>
                <c:pt idx="1">
                  <c:v>2 - 5 mins</c:v>
                </c:pt>
                <c:pt idx="2">
                  <c:v>5 - 10 mins</c:v>
                </c:pt>
                <c:pt idx="3">
                  <c:v>10 - 20 mins</c:v>
                </c:pt>
                <c:pt idx="4">
                  <c:v>20 - 40 mins</c:v>
                </c:pt>
                <c:pt idx="5">
                  <c:v>More than 40 mins</c:v>
                </c:pt>
              </c:strCache>
            </c:strRef>
          </c:cat>
          <c:val>
            <c:numRef>
              <c:f>Sheet1!$D$2:$D$7</c:f>
              <c:numCache>
                <c:formatCode>0%</c:formatCode>
                <c:ptCount val="6"/>
                <c:pt idx="0">
                  <c:v>8.0000000000000043E-2</c:v>
                </c:pt>
                <c:pt idx="1">
                  <c:v>0.55000000000000004</c:v>
                </c:pt>
                <c:pt idx="2">
                  <c:v>0.27</c:v>
                </c:pt>
                <c:pt idx="3">
                  <c:v>7.0000000000000021E-2</c:v>
                </c:pt>
                <c:pt idx="4">
                  <c:v>0</c:v>
                </c:pt>
                <c:pt idx="5">
                  <c:v>2.0000000000000011E-2</c:v>
                </c:pt>
              </c:numCache>
            </c:numRef>
          </c:val>
        </c:ser>
        <c:dLbls>
          <c:showLegendKey val="0"/>
          <c:showVal val="0"/>
          <c:showCatName val="0"/>
          <c:showSerName val="0"/>
          <c:showPercent val="0"/>
          <c:showBubbleSize val="0"/>
        </c:dLbls>
        <c:gapWidth val="150"/>
        <c:shape val="cylinder"/>
        <c:axId val="107660800"/>
        <c:axId val="107662336"/>
        <c:axId val="0"/>
      </c:bar3DChart>
      <c:catAx>
        <c:axId val="107660800"/>
        <c:scaling>
          <c:orientation val="minMax"/>
        </c:scaling>
        <c:delete val="0"/>
        <c:axPos val="b"/>
        <c:numFmt formatCode="General" sourceLinked="1"/>
        <c:majorTickMark val="in"/>
        <c:minorTickMark val="none"/>
        <c:tickLblPos val="nextTo"/>
        <c:crossAx val="107662336"/>
        <c:crosses val="autoZero"/>
        <c:auto val="1"/>
        <c:lblAlgn val="ctr"/>
        <c:lblOffset val="100"/>
        <c:noMultiLvlLbl val="0"/>
      </c:catAx>
      <c:valAx>
        <c:axId val="107662336"/>
        <c:scaling>
          <c:orientation val="minMax"/>
        </c:scaling>
        <c:delete val="0"/>
        <c:axPos val="l"/>
        <c:numFmt formatCode="0%" sourceLinked="1"/>
        <c:majorTickMark val="out"/>
        <c:minorTickMark val="none"/>
        <c:tickLblPos val="nextTo"/>
        <c:crossAx val="107660800"/>
        <c:crosses val="autoZero"/>
        <c:crossBetween val="between"/>
      </c:valAx>
      <c:spPr>
        <a:noFill/>
        <a:ln w="25400">
          <a:noFill/>
        </a:ln>
      </c:spPr>
    </c:plotArea>
    <c:legend>
      <c:legendPos val="b"/>
      <c:layout>
        <c:manualLayout>
          <c:xMode val="edge"/>
          <c:yMode val="edge"/>
          <c:x val="0.22282466407484267"/>
          <c:y val="0.8369643156307589"/>
          <c:w val="0.54453539492464087"/>
          <c:h val="6.6136626538703933E-2"/>
        </c:manualLayout>
      </c:layout>
      <c:overlay val="0"/>
      <c:txPr>
        <a:bodyPr/>
        <a:lstStyle/>
        <a:p>
          <a:pPr>
            <a:defRPr sz="1200"/>
          </a:pPr>
          <a:endParaRPr lang="en-US"/>
        </a:p>
      </c:txPr>
    </c:legend>
    <c:plotVisOnly val="1"/>
    <c:dispBlanksAs val="gap"/>
    <c:showDLblsOverMax val="0"/>
  </c:chart>
  <c:txPr>
    <a:bodyPr/>
    <a:lstStyle/>
    <a:p>
      <a:pPr>
        <a:defRPr sz="1000" b="1">
          <a:solidFill>
            <a:schemeClr val="tx1"/>
          </a:solidFill>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3860352359359016"/>
          <c:y val="0.11044274448890103"/>
          <c:w val="0.45836707688003991"/>
          <c:h val="0.88418645229690651"/>
        </c:manualLayout>
      </c:layout>
      <c:pieChart>
        <c:varyColors val="1"/>
        <c:ser>
          <c:idx val="0"/>
          <c:order val="0"/>
          <c:tx>
            <c:strRef>
              <c:f>Sheet1!$B$1</c:f>
              <c:strCache>
                <c:ptCount val="1"/>
                <c:pt idx="0">
                  <c:v>2012</c:v>
                </c:pt>
              </c:strCache>
            </c:strRef>
          </c:tx>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sp3d>
          </c:spPr>
          <c:dPt>
            <c:idx val="0"/>
            <c:bubble3D val="0"/>
            <c:explosion val="2"/>
            <c:spPr>
              <a:solidFill>
                <a:srgbClr val="00B050"/>
              </a:solidFill>
              <a:effectLst>
                <a:outerShdw dir="300000" rotWithShape="0">
                  <a:srgbClr val="000000">
                    <a:alpha val="35000"/>
                  </a:srgbClr>
                </a:outerShdw>
              </a:effectLst>
              <a:scene3d>
                <a:camera prst="orthographicFront"/>
                <a:lightRig rig="contrasting" dir="t">
                  <a:rot lat="0" lon="0" rev="7800000"/>
                </a:lightRig>
              </a:scene3d>
              <a:sp3d>
                <a:bevelT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sp3d>
            </c:spPr>
          </c:dPt>
          <c:dLbls>
            <c:dLbl>
              <c:idx val="0"/>
              <c:layout>
                <c:manualLayout>
                  <c:x val="0.31044187201816298"/>
                  <c:y val="-0.16423493331111721"/>
                </c:manualLayout>
              </c:layout>
              <c:dLblPos val="bestFit"/>
              <c:showLegendKey val="0"/>
              <c:showVal val="1"/>
              <c:showCatName val="1"/>
              <c:showSerName val="0"/>
              <c:showPercent val="0"/>
              <c:showBubbleSize val="0"/>
            </c:dLbl>
            <c:dLbl>
              <c:idx val="1"/>
              <c:layout>
                <c:manualLayout>
                  <c:x val="3.815085217893061E-3"/>
                  <c:y val="-3.4237033518011105E-3"/>
                </c:manualLayout>
              </c:layout>
              <c:dLblPos val="bestFit"/>
              <c:showLegendKey val="0"/>
              <c:showVal val="1"/>
              <c:showCatName val="1"/>
              <c:showSerName val="0"/>
              <c:showPercent val="0"/>
              <c:showBubbleSize val="0"/>
            </c:dLbl>
            <c:txPr>
              <a:bodyPr/>
              <a:lstStyle/>
              <a:p>
                <a:pPr>
                  <a:defRPr lang="da-DK" sz="1100" b="1">
                    <a:solidFill>
                      <a:schemeClr val="tx1"/>
                    </a:solidFill>
                  </a:defRPr>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0.0%</c:formatCode>
                <c:ptCount val="2"/>
                <c:pt idx="0">
                  <c:v>0.999</c:v>
                </c:pt>
                <c:pt idx="1">
                  <c:v>1.0000000000000041E-3</c:v>
                </c:pt>
              </c:numCache>
            </c:numRef>
          </c:val>
        </c:ser>
        <c:dLbls>
          <c:showLegendKey val="0"/>
          <c:showVal val="0"/>
          <c:showCatName val="0"/>
          <c:showSerName val="0"/>
          <c:showPercent val="0"/>
          <c:showBubbleSize val="0"/>
          <c:showLeaderLines val="1"/>
        </c:dLbls>
        <c:firstSliceAng val="90"/>
      </c:pieChart>
      <c:spPr>
        <a:noFill/>
        <a:ln w="25360">
          <a:noFill/>
        </a:ln>
      </c:spPr>
    </c:plotArea>
    <c:plotVisOnly val="1"/>
    <c:dispBlanksAs val="zero"/>
    <c:showDLblsOverMax val="0"/>
  </c:chart>
  <c:txPr>
    <a:bodyPr/>
    <a:lstStyle/>
    <a:p>
      <a:pPr>
        <a:defRPr sz="1000">
          <a:solidFill>
            <a:srgbClr val="000000"/>
          </a:solidFill>
          <a:latin typeface="Arial" pitchFamily="34" charset="0"/>
          <a:cs typeface="Arial"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8246352512373185"/>
          <c:y val="3.732844339484738E-2"/>
          <c:w val="0.66355621449194624"/>
          <c:h val="0.86529812717297805"/>
        </c:manualLayout>
      </c:layout>
      <c:barChart>
        <c:barDir val="bar"/>
        <c:grouping val="clustered"/>
        <c:varyColors val="0"/>
        <c:ser>
          <c:idx val="0"/>
          <c:order val="0"/>
          <c:tx>
            <c:strRef>
              <c:f>Sheet1!$B$1</c:f>
              <c:strCache>
                <c:ptCount val="1"/>
                <c:pt idx="0">
                  <c:v>2012</c:v>
                </c:pt>
              </c:strCache>
            </c:strRef>
          </c:tx>
          <c:spPr>
            <a:solidFill>
              <a:srgbClr val="9D8E1F"/>
            </a:solidFill>
            <a:effectLst>
              <a:outerShdw dir="300000" rotWithShape="0">
                <a:srgbClr val="000000">
                  <a:alpha val="35000"/>
                </a:srgbClr>
              </a:outerShdw>
            </a:effectLst>
            <a:scene3d>
              <a:camera prst="orthographicFront"/>
              <a:lightRig rig="contrasting" dir="t">
                <a:rot lat="0" lon="0" rev="7800000"/>
              </a:lightRig>
            </a:scene3d>
            <a:sp3d>
              <a:bevelT/>
              <a:bevelB/>
            </a:sp3d>
          </c:spPr>
          <c:invertIfNegative val="0"/>
          <c:dLbls>
            <c:dLbl>
              <c:idx val="1"/>
              <c:spPr>
                <a:scene3d>
                  <a:camera prst="orthographicFront"/>
                  <a:lightRig rig="threePt" dir="t"/>
                </a:scene3d>
                <a:sp3d>
                  <a:bevelB/>
                </a:sp3d>
              </c:spPr>
              <c:txPr>
                <a:bodyPr/>
                <a:lstStyle/>
                <a:p>
                  <a:pPr>
                    <a:defRPr sz="1100"/>
                  </a:pPr>
                  <a:endParaRPr lang="en-US"/>
                </a:p>
              </c:txPr>
              <c:dLblPos val="outEnd"/>
              <c:showLegendKey val="0"/>
              <c:showVal val="1"/>
              <c:showCatName val="0"/>
              <c:showSerName val="0"/>
              <c:showPercent val="0"/>
              <c:showBubbleSize val="0"/>
            </c:dLbl>
            <c:dLbl>
              <c:idx val="4"/>
              <c:spPr>
                <a:scene3d>
                  <a:camera prst="orthographicFront"/>
                  <a:lightRig rig="threePt" dir="t"/>
                </a:scene3d>
                <a:sp3d>
                  <a:bevelB/>
                </a:sp3d>
              </c:spPr>
              <c:txPr>
                <a:bodyPr/>
                <a:lstStyle/>
                <a:p>
                  <a:pPr>
                    <a:defRPr sz="1100"/>
                  </a:pPr>
                  <a:endParaRPr lang="en-US"/>
                </a:p>
              </c:txPr>
              <c:dLblPos val="outEnd"/>
              <c:showLegendKey val="0"/>
              <c:showVal val="1"/>
              <c:showCatName val="0"/>
              <c:showSerName val="0"/>
              <c:showPercent val="0"/>
              <c:showBubbleSize val="0"/>
            </c:dLbl>
            <c:txPr>
              <a:bodyPr/>
              <a:lstStyle/>
              <a:p>
                <a:pPr>
                  <a:defRPr sz="1100"/>
                </a:pPr>
                <a:endParaRPr lang="en-US"/>
              </a:p>
            </c:txPr>
            <c:dLblPos val="outEnd"/>
            <c:showLegendKey val="0"/>
            <c:showVal val="1"/>
            <c:showCatName val="0"/>
            <c:showSerName val="0"/>
            <c:showPercent val="0"/>
            <c:showBubbleSize val="0"/>
            <c:showLeaderLines val="0"/>
          </c:dLbls>
          <c:cat>
            <c:strRef>
              <c:f>Sheet1!$A$2:$A$6</c:f>
              <c:strCache>
                <c:ptCount val="5"/>
                <c:pt idx="0">
                  <c:v>AED 20 or less per month</c:v>
                </c:pt>
                <c:pt idx="1">
                  <c:v>AED 21 - 40  per month</c:v>
                </c:pt>
                <c:pt idx="2">
                  <c:v>AED 41 - 70 per month</c:v>
                </c:pt>
                <c:pt idx="3">
                  <c:v>AED 71 - 100 per month</c:v>
                </c:pt>
                <c:pt idx="4">
                  <c:v>AED 101 or more per month</c:v>
                </c:pt>
              </c:strCache>
            </c:strRef>
          </c:cat>
          <c:val>
            <c:numRef>
              <c:f>Sheet1!$B$2:$B$6</c:f>
              <c:numCache>
                <c:formatCode>0%</c:formatCode>
                <c:ptCount val="5"/>
                <c:pt idx="0">
                  <c:v>3.0000000000000002E-2</c:v>
                </c:pt>
                <c:pt idx="1">
                  <c:v>4.0000000000000022E-2</c:v>
                </c:pt>
                <c:pt idx="2">
                  <c:v>0.05</c:v>
                </c:pt>
                <c:pt idx="3">
                  <c:v>9.0000000000000024E-2</c:v>
                </c:pt>
                <c:pt idx="4">
                  <c:v>0.70000000000000062</c:v>
                </c:pt>
              </c:numCache>
            </c:numRef>
          </c:val>
        </c:ser>
        <c:dLbls>
          <c:showLegendKey val="0"/>
          <c:showVal val="0"/>
          <c:showCatName val="0"/>
          <c:showSerName val="0"/>
          <c:showPercent val="0"/>
          <c:showBubbleSize val="0"/>
        </c:dLbls>
        <c:gapWidth val="100"/>
        <c:axId val="21340928"/>
        <c:axId val="21359616"/>
      </c:barChart>
      <c:valAx>
        <c:axId val="21359616"/>
        <c:scaling>
          <c:orientation val="minMax"/>
        </c:scaling>
        <c:delete val="0"/>
        <c:axPos val="b"/>
        <c:numFmt formatCode="0%" sourceLinked="1"/>
        <c:majorTickMark val="out"/>
        <c:minorTickMark val="none"/>
        <c:tickLblPos val="nextTo"/>
        <c:txPr>
          <a:bodyPr/>
          <a:lstStyle/>
          <a:p>
            <a:pPr>
              <a:defRPr sz="1050"/>
            </a:pPr>
            <a:endParaRPr lang="en-US"/>
          </a:p>
        </c:txPr>
        <c:crossAx val="21340928"/>
        <c:crosses val="autoZero"/>
        <c:crossBetween val="between"/>
      </c:valAx>
      <c:catAx>
        <c:axId val="21340928"/>
        <c:scaling>
          <c:orientation val="minMax"/>
        </c:scaling>
        <c:delete val="0"/>
        <c:axPos val="l"/>
        <c:majorTickMark val="out"/>
        <c:minorTickMark val="none"/>
        <c:tickLblPos val="nextTo"/>
        <c:spPr>
          <a:ln w="15875"/>
        </c:spPr>
        <c:txPr>
          <a:bodyPr/>
          <a:lstStyle/>
          <a:p>
            <a:pPr>
              <a:defRPr sz="1050"/>
            </a:pPr>
            <a:endParaRPr lang="en-US"/>
          </a:p>
        </c:txPr>
        <c:crossAx val="21359616"/>
        <c:crosses val="autoZero"/>
        <c:auto val="1"/>
        <c:lblAlgn val="ctr"/>
        <c:lblOffset val="100"/>
        <c:noMultiLvlLbl val="0"/>
      </c:catAx>
      <c:spPr>
        <a:noFill/>
        <a:ln w="25407">
          <a:noFill/>
        </a:ln>
      </c:spPr>
    </c:plotArea>
    <c:plotVisOnly val="1"/>
    <c:dispBlanksAs val="zero"/>
    <c:showDLblsOverMax val="0"/>
  </c:chart>
  <c:txPr>
    <a:bodyPr/>
    <a:lstStyle/>
    <a:p>
      <a:pPr>
        <a:defRPr sz="1000" b="1">
          <a:solidFill>
            <a:schemeClr val="tx1"/>
          </a:solidFill>
          <a:latin typeface="Arial" pitchFamily="34" charset="0"/>
          <a:cs typeface="Arial"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chemeClr val="accent6">
                <a:lumMod val="20000"/>
                <a:lumOff val="80000"/>
              </a:schemeClr>
            </a:solidFill>
          </c:spPr>
          <c:dPt>
            <c:idx val="1"/>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Mobile!$B$3:$B$4</c:f>
              <c:strCache>
                <c:ptCount val="2"/>
                <c:pt idx="0">
                  <c:v>Yes</c:v>
                </c:pt>
                <c:pt idx="1">
                  <c:v>No</c:v>
                </c:pt>
              </c:strCache>
            </c:strRef>
          </c:cat>
          <c:val>
            <c:numRef>
              <c:f>Mobile!$C$3:$C$4</c:f>
              <c:numCache>
                <c:formatCode>0.00%</c:formatCode>
                <c:ptCount val="2"/>
                <c:pt idx="0">
                  <c:v>0.99249999999999949</c:v>
                </c:pt>
                <c:pt idx="1">
                  <c:v>7.5000000000000934E-3</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901012373455"/>
          <c:y val="0.90254619687689996"/>
          <c:w val="0.30816172978377732"/>
          <c:h val="8.3716959622471526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59542557180351"/>
          <c:y val="0.20656067030082778"/>
          <c:w val="0.42814273215848031"/>
          <c:h val="0.71138736445823059"/>
        </c:manualLayout>
      </c:layout>
      <c:pieChart>
        <c:varyColors val="1"/>
        <c:ser>
          <c:idx val="0"/>
          <c:order val="0"/>
          <c:spPr>
            <a:solidFill>
              <a:schemeClr val="accent6">
                <a:lumMod val="20000"/>
                <a:lumOff val="80000"/>
              </a:schemeClr>
            </a:solidFill>
          </c:spPr>
          <c:dPt>
            <c:idx val="1"/>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Mobile!$B$8:$B$9</c:f>
              <c:strCache>
                <c:ptCount val="2"/>
                <c:pt idx="0">
                  <c:v>Single SIM</c:v>
                </c:pt>
                <c:pt idx="1">
                  <c:v>Multiple SIM</c:v>
                </c:pt>
              </c:strCache>
            </c:strRef>
          </c:cat>
          <c:val>
            <c:numRef>
              <c:f>Mobile!$C$8:$C$9</c:f>
              <c:numCache>
                <c:formatCode>0%</c:formatCode>
                <c:ptCount val="2"/>
                <c:pt idx="0">
                  <c:v>0.72000000000000064</c:v>
                </c:pt>
                <c:pt idx="1">
                  <c:v>0.28000000000000008</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29195075615548088"/>
          <c:y val="0.87263173834042462"/>
          <c:w val="0.51133633295838021"/>
          <c:h val="8.3716959622471526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cluster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Mobile!$B$13:$B$17</c:f>
              <c:strCache>
                <c:ptCount val="5"/>
                <c:pt idx="0">
                  <c:v>I have separate SIMs for personal and business needs</c:v>
                </c:pt>
                <c:pt idx="1">
                  <c:v>To take advantage of different promotions offered by the two operators</c:v>
                </c:pt>
                <c:pt idx="2">
                  <c:v>To use when travelling abroad</c:v>
                </c:pt>
                <c:pt idx="3">
                  <c:v>To get better connectivity with other regions of the country 
</c:v>
                </c:pt>
                <c:pt idx="4">
                  <c:v>Other</c:v>
                </c:pt>
              </c:strCache>
            </c:strRef>
          </c:cat>
          <c:val>
            <c:numRef>
              <c:f>Mobile!$C$13:$C$17</c:f>
              <c:numCache>
                <c:formatCode>0%</c:formatCode>
                <c:ptCount val="5"/>
                <c:pt idx="0">
                  <c:v>0.65000000000001712</c:v>
                </c:pt>
                <c:pt idx="1">
                  <c:v>0.5</c:v>
                </c:pt>
                <c:pt idx="2">
                  <c:v>0.19</c:v>
                </c:pt>
                <c:pt idx="3">
                  <c:v>0.13</c:v>
                </c:pt>
                <c:pt idx="4">
                  <c:v>4.0000000000000022E-2</c:v>
                </c:pt>
              </c:numCache>
            </c:numRef>
          </c:val>
        </c:ser>
        <c:dLbls>
          <c:showLegendKey val="0"/>
          <c:showVal val="0"/>
          <c:showCatName val="0"/>
          <c:showSerName val="0"/>
          <c:showPercent val="0"/>
          <c:showBubbleSize val="0"/>
        </c:dLbls>
        <c:gapWidth val="150"/>
        <c:shape val="cylinder"/>
        <c:axId val="102165504"/>
        <c:axId val="102167296"/>
        <c:axId val="0"/>
      </c:bar3DChart>
      <c:catAx>
        <c:axId val="102165504"/>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02167296"/>
        <c:crosses val="autoZero"/>
        <c:auto val="1"/>
        <c:lblAlgn val="ctr"/>
        <c:lblOffset val="100"/>
        <c:noMultiLvlLbl val="0"/>
      </c:catAx>
      <c:valAx>
        <c:axId val="102167296"/>
        <c:scaling>
          <c:orientation val="minMax"/>
          <c:max val="0.8"/>
        </c:scaling>
        <c:delete val="0"/>
        <c:axPos val="l"/>
        <c:majorGridlines>
          <c:spPr>
            <a:ln>
              <a:solidFill>
                <a:schemeClr val="bg1"/>
              </a:solidFill>
            </a:ln>
          </c:spPr>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02165504"/>
        <c:crosses val="autoZero"/>
        <c:crossBetween val="between"/>
        <c:majorUnit val="0.2"/>
      </c:valAx>
      <c:spPr>
        <a:noFill/>
        <a:ln w="25400">
          <a:noFill/>
        </a:ln>
      </c:spPr>
    </c:plotArea>
    <c:plotVisOnly val="1"/>
    <c:dispBlanksAs val="gap"/>
    <c:showDLblsOverMax val="0"/>
  </c:chart>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1146842017088289"/>
          <c:y val="9.2604769813875096E-2"/>
          <c:w val="0.56209394370916399"/>
          <c:h val="0.89411891289763157"/>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sp3d>
          </c:spPr>
          <c:dPt>
            <c:idx val="0"/>
            <c:bubble3D val="0"/>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sp3d>
            </c:spPr>
          </c:dPt>
          <c:dPt>
            <c:idx val="1"/>
            <c:bubble3D val="0"/>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w="0" h="0"/>
              </a:sp3d>
            </c:spPr>
          </c:dPt>
          <c:dLbls>
            <c:txPr>
              <a:bodyPr/>
              <a:lstStyle/>
              <a:p>
                <a:pPr>
                  <a:defRPr lang="da-DK" sz="1100" b="1">
                    <a:solidFill>
                      <a:schemeClr val="bg1"/>
                    </a:solidFill>
                    <a:latin typeface="Arial" pitchFamily="34" charset="0"/>
                    <a:cs typeface="Arial" pitchFamily="34" charset="0"/>
                  </a:defRPr>
                </a:pPr>
                <a:endParaRPr lang="en-US"/>
              </a:p>
            </c:txPr>
            <c:dLblPos val="ctr"/>
            <c:showLegendKey val="0"/>
            <c:showVal val="1"/>
            <c:showCatName val="1"/>
            <c:showSerName val="0"/>
            <c:showPercent val="0"/>
            <c:showBubbleSize val="0"/>
            <c:showLeaderLines val="1"/>
          </c:dLbls>
          <c:cat>
            <c:strRef>
              <c:f>Sheet1!$A$2:$A$3</c:f>
              <c:strCache>
                <c:ptCount val="2"/>
                <c:pt idx="0">
                  <c:v>Single SIM</c:v>
                </c:pt>
                <c:pt idx="1">
                  <c:v>Multiple SIM</c:v>
                </c:pt>
              </c:strCache>
            </c:strRef>
          </c:cat>
          <c:val>
            <c:numRef>
              <c:f>Sheet1!$B$2:$B$3</c:f>
              <c:numCache>
                <c:formatCode>0%</c:formatCode>
                <c:ptCount val="2"/>
                <c:pt idx="0">
                  <c:v>0.67645619187469408</c:v>
                </c:pt>
                <c:pt idx="1">
                  <c:v>0.32354380812530592</c:v>
                </c:pt>
              </c:numCache>
            </c:numRef>
          </c:val>
        </c:ser>
        <c:dLbls>
          <c:showLegendKey val="0"/>
          <c:showVal val="0"/>
          <c:showCatName val="0"/>
          <c:showSerName val="0"/>
          <c:showPercent val="0"/>
          <c:showBubbleSize val="0"/>
          <c:showLeaderLines val="1"/>
        </c:dLbls>
        <c:firstSliceAng val="0"/>
      </c:pieChart>
      <c:spPr>
        <a:noFill/>
        <a:ln w="25404">
          <a:noFill/>
        </a:ln>
      </c:spPr>
    </c:plotArea>
    <c:plotVisOnly val="1"/>
    <c:dispBlanksAs val="zero"/>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403563587532218"/>
          <c:y val="6.3218390804597721E-2"/>
          <c:w val="0.46791062223422847"/>
          <c:h val="0.84152033087418143"/>
        </c:manualLayout>
      </c:layout>
      <c:barChart>
        <c:barDir val="bar"/>
        <c:grouping val="clustered"/>
        <c:varyColors val="0"/>
        <c:ser>
          <c:idx val="0"/>
          <c:order val="0"/>
          <c:tx>
            <c:strRef>
              <c:f>Sheet1!$B$1</c:f>
              <c:strCache>
                <c:ptCount val="1"/>
                <c:pt idx="0">
                  <c:v>2012</c:v>
                </c:pt>
              </c:strCache>
            </c:strRef>
          </c:tx>
          <c:spPr>
            <a:solidFill>
              <a:srgbClr val="9E851A"/>
            </a:solidFill>
          </c:spPr>
          <c:invertIfNegative val="0"/>
          <c:dLbls>
            <c:showLegendKey val="0"/>
            <c:showVal val="1"/>
            <c:showCatName val="0"/>
            <c:showSerName val="0"/>
            <c:showPercent val="0"/>
            <c:showBubbleSize val="0"/>
            <c:showLeaderLines val="0"/>
          </c:dLbls>
          <c:cat>
            <c:strRef>
              <c:f>Sheet1!$A$2:$A$6</c:f>
              <c:strCache>
                <c:ptCount val="5"/>
                <c:pt idx="0">
                  <c:v>Others</c:v>
                </c:pt>
                <c:pt idx="1">
                  <c:v>To use when traveling abroad</c:v>
                </c:pt>
                <c:pt idx="2">
                  <c:v>To get better connectivity in other regions of the country</c:v>
                </c:pt>
                <c:pt idx="3">
                  <c:v>I have separate SIMs for personal and business needs</c:v>
                </c:pt>
                <c:pt idx="4">
                  <c:v>To take advantage of different promotions offered by the two operators</c:v>
                </c:pt>
              </c:strCache>
            </c:strRef>
          </c:cat>
          <c:val>
            <c:numRef>
              <c:f>Sheet1!$B$2:$B$6</c:f>
              <c:numCache>
                <c:formatCode>0%</c:formatCode>
                <c:ptCount val="5"/>
                <c:pt idx="0">
                  <c:v>4.0000000000000022E-2</c:v>
                </c:pt>
                <c:pt idx="1">
                  <c:v>9.0000000000000024E-2</c:v>
                </c:pt>
                <c:pt idx="2">
                  <c:v>0.18000000000000024</c:v>
                </c:pt>
                <c:pt idx="3">
                  <c:v>0.59</c:v>
                </c:pt>
                <c:pt idx="4">
                  <c:v>0.60000000000000064</c:v>
                </c:pt>
              </c:numCache>
            </c:numRef>
          </c:val>
        </c:ser>
        <c:dLbls>
          <c:showLegendKey val="0"/>
          <c:showVal val="0"/>
          <c:showCatName val="0"/>
          <c:showSerName val="0"/>
          <c:showPercent val="0"/>
          <c:showBubbleSize val="0"/>
        </c:dLbls>
        <c:gapWidth val="150"/>
        <c:axId val="102222848"/>
        <c:axId val="102241024"/>
      </c:barChart>
      <c:catAx>
        <c:axId val="102222848"/>
        <c:scaling>
          <c:orientation val="minMax"/>
        </c:scaling>
        <c:delete val="0"/>
        <c:axPos val="l"/>
        <c:numFmt formatCode="General" sourceLinked="1"/>
        <c:majorTickMark val="out"/>
        <c:minorTickMark val="none"/>
        <c:tickLblPos val="nextTo"/>
        <c:spPr>
          <a:ln w="15875"/>
        </c:spPr>
        <c:crossAx val="102241024"/>
        <c:crosses val="autoZero"/>
        <c:auto val="1"/>
        <c:lblAlgn val="ctr"/>
        <c:lblOffset val="100"/>
        <c:noMultiLvlLbl val="0"/>
      </c:catAx>
      <c:valAx>
        <c:axId val="102241024"/>
        <c:scaling>
          <c:orientation val="minMax"/>
        </c:scaling>
        <c:delete val="0"/>
        <c:axPos val="b"/>
        <c:numFmt formatCode="0%" sourceLinked="1"/>
        <c:majorTickMark val="none"/>
        <c:minorTickMark val="none"/>
        <c:tickLblPos val="nextTo"/>
        <c:crossAx val="102222848"/>
        <c:crosses val="autoZero"/>
        <c:crossBetween val="between"/>
      </c:valAx>
    </c:plotArea>
    <c:plotVisOnly val="1"/>
    <c:dispBlanksAs val="gap"/>
    <c:showDLblsOverMax val="0"/>
  </c:chart>
  <c:txPr>
    <a:bodyPr/>
    <a:lstStyle/>
    <a:p>
      <a:pPr>
        <a:defRPr sz="1000" b="1">
          <a:solidFill>
            <a:schemeClr val="tx1"/>
          </a:solidFill>
          <a:latin typeface="Arial" pitchFamily="34" charset="0"/>
          <a:cs typeface="Arial"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chemeClr val="accent6">
                <a:lumMod val="20000"/>
                <a:lumOff val="80000"/>
              </a:schemeClr>
            </a:solidFill>
          </c:spPr>
          <c:dPt>
            <c:idx val="1"/>
            <c:bubble3D val="0"/>
            <c:spPr>
              <a:solidFill>
                <a:schemeClr val="tx2">
                  <a:lumMod val="20000"/>
                  <a:lumOff val="80000"/>
                </a:schemeClr>
              </a:solidFill>
            </c:spPr>
          </c:dPt>
          <c:dPt>
            <c:idx val="2"/>
            <c:bubble3D val="0"/>
            <c:spPr>
              <a:solidFill>
                <a:schemeClr val="accent6">
                  <a:lumMod val="60000"/>
                  <a:lumOff val="40000"/>
                </a:schemeClr>
              </a:solidFill>
            </c:spPr>
          </c:dPt>
          <c:cat>
            <c:strRef>
              <c:f>Mobile!$B$21:$B$23</c:f>
              <c:strCache>
                <c:ptCount val="3"/>
                <c:pt idx="0">
                  <c:v>Etisalat</c:v>
                </c:pt>
                <c:pt idx="1">
                  <c:v>du</c:v>
                </c:pt>
                <c:pt idx="2">
                  <c:v>Don’t know</c:v>
                </c:pt>
              </c:strCache>
            </c:strRef>
          </c:cat>
          <c:val>
            <c:numRef>
              <c:f>Mobile!$C$21:$C$23</c:f>
              <c:numCache>
                <c:formatCode>0%</c:formatCode>
                <c:ptCount val="3"/>
                <c:pt idx="0">
                  <c:v>0.70000000000000062</c:v>
                </c:pt>
                <c:pt idx="1">
                  <c:v>0.29000000000000031</c:v>
                </c:pt>
                <c:pt idx="2">
                  <c:v>1.0000000000000005E-2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682508147"/>
          <c:y val="0.9025462223126165"/>
          <c:w val="0.30816170821288086"/>
          <c:h val="8.3716767876340206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48178593062173"/>
          <c:y val="0.31809391204148257"/>
          <c:w val="0.45192062530646565"/>
          <c:h val="0.50152166954740418"/>
        </c:manualLayout>
      </c:layout>
      <c:pieChart>
        <c:varyColors val="1"/>
        <c:ser>
          <c:idx val="0"/>
          <c:order val="0"/>
          <c:dPt>
            <c:idx val="0"/>
            <c:bubble3D val="0"/>
            <c:spPr>
              <a:solidFill>
                <a:schemeClr val="accent3">
                  <a:lumMod val="60000"/>
                  <a:lumOff val="40000"/>
                </a:schemeClr>
              </a:solidFill>
            </c:spPr>
          </c:dPt>
          <c:dPt>
            <c:idx val="2"/>
            <c:bubble3D val="0"/>
            <c:spPr>
              <a:solidFill>
                <a:schemeClr val="accent6">
                  <a:lumMod val="20000"/>
                  <a:lumOff val="80000"/>
                </a:schemeClr>
              </a:solidFill>
            </c:spPr>
          </c:dPt>
          <c:dPt>
            <c:idx val="3"/>
            <c:bubble3D val="0"/>
            <c:spPr>
              <a:solidFill>
                <a:schemeClr val="tx2">
                  <a:lumMod val="20000"/>
                  <a:lumOff val="80000"/>
                </a:schemeClr>
              </a:solidFill>
            </c:spPr>
          </c:dPt>
          <c:dPt>
            <c:idx val="4"/>
            <c:bubble3D val="0"/>
            <c:spPr>
              <a:solidFill>
                <a:schemeClr val="accent6">
                  <a:lumMod val="60000"/>
                  <a:lumOff val="4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Mobile!$B$28:$B$32</c:f>
              <c:strCache>
                <c:ptCount val="5"/>
                <c:pt idx="0">
                  <c:v>Less than one year</c:v>
                </c:pt>
                <c:pt idx="1">
                  <c:v>1 - 2 years</c:v>
                </c:pt>
                <c:pt idx="2">
                  <c:v>2 - 3 years</c:v>
                </c:pt>
                <c:pt idx="3">
                  <c:v>4 - 5 years</c:v>
                </c:pt>
                <c:pt idx="4">
                  <c:v>More than 5 years</c:v>
                </c:pt>
              </c:strCache>
            </c:strRef>
          </c:cat>
          <c:val>
            <c:numRef>
              <c:f>Mobile!$C$28:$C$32</c:f>
              <c:numCache>
                <c:formatCode>0%</c:formatCode>
                <c:ptCount val="5"/>
                <c:pt idx="0">
                  <c:v>7.0000000000000021E-2</c:v>
                </c:pt>
                <c:pt idx="1">
                  <c:v>0.15000000000000024</c:v>
                </c:pt>
                <c:pt idx="2">
                  <c:v>0.22</c:v>
                </c:pt>
                <c:pt idx="3">
                  <c:v>0.17</c:v>
                </c:pt>
                <c:pt idx="4">
                  <c:v>0.39000000000000851</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14933777508580659"/>
          <c:y val="0.85204116253760964"/>
          <c:w val="0.77067693461396192"/>
          <c:h val="0.1479587210689573"/>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chemeClr val="accent6">
                <a:lumMod val="20000"/>
                <a:lumOff val="80000"/>
              </a:schemeClr>
            </a:solidFill>
          </c:spPr>
          <c:dPt>
            <c:idx val="0"/>
            <c:bubble3D val="0"/>
            <c:spPr>
              <a:solidFill>
                <a:schemeClr val="tx2">
                  <a:lumMod val="20000"/>
                  <a:lumOff val="80000"/>
                </a:schemeClr>
              </a:solidFill>
            </c:spPr>
          </c:dPt>
          <c:cat>
            <c:strRef>
              <c:f>Mobile!$B$36:$B$37</c:f>
              <c:strCache>
                <c:ptCount val="2"/>
                <c:pt idx="0">
                  <c:v>Postpaid</c:v>
                </c:pt>
                <c:pt idx="1">
                  <c:v>Prepaid</c:v>
                </c:pt>
              </c:strCache>
            </c:strRef>
          </c:cat>
          <c:val>
            <c:numRef>
              <c:f>Mobile!$C$36:$C$37</c:f>
              <c:numCache>
                <c:formatCode>0%</c:formatCode>
                <c:ptCount val="2"/>
                <c:pt idx="0">
                  <c:v>0.14000000000000001</c:v>
                </c:pt>
                <c:pt idx="1">
                  <c:v>0.86000000000000065</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901012373455"/>
          <c:y val="0.90254619687689996"/>
          <c:w val="0.30816172978377732"/>
          <c:h val="8.3716959622471526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1754745161192332"/>
          <c:y val="0.12155596679737155"/>
          <c:w val="0.71719607676779962"/>
          <c:h val="0.83875451765360376"/>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sp3d>
          </c:spPr>
          <c:dPt>
            <c:idx val="0"/>
            <c:bubble3D val="0"/>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sp3d>
            </c:spPr>
          </c:dPt>
          <c:dPt>
            <c:idx val="1"/>
            <c:bubble3D val="0"/>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w="0" h="0"/>
              </a:sp3d>
            </c:spPr>
          </c:dPt>
          <c:dLbls>
            <c:dLbl>
              <c:idx val="1"/>
              <c:layout>
                <c:manualLayout>
                  <c:x val="0.19432606510508918"/>
                  <c:y val="-0.15678472771213325"/>
                </c:manualLayout>
              </c:layout>
              <c:tx>
                <c:rich>
                  <a:bodyPr/>
                  <a:lstStyle/>
                  <a:p>
                    <a:r>
                      <a:rPr lang="en-US" sz="1100" dirty="0" smtClean="0"/>
                      <a:t>Postpaid, </a:t>
                    </a:r>
                    <a:r>
                      <a:rPr lang="en-US" sz="1100" dirty="0"/>
                      <a:t>14%</a:t>
                    </a:r>
                  </a:p>
                </c:rich>
              </c:tx>
              <c:dLblPos val="bestFit"/>
              <c:showLegendKey val="0"/>
              <c:showVal val="1"/>
              <c:showCatName val="1"/>
              <c:showSerName val="0"/>
              <c:showPercent val="0"/>
              <c:showBubbleSize val="0"/>
            </c:dLbl>
            <c:txPr>
              <a:bodyPr/>
              <a:lstStyle/>
              <a:p>
                <a:pPr>
                  <a:defRPr sz="1250" b="1">
                    <a:solidFill>
                      <a:schemeClr val="bg1">
                        <a:lumMod val="95000"/>
                      </a:schemeClr>
                    </a:solidFill>
                  </a:defRPr>
                </a:pPr>
                <a:endParaRPr lang="en-US"/>
              </a:p>
            </c:txPr>
            <c:dLblPos val="ctr"/>
            <c:showLegendKey val="0"/>
            <c:showVal val="1"/>
            <c:showCatName val="1"/>
            <c:showSerName val="0"/>
            <c:showPercent val="0"/>
            <c:showBubbleSize val="0"/>
            <c:showLeaderLines val="1"/>
          </c:dLbls>
          <c:cat>
            <c:strRef>
              <c:f>Sheet1!$A$2:$A$3</c:f>
              <c:strCache>
                <c:ptCount val="2"/>
                <c:pt idx="0">
                  <c:v>Prepaid</c:v>
                </c:pt>
                <c:pt idx="1">
                  <c:v>Postpaid</c:v>
                </c:pt>
              </c:strCache>
            </c:strRef>
          </c:cat>
          <c:val>
            <c:numRef>
              <c:f>Sheet1!$B$2:$B$3</c:f>
              <c:numCache>
                <c:formatCode>0%</c:formatCode>
                <c:ptCount val="2"/>
                <c:pt idx="0">
                  <c:v>0.86000000000000065</c:v>
                </c:pt>
                <c:pt idx="1">
                  <c:v>0.14000000000000001</c:v>
                </c:pt>
              </c:numCache>
            </c:numRef>
          </c:val>
        </c:ser>
        <c:dLbls>
          <c:showLegendKey val="0"/>
          <c:showVal val="0"/>
          <c:showCatName val="0"/>
          <c:showSerName val="0"/>
          <c:showPercent val="0"/>
          <c:showBubbleSize val="0"/>
          <c:showLeaderLines val="1"/>
        </c:dLbls>
        <c:firstSliceAng val="256"/>
      </c:pieChart>
      <c:spPr>
        <a:noFill/>
        <a:ln w="25404">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0978543844559877"/>
          <c:y val="1.6432834028424544E-2"/>
          <c:w val="0.57346878515185284"/>
          <c:h val="0.99118061631184995"/>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sp3d>
          </c:spPr>
          <c:dPt>
            <c:idx val="0"/>
            <c:bubble3D val="0"/>
            <c:spPr>
              <a:solidFill>
                <a:srgbClr val="00B050"/>
              </a:solidFill>
              <a:effectLst>
                <a:outerShdw dir="300000" rotWithShape="0">
                  <a:srgbClr val="000000">
                    <a:alpha val="35000"/>
                  </a:srgbClr>
                </a:outerShdw>
              </a:effectLst>
              <a:scene3d>
                <a:camera prst="orthographicFront"/>
                <a:lightRig rig="contrasting" dir="t">
                  <a:rot lat="0" lon="0" rev="7800000"/>
                </a:lightRig>
              </a:scene3d>
              <a:sp3d>
                <a:bevelT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sp3d>
            </c:spPr>
          </c:dPt>
          <c:dLbls>
            <c:dLbl>
              <c:idx val="1"/>
              <c:layout>
                <c:manualLayout>
                  <c:x val="0.18652995681419973"/>
                  <c:y val="0.21206911000483106"/>
                </c:manualLayout>
              </c:layout>
              <c:dLblPos val="bestFit"/>
              <c:showLegendKey val="0"/>
              <c:showVal val="1"/>
              <c:showCatName val="1"/>
              <c:showSerName val="0"/>
              <c:showPercent val="0"/>
              <c:showBubbleSize val="0"/>
            </c:dLbl>
            <c:txPr>
              <a:bodyPr/>
              <a:lstStyle/>
              <a:p>
                <a:pPr>
                  <a:defRPr lang="da-DK" sz="1050" b="1">
                    <a:solidFill>
                      <a:schemeClr val="tx1"/>
                    </a:solidFill>
                  </a:defRPr>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0.72000000000000064</c:v>
                </c:pt>
                <c:pt idx="1">
                  <c:v>0.28000000000000008</c:v>
                </c:pt>
              </c:numCache>
            </c:numRef>
          </c:val>
        </c:ser>
        <c:dLbls>
          <c:showLegendKey val="0"/>
          <c:showVal val="0"/>
          <c:showCatName val="0"/>
          <c:showSerName val="0"/>
          <c:showPercent val="0"/>
          <c:showBubbleSize val="0"/>
          <c:showLeaderLines val="1"/>
        </c:dLbls>
        <c:firstSliceAng val="0"/>
      </c:pieChart>
      <c:spPr>
        <a:noFill/>
        <a:ln w="25404">
          <a:noFill/>
        </a:ln>
      </c:spPr>
    </c:plotArea>
    <c:plotVisOnly val="1"/>
    <c:dispBlanksAs val="zero"/>
    <c:showDLblsOverMax val="0"/>
  </c:chart>
  <c:txPr>
    <a:bodyPr/>
    <a:lstStyle/>
    <a:p>
      <a:pPr>
        <a:defRPr sz="1000">
          <a:solidFill>
            <a:srgbClr val="000000"/>
          </a:solidFill>
          <a:latin typeface="Arial" pitchFamily="34" charset="0"/>
          <a:cs typeface="Arial"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7628059926991216"/>
          <c:y val="0"/>
          <c:w val="0.67814875047494205"/>
          <c:h val="0.90160165415735005"/>
        </c:manualLayout>
      </c:layout>
      <c:barChart>
        <c:barDir val="bar"/>
        <c:grouping val="clustered"/>
        <c:varyColors val="0"/>
        <c:ser>
          <c:idx val="0"/>
          <c:order val="0"/>
          <c:tx>
            <c:strRef>
              <c:f>Sheet1!$B$1</c:f>
              <c:strCache>
                <c:ptCount val="1"/>
                <c:pt idx="0">
                  <c:v>2012</c:v>
                </c:pt>
              </c:strCache>
            </c:strRef>
          </c:tx>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a:bevelB/>
            </a:sp3d>
          </c:spPr>
          <c:invertIfNegative val="0"/>
          <c:dLbls>
            <c:dLbl>
              <c:idx val="1"/>
              <c:spPr>
                <a:scene3d>
                  <a:camera prst="orthographicFront"/>
                  <a:lightRig rig="threePt" dir="t"/>
                </a:scene3d>
                <a:sp3d>
                  <a:bevelB/>
                </a:sp3d>
              </c:spPr>
              <c:txPr>
                <a:bodyPr/>
                <a:lstStyle/>
                <a:p>
                  <a:pPr>
                    <a:defRPr sz="1050" b="1"/>
                  </a:pPr>
                  <a:endParaRPr lang="en-US"/>
                </a:p>
              </c:txPr>
              <c:dLblPos val="outEnd"/>
              <c:showLegendKey val="0"/>
              <c:showVal val="1"/>
              <c:showCatName val="0"/>
              <c:showSerName val="0"/>
              <c:showPercent val="0"/>
              <c:showBubbleSize val="0"/>
            </c:dLbl>
            <c:dLbl>
              <c:idx val="4"/>
              <c:spPr>
                <a:scene3d>
                  <a:camera prst="orthographicFront"/>
                  <a:lightRig rig="threePt" dir="t"/>
                </a:scene3d>
                <a:sp3d>
                  <a:bevelB/>
                </a:sp3d>
              </c:spPr>
              <c:txPr>
                <a:bodyPr/>
                <a:lstStyle/>
                <a:p>
                  <a:pPr>
                    <a:defRPr sz="1050" b="1"/>
                  </a:pPr>
                  <a:endParaRPr lang="en-US"/>
                </a:p>
              </c:txPr>
              <c:dLblPos val="outEnd"/>
              <c:showLegendKey val="0"/>
              <c:showVal val="1"/>
              <c:showCatName val="0"/>
              <c:showSerName val="0"/>
              <c:showPercent val="0"/>
              <c:showBubbleSize val="0"/>
            </c:dLbl>
            <c:txPr>
              <a:bodyPr/>
              <a:lstStyle/>
              <a:p>
                <a:pPr>
                  <a:defRPr sz="1050" b="1"/>
                </a:pPr>
                <a:endParaRPr lang="en-US"/>
              </a:p>
            </c:txPr>
            <c:dLblPos val="outEnd"/>
            <c:showLegendKey val="0"/>
            <c:showVal val="1"/>
            <c:showCatName val="0"/>
            <c:showSerName val="0"/>
            <c:showPercent val="0"/>
            <c:showBubbleSize val="0"/>
            <c:showLeaderLines val="0"/>
          </c:dLbls>
          <c:cat>
            <c:strRef>
              <c:f>Sheet1!$A$2:$A$7</c:f>
              <c:strCache>
                <c:ptCount val="6"/>
                <c:pt idx="0">
                  <c:v>Less than 1 year</c:v>
                </c:pt>
                <c:pt idx="1">
                  <c:v>1 - 2 years</c:v>
                </c:pt>
                <c:pt idx="2">
                  <c:v>2 - 3 years</c:v>
                </c:pt>
                <c:pt idx="3">
                  <c:v>3 - 4 years</c:v>
                </c:pt>
                <c:pt idx="4">
                  <c:v>4 - 5 years</c:v>
                </c:pt>
                <c:pt idx="5">
                  <c:v>More than 5 years</c:v>
                </c:pt>
              </c:strCache>
            </c:strRef>
          </c:cat>
          <c:val>
            <c:numRef>
              <c:f>Sheet1!$B$2:$B$7</c:f>
              <c:numCache>
                <c:formatCode>0%</c:formatCode>
                <c:ptCount val="6"/>
                <c:pt idx="0">
                  <c:v>4.0000000000000022E-2</c:v>
                </c:pt>
                <c:pt idx="1">
                  <c:v>7.0000000000000021E-2</c:v>
                </c:pt>
                <c:pt idx="2">
                  <c:v>0.13</c:v>
                </c:pt>
                <c:pt idx="3">
                  <c:v>0.18000000000000024</c:v>
                </c:pt>
                <c:pt idx="4">
                  <c:v>0.14000000000000001</c:v>
                </c:pt>
                <c:pt idx="5">
                  <c:v>0.43000000000000038</c:v>
                </c:pt>
              </c:numCache>
            </c:numRef>
          </c:val>
        </c:ser>
        <c:dLbls>
          <c:showLegendKey val="0"/>
          <c:showVal val="0"/>
          <c:showCatName val="0"/>
          <c:showSerName val="0"/>
          <c:showPercent val="0"/>
          <c:showBubbleSize val="0"/>
        </c:dLbls>
        <c:gapWidth val="100"/>
        <c:axId val="115244416"/>
        <c:axId val="115242880"/>
      </c:barChart>
      <c:valAx>
        <c:axId val="115242880"/>
        <c:scaling>
          <c:orientation val="minMax"/>
        </c:scaling>
        <c:delete val="0"/>
        <c:axPos val="b"/>
        <c:numFmt formatCode="0%" sourceLinked="1"/>
        <c:majorTickMark val="out"/>
        <c:minorTickMark val="none"/>
        <c:tickLblPos val="nextTo"/>
        <c:txPr>
          <a:bodyPr/>
          <a:lstStyle/>
          <a:p>
            <a:pPr>
              <a:defRPr b="1"/>
            </a:pPr>
            <a:endParaRPr lang="en-US"/>
          </a:p>
        </c:txPr>
        <c:crossAx val="115244416"/>
        <c:crosses val="autoZero"/>
        <c:crossBetween val="between"/>
      </c:valAx>
      <c:catAx>
        <c:axId val="115244416"/>
        <c:scaling>
          <c:orientation val="minMax"/>
        </c:scaling>
        <c:delete val="0"/>
        <c:axPos val="l"/>
        <c:majorTickMark val="out"/>
        <c:minorTickMark val="none"/>
        <c:tickLblPos val="nextTo"/>
        <c:spPr>
          <a:ln w="15875"/>
        </c:spPr>
        <c:txPr>
          <a:bodyPr/>
          <a:lstStyle/>
          <a:p>
            <a:pPr>
              <a:defRPr b="1"/>
            </a:pPr>
            <a:endParaRPr lang="en-US"/>
          </a:p>
        </c:txPr>
        <c:crossAx val="115242880"/>
        <c:crosses val="autoZero"/>
        <c:auto val="1"/>
        <c:lblAlgn val="ctr"/>
        <c:lblOffset val="100"/>
        <c:noMultiLvlLbl val="0"/>
      </c:catAx>
      <c:spPr>
        <a:noFill/>
        <a:ln w="25407">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cluster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Mobile!$B$51:$B$56</c:f>
              <c:strCache>
                <c:ptCount val="6"/>
                <c:pt idx="0">
                  <c:v>I don’t want to pay for a monthly subscription</c:v>
                </c:pt>
                <c:pt idx="1">
                  <c:v>I want to manage my monthly expenditure</c:v>
                </c:pt>
                <c:pt idx="2">
                  <c:v>It is cheaper to buy the line</c:v>
                </c:pt>
                <c:pt idx="3">
                  <c:v>I buy a prepaid recharge only when I have the money.  I don’t want to pay a bill at the end of every month.</c:v>
                </c:pt>
                <c:pt idx="4">
                  <c:v>This subscription was part of a good offer/ package deal that I took advantage of</c:v>
                </c:pt>
                <c:pt idx="5">
                  <c:v>My family/ friends/ workplace bought this type of subscription for me.  I didn’t have any choice.</c:v>
                </c:pt>
              </c:strCache>
            </c:strRef>
          </c:cat>
          <c:val>
            <c:numRef>
              <c:f>Mobile!$C$51:$C$56</c:f>
              <c:numCache>
                <c:formatCode>0%</c:formatCode>
                <c:ptCount val="6"/>
                <c:pt idx="0">
                  <c:v>0.54</c:v>
                </c:pt>
                <c:pt idx="1">
                  <c:v>0.5</c:v>
                </c:pt>
                <c:pt idx="2">
                  <c:v>0.41000000000000031</c:v>
                </c:pt>
                <c:pt idx="3">
                  <c:v>0.19</c:v>
                </c:pt>
                <c:pt idx="4">
                  <c:v>0.15000000000000024</c:v>
                </c:pt>
                <c:pt idx="5">
                  <c:v>4.0000000000000022E-2</c:v>
                </c:pt>
              </c:numCache>
            </c:numRef>
          </c:val>
        </c:ser>
        <c:dLbls>
          <c:showLegendKey val="0"/>
          <c:showVal val="0"/>
          <c:showCatName val="0"/>
          <c:showSerName val="0"/>
          <c:showPercent val="0"/>
          <c:showBubbleSize val="0"/>
        </c:dLbls>
        <c:gapWidth val="150"/>
        <c:shape val="cylinder"/>
        <c:axId val="115273088"/>
        <c:axId val="115311744"/>
        <c:axId val="0"/>
      </c:bar3DChart>
      <c:catAx>
        <c:axId val="115273088"/>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15311744"/>
        <c:crosses val="autoZero"/>
        <c:auto val="1"/>
        <c:lblAlgn val="ctr"/>
        <c:lblOffset val="100"/>
        <c:noMultiLvlLbl val="0"/>
      </c:catAx>
      <c:valAx>
        <c:axId val="115311744"/>
        <c:scaling>
          <c:orientation val="minMax"/>
          <c:max val="0.8"/>
        </c:scaling>
        <c:delete val="0"/>
        <c:axPos val="l"/>
        <c:majorGridlines>
          <c:spPr>
            <a:ln>
              <a:solidFill>
                <a:schemeClr val="bg1"/>
              </a:solidFill>
            </a:ln>
          </c:spPr>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15273088"/>
        <c:crosses val="autoZero"/>
        <c:crossBetween val="between"/>
        <c:majorUnit val="0.2"/>
      </c:valAx>
      <c:spPr>
        <a:noFill/>
        <a:ln w="25400">
          <a:noFill/>
        </a:ln>
      </c:spPr>
    </c:plotArea>
    <c:plotVisOnly val="1"/>
    <c:dispBlanksAs val="gap"/>
    <c:showDLblsOverMax val="0"/>
  </c:chart>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a:ln w="3175">
          <a:solidFill>
            <a:srgbClr val="808080"/>
          </a:solidFill>
        </a:ln>
        <a:scene3d>
          <a:camera prst="orthographicFront"/>
          <a:lightRig rig="threePt" dir="t"/>
        </a:scene3d>
        <a:sp3d>
          <a:contourClr>
            <a:srgbClr val="000000"/>
          </a:contourClr>
        </a:sp3d>
      </c:spPr>
    </c:floor>
    <c:sideWall>
      <c:thickness val="0"/>
    </c:sideWall>
    <c:backWall>
      <c:thickness val="0"/>
      <c:spPr>
        <a:noFill/>
        <a:ln w="25400">
          <a:noFill/>
        </a:ln>
      </c:spPr>
    </c:backWall>
    <c:plotArea>
      <c:layout>
        <c:manualLayout>
          <c:layoutTarget val="inner"/>
          <c:xMode val="edge"/>
          <c:yMode val="edge"/>
          <c:x val="5.3367517890050994E-2"/>
          <c:y val="2.4635152686650289E-2"/>
          <c:w val="0.92991515688198545"/>
          <c:h val="0.58816074727945056"/>
        </c:manualLayout>
      </c:layout>
      <c:bar3DChart>
        <c:barDir val="col"/>
        <c:grouping val="clustered"/>
        <c:varyColors val="0"/>
        <c:ser>
          <c:idx val="0"/>
          <c:order val="0"/>
          <c:tx>
            <c:strRef>
              <c:f>Sheet1!$B$1</c:f>
              <c:strCache>
                <c:ptCount val="1"/>
                <c:pt idx="0">
                  <c:v>2012</c:v>
                </c:pt>
              </c:strCache>
            </c:strRef>
          </c:tx>
          <c:spPr>
            <a:solidFill>
              <a:srgbClr val="9E851A"/>
            </a:solidFill>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Sheet1!$A$2:$A$8</c:f>
              <c:strCache>
                <c:ptCount val="7"/>
                <c:pt idx="0">
                  <c:v>It is cheaper to buy the line</c:v>
                </c:pt>
                <c:pt idx="1">
                  <c:v>I don't want to pay for a monthly subscription</c:v>
                </c:pt>
                <c:pt idx="2">
                  <c:v>I want to manage my monthly expenditure</c:v>
                </c:pt>
                <c:pt idx="3">
                  <c:v>I recharge only when I have the money.  I don't want to pay a bill every month</c:v>
                </c:pt>
                <c:pt idx="4">
                  <c:v>This subscription was part of a good offer/ package deal that I took advantage of</c:v>
                </c:pt>
                <c:pt idx="5">
                  <c:v>My family/ friends/ workplace bought this type of subscription for me.  I didn't have any choice.</c:v>
                </c:pt>
                <c:pt idx="6">
                  <c:v>Other</c:v>
                </c:pt>
              </c:strCache>
            </c:strRef>
          </c:cat>
          <c:val>
            <c:numRef>
              <c:f>Sheet1!$B$2:$B$8</c:f>
              <c:numCache>
                <c:formatCode>0%</c:formatCode>
                <c:ptCount val="7"/>
                <c:pt idx="0">
                  <c:v>0.61000000000000065</c:v>
                </c:pt>
                <c:pt idx="1">
                  <c:v>0.58000000000000007</c:v>
                </c:pt>
                <c:pt idx="2">
                  <c:v>0.47000000000000008</c:v>
                </c:pt>
                <c:pt idx="3">
                  <c:v>0.25</c:v>
                </c:pt>
                <c:pt idx="4">
                  <c:v>0.14000000000000001</c:v>
                </c:pt>
                <c:pt idx="5">
                  <c:v>0.05</c:v>
                </c:pt>
                <c:pt idx="6">
                  <c:v>1.0000000000000005E-2</c:v>
                </c:pt>
              </c:numCache>
            </c:numRef>
          </c:val>
        </c:ser>
        <c:dLbls>
          <c:showLegendKey val="0"/>
          <c:showVal val="0"/>
          <c:showCatName val="0"/>
          <c:showSerName val="0"/>
          <c:showPercent val="0"/>
          <c:showBubbleSize val="0"/>
        </c:dLbls>
        <c:gapWidth val="150"/>
        <c:shape val="cylinder"/>
        <c:axId val="115332224"/>
        <c:axId val="115333760"/>
        <c:axId val="0"/>
      </c:bar3DChart>
      <c:catAx>
        <c:axId val="115332224"/>
        <c:scaling>
          <c:orientation val="minMax"/>
        </c:scaling>
        <c:delete val="0"/>
        <c:axPos val="b"/>
        <c:numFmt formatCode="General" sourceLinked="1"/>
        <c:majorTickMark val="in"/>
        <c:minorTickMark val="none"/>
        <c:tickLblPos val="nextTo"/>
        <c:spPr>
          <a:ln w="15875"/>
        </c:spPr>
        <c:txPr>
          <a:bodyPr/>
          <a:lstStyle/>
          <a:p>
            <a:pPr>
              <a:defRPr sz="1000" b="1"/>
            </a:pPr>
            <a:endParaRPr lang="en-US"/>
          </a:p>
        </c:txPr>
        <c:crossAx val="115333760"/>
        <c:crosses val="autoZero"/>
        <c:auto val="1"/>
        <c:lblAlgn val="ctr"/>
        <c:lblOffset val="100"/>
        <c:noMultiLvlLbl val="0"/>
      </c:catAx>
      <c:valAx>
        <c:axId val="115333760"/>
        <c:scaling>
          <c:orientation val="minMax"/>
        </c:scaling>
        <c:delete val="0"/>
        <c:axPos val="l"/>
        <c:numFmt formatCode="0%" sourceLinked="1"/>
        <c:majorTickMark val="out"/>
        <c:minorTickMark val="none"/>
        <c:tickLblPos val="nextTo"/>
        <c:txPr>
          <a:bodyPr/>
          <a:lstStyle/>
          <a:p>
            <a:pPr>
              <a:defRPr sz="1200" b="1"/>
            </a:pPr>
            <a:endParaRPr lang="en-US"/>
          </a:p>
        </c:txPr>
        <c:crossAx val="115332224"/>
        <c:crosses val="autoZero"/>
        <c:crossBetween val="between"/>
      </c:valAx>
      <c:spPr>
        <a:noFill/>
        <a:ln w="25401">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cluster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Mobile!$B$40:$B$47</c:f>
              <c:strCache>
                <c:ptCount val="8"/>
                <c:pt idx="0">
                  <c:v>I prefer the convenience of never running out of credit</c:v>
                </c:pt>
                <c:pt idx="1">
                  <c:v>Postpaid subscriptions offer a greater range of services and products</c:v>
                </c:pt>
                <c:pt idx="2">
                  <c:v>International roaming is easier to use with a postpaid subscription</c:v>
                </c:pt>
                <c:pt idx="3">
                  <c:v>To save the hassle of having to recharge the phone credit</c:v>
                </c:pt>
                <c:pt idx="4">
                  <c:v>I want the bill breakdown that comes with postpaid subscriptions</c:v>
                </c:pt>
                <c:pt idx="5">
                  <c:v>My family/ friends/ workplace bought this type of subscription for me.  I didn’t have any choice.</c:v>
                </c:pt>
                <c:pt idx="6">
                  <c:v>This subscription was part of a good offer/ package deal that I took advantage of</c:v>
                </c:pt>
                <c:pt idx="7">
                  <c:v>Others</c:v>
                </c:pt>
              </c:strCache>
            </c:strRef>
          </c:cat>
          <c:val>
            <c:numRef>
              <c:f>Mobile!$C$40:$C$47</c:f>
              <c:numCache>
                <c:formatCode>0%</c:formatCode>
                <c:ptCount val="8"/>
                <c:pt idx="0">
                  <c:v>0.75000000000001465</c:v>
                </c:pt>
                <c:pt idx="1">
                  <c:v>0.45</c:v>
                </c:pt>
                <c:pt idx="2">
                  <c:v>0.41000000000000031</c:v>
                </c:pt>
                <c:pt idx="3">
                  <c:v>0.29000000000000031</c:v>
                </c:pt>
                <c:pt idx="4">
                  <c:v>0.21000000000000021</c:v>
                </c:pt>
                <c:pt idx="5">
                  <c:v>0.12000000000000002</c:v>
                </c:pt>
                <c:pt idx="6">
                  <c:v>0.12000000000000002</c:v>
                </c:pt>
                <c:pt idx="7">
                  <c:v>4.0000000000000022E-2</c:v>
                </c:pt>
              </c:numCache>
            </c:numRef>
          </c:val>
        </c:ser>
        <c:dLbls>
          <c:showLegendKey val="0"/>
          <c:showVal val="0"/>
          <c:showCatName val="0"/>
          <c:showSerName val="0"/>
          <c:showPercent val="0"/>
          <c:showBubbleSize val="0"/>
        </c:dLbls>
        <c:gapWidth val="150"/>
        <c:shape val="cylinder"/>
        <c:axId val="115903104"/>
        <c:axId val="115904896"/>
        <c:axId val="0"/>
      </c:bar3DChart>
      <c:catAx>
        <c:axId val="115903104"/>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15904896"/>
        <c:crosses val="autoZero"/>
        <c:auto val="1"/>
        <c:lblAlgn val="ctr"/>
        <c:lblOffset val="100"/>
        <c:noMultiLvlLbl val="0"/>
      </c:catAx>
      <c:valAx>
        <c:axId val="115904896"/>
        <c:scaling>
          <c:orientation val="minMax"/>
          <c:max val="0.8"/>
        </c:scaling>
        <c:delete val="0"/>
        <c:axPos val="l"/>
        <c:majorGridlines>
          <c:spPr>
            <a:ln>
              <a:solidFill>
                <a:schemeClr val="bg1"/>
              </a:solidFill>
            </a:ln>
          </c:spPr>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15903104"/>
        <c:crosses val="autoZero"/>
        <c:crossBetween val="between"/>
        <c:majorUnit val="0.2"/>
      </c:valAx>
      <c:spPr>
        <a:noFill/>
        <a:ln w="25400">
          <a:noFill/>
        </a:ln>
      </c:spPr>
    </c:plotArea>
    <c:plotVisOnly val="1"/>
    <c:dispBlanksAs val="gap"/>
    <c:showDLblsOverMax val="0"/>
  </c:chart>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a:ln w="3175">
          <a:solidFill>
            <a:srgbClr val="808080"/>
          </a:solidFill>
        </a:ln>
        <a:scene3d>
          <a:camera prst="orthographicFront"/>
          <a:lightRig rig="threePt" dir="t"/>
        </a:scene3d>
        <a:sp3d>
          <a:contourClr>
            <a:srgbClr val="000000"/>
          </a:contourClr>
        </a:sp3d>
      </c:spPr>
    </c:floor>
    <c:sideWall>
      <c:thickness val="0"/>
    </c:sideWall>
    <c:backWall>
      <c:thickness val="0"/>
      <c:spPr>
        <a:noFill/>
        <a:ln w="25400">
          <a:noFill/>
        </a:ln>
      </c:spPr>
    </c:backWall>
    <c:plotArea>
      <c:layout>
        <c:manualLayout>
          <c:layoutTarget val="inner"/>
          <c:xMode val="edge"/>
          <c:yMode val="edge"/>
          <c:x val="5.3367517890050994E-2"/>
          <c:y val="1.673114352583218E-2"/>
          <c:w val="0.94511272527104073"/>
          <c:h val="0.65319738136831162"/>
        </c:manualLayout>
      </c:layout>
      <c:bar3DChart>
        <c:barDir val="col"/>
        <c:grouping val="clustered"/>
        <c:varyColors val="0"/>
        <c:ser>
          <c:idx val="0"/>
          <c:order val="0"/>
          <c:tx>
            <c:strRef>
              <c:f>Sheet1!$B$1</c:f>
              <c:strCache>
                <c:ptCount val="1"/>
                <c:pt idx="0">
                  <c:v>2012</c:v>
                </c:pt>
              </c:strCache>
            </c:strRef>
          </c:tx>
          <c:spPr>
            <a:solidFill>
              <a:srgbClr val="9E851A"/>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Sheet1!$A$2:$A$9</c:f>
              <c:strCache>
                <c:ptCount val="8"/>
                <c:pt idx="0">
                  <c:v>I prefer the convenience of never running out of credit</c:v>
                </c:pt>
                <c:pt idx="1">
                  <c:v>Postpaid subscriptions offer a greater range of services and products</c:v>
                </c:pt>
                <c:pt idx="2">
                  <c:v>International roaming is easier to use with a postpaid subscription</c:v>
                </c:pt>
                <c:pt idx="3">
                  <c:v>To save the hassle of having to recharge the phone credit</c:v>
                </c:pt>
                <c:pt idx="4">
                  <c:v>I want the bill breakdown that comes with postpaid subscriptions</c:v>
                </c:pt>
                <c:pt idx="5">
                  <c:v>This subscription was part of a good offer/ package deal that I took advantage of</c:v>
                </c:pt>
                <c:pt idx="6">
                  <c:v>My family/ friends/ workplace bought this type of subscription for me.  I didn't have any choice.</c:v>
                </c:pt>
                <c:pt idx="7">
                  <c:v>Other</c:v>
                </c:pt>
              </c:strCache>
            </c:strRef>
          </c:cat>
          <c:val>
            <c:numRef>
              <c:f>Sheet1!$B$2:$B$9</c:f>
              <c:numCache>
                <c:formatCode>0%</c:formatCode>
                <c:ptCount val="8"/>
                <c:pt idx="0">
                  <c:v>0.65000000000000446</c:v>
                </c:pt>
                <c:pt idx="1">
                  <c:v>0.51</c:v>
                </c:pt>
                <c:pt idx="2">
                  <c:v>0.32000000000000217</c:v>
                </c:pt>
                <c:pt idx="3">
                  <c:v>0.29000000000000031</c:v>
                </c:pt>
                <c:pt idx="4">
                  <c:v>0.24000000000000021</c:v>
                </c:pt>
                <c:pt idx="5">
                  <c:v>0.17</c:v>
                </c:pt>
                <c:pt idx="6">
                  <c:v>8.0000000000000043E-2</c:v>
                </c:pt>
                <c:pt idx="7">
                  <c:v>3.0000000000000002E-2</c:v>
                </c:pt>
              </c:numCache>
            </c:numRef>
          </c:val>
        </c:ser>
        <c:dLbls>
          <c:showLegendKey val="0"/>
          <c:showVal val="0"/>
          <c:showCatName val="0"/>
          <c:showSerName val="0"/>
          <c:showPercent val="0"/>
          <c:showBubbleSize val="0"/>
        </c:dLbls>
        <c:gapWidth val="150"/>
        <c:shape val="cylinder"/>
        <c:axId val="115806592"/>
        <c:axId val="115808128"/>
        <c:axId val="0"/>
      </c:bar3DChart>
      <c:catAx>
        <c:axId val="115806592"/>
        <c:scaling>
          <c:orientation val="minMax"/>
        </c:scaling>
        <c:delete val="0"/>
        <c:axPos val="b"/>
        <c:numFmt formatCode="General" sourceLinked="1"/>
        <c:majorTickMark val="in"/>
        <c:minorTickMark val="none"/>
        <c:tickLblPos val="nextTo"/>
        <c:txPr>
          <a:bodyPr/>
          <a:lstStyle/>
          <a:p>
            <a:pPr>
              <a:defRPr b="1"/>
            </a:pPr>
            <a:endParaRPr lang="en-US"/>
          </a:p>
        </c:txPr>
        <c:crossAx val="115808128"/>
        <c:crosses val="autoZero"/>
        <c:auto val="1"/>
        <c:lblAlgn val="ctr"/>
        <c:lblOffset val="100"/>
        <c:noMultiLvlLbl val="0"/>
      </c:catAx>
      <c:valAx>
        <c:axId val="115808128"/>
        <c:scaling>
          <c:orientation val="minMax"/>
        </c:scaling>
        <c:delete val="0"/>
        <c:axPos val="l"/>
        <c:numFmt formatCode="0%" sourceLinked="1"/>
        <c:majorTickMark val="out"/>
        <c:minorTickMark val="none"/>
        <c:tickLblPos val="nextTo"/>
        <c:txPr>
          <a:bodyPr/>
          <a:lstStyle/>
          <a:p>
            <a:pPr>
              <a:defRPr b="1"/>
            </a:pPr>
            <a:endParaRPr lang="en-US"/>
          </a:p>
        </c:txPr>
        <c:crossAx val="115806592"/>
        <c:crosses val="autoZero"/>
        <c:crossBetween val="between"/>
      </c:valAx>
      <c:spPr>
        <a:noFill/>
        <a:ln w="25401">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cluster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Mobile!$B$60:$B$62</c:f>
              <c:strCache>
                <c:ptCount val="3"/>
                <c:pt idx="0">
                  <c:v>Call to another mobile phone in the UAE</c:v>
                </c:pt>
                <c:pt idx="1">
                  <c:v>Call to a fixed line in the UAE</c:v>
                </c:pt>
                <c:pt idx="2">
                  <c:v>International</c:v>
                </c:pt>
              </c:strCache>
            </c:strRef>
          </c:cat>
          <c:val>
            <c:numRef>
              <c:f>Mobile!$C$60:$C$62</c:f>
              <c:numCache>
                <c:formatCode>General</c:formatCode>
                <c:ptCount val="3"/>
                <c:pt idx="0">
                  <c:v>32</c:v>
                </c:pt>
                <c:pt idx="1">
                  <c:v>9</c:v>
                </c:pt>
                <c:pt idx="2">
                  <c:v>5</c:v>
                </c:pt>
              </c:numCache>
            </c:numRef>
          </c:val>
        </c:ser>
        <c:dLbls>
          <c:showLegendKey val="0"/>
          <c:showVal val="0"/>
          <c:showCatName val="0"/>
          <c:showSerName val="0"/>
          <c:showPercent val="0"/>
          <c:showBubbleSize val="0"/>
        </c:dLbls>
        <c:gapWidth val="150"/>
        <c:shape val="cylinder"/>
        <c:axId val="115861376"/>
        <c:axId val="115862912"/>
        <c:axId val="0"/>
      </c:bar3DChart>
      <c:catAx>
        <c:axId val="115861376"/>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15862912"/>
        <c:crosses val="autoZero"/>
        <c:auto val="1"/>
        <c:lblAlgn val="ctr"/>
        <c:lblOffset val="100"/>
        <c:noMultiLvlLbl val="0"/>
      </c:catAx>
      <c:valAx>
        <c:axId val="115862912"/>
        <c:scaling>
          <c:orientation val="minMax"/>
        </c:scaling>
        <c:delete val="0"/>
        <c:axPos val="l"/>
        <c:majorGridlines>
          <c:spPr>
            <a:ln>
              <a:solidFill>
                <a:schemeClr val="bg1"/>
              </a:solidFill>
            </a:ln>
          </c:spPr>
        </c:majorGridlines>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15861376"/>
        <c:crosses val="autoZero"/>
        <c:crossBetween val="between"/>
        <c:minorUnit val="8"/>
      </c:valAx>
      <c:spPr>
        <a:noFill/>
        <a:ln w="25400">
          <a:noFill/>
        </a:ln>
      </c:spPr>
    </c:plotArea>
    <c:plotVisOnly val="1"/>
    <c:dispBlanksAs val="gap"/>
    <c:showDLblsOverMax val="0"/>
  </c:chart>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44792180166425"/>
          <c:y val="0.20781546537452344"/>
          <c:w val="0.30405265331682257"/>
          <c:h val="0.66308161664296084"/>
        </c:manualLayout>
      </c:layout>
      <c:pieChart>
        <c:varyColors val="1"/>
        <c:ser>
          <c:idx val="0"/>
          <c:order val="0"/>
          <c:spPr>
            <a:solidFill>
              <a:schemeClr val="accent6">
                <a:lumMod val="20000"/>
                <a:lumOff val="80000"/>
              </a:schemeClr>
            </a:solidFill>
          </c:spPr>
          <c:dPt>
            <c:idx val="1"/>
            <c:bubble3D val="0"/>
            <c:spPr>
              <a:solidFill>
                <a:schemeClr val="tx2">
                  <a:lumMod val="20000"/>
                  <a:lumOff val="80000"/>
                </a:schemeClr>
              </a:solidFill>
            </c:spPr>
          </c:dPt>
          <c:dPt>
            <c:idx val="2"/>
            <c:bubble3D val="0"/>
            <c:spPr>
              <a:solidFill>
                <a:schemeClr val="accent6">
                  <a:lumMod val="60000"/>
                  <a:lumOff val="40000"/>
                </a:schemeClr>
              </a:solidFill>
              <a:ln>
                <a:solidFill>
                  <a:schemeClr val="accent6">
                    <a:lumMod val="60000"/>
                    <a:lumOff val="40000"/>
                  </a:schemeClr>
                </a:solidFill>
              </a:ln>
            </c:spPr>
          </c:dPt>
          <c:dPt>
            <c:idx val="3"/>
            <c:bubble3D val="0"/>
            <c:spPr>
              <a:solidFill>
                <a:schemeClr val="accent3">
                  <a:lumMod val="60000"/>
                  <a:lumOff val="4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Mobile!$B$65:$B$68</c:f>
              <c:strCache>
                <c:ptCount val="4"/>
                <c:pt idx="0">
                  <c:v>During business hours</c:v>
                </c:pt>
                <c:pt idx="1">
                  <c:v>Weekday evenings</c:v>
                </c:pt>
                <c:pt idx="2">
                  <c:v>Weekends</c:v>
                </c:pt>
                <c:pt idx="3">
                  <c:v>Don't know</c:v>
                </c:pt>
              </c:strCache>
            </c:strRef>
          </c:cat>
          <c:val>
            <c:numRef>
              <c:f>Mobile!$C$65:$C$68</c:f>
              <c:numCache>
                <c:formatCode>0%</c:formatCode>
                <c:ptCount val="4"/>
                <c:pt idx="0">
                  <c:v>0.48000000000000032</c:v>
                </c:pt>
                <c:pt idx="1">
                  <c:v>0.44</c:v>
                </c:pt>
                <c:pt idx="2">
                  <c:v>6.0000000000000032E-2</c:v>
                </c:pt>
                <c:pt idx="3">
                  <c:v>2.0000000000000011E-2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18573848319722758"/>
          <c:y val="0.82134968705834865"/>
          <c:w val="0.69169244707358202"/>
          <c:h val="0.12645164546739876"/>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scene3d>
          <a:camera prst="orthographicFront"/>
          <a:lightRig rig="threePt" dir="t"/>
        </a:scene3d>
        <a:sp3d>
          <a:contourClr>
            <a:srgbClr val="000000"/>
          </a:contourClr>
        </a:sp3d>
      </c:spPr>
    </c:floor>
    <c:sideWall>
      <c:thickness val="0"/>
    </c:sideWall>
    <c:backWall>
      <c:thickness val="0"/>
    </c:backWall>
    <c:plotArea>
      <c:layout/>
      <c:bar3DChart>
        <c:barDir val="col"/>
        <c:grouping val="clustered"/>
        <c:varyColors val="0"/>
        <c:ser>
          <c:idx val="0"/>
          <c:order val="0"/>
          <c:tx>
            <c:strRef>
              <c:f>Sheet1!$B$1</c:f>
              <c:strCache>
                <c:ptCount val="1"/>
                <c:pt idx="0">
                  <c:v>2012</c:v>
                </c:pt>
              </c:strCache>
            </c:strRef>
          </c:tx>
          <c:spPr>
            <a:solidFill>
              <a:srgbClr val="9E851A"/>
            </a:solidFill>
          </c:spPr>
          <c:invertIfNegative val="0"/>
          <c:dLbls>
            <c:numFmt formatCode="#,##0_);\(#,##0\)" sourceLinked="0"/>
            <c:showLegendKey val="0"/>
            <c:showVal val="1"/>
            <c:showCatName val="0"/>
            <c:showSerName val="0"/>
            <c:showPercent val="0"/>
            <c:showBubbleSize val="0"/>
            <c:showLeaderLines val="0"/>
          </c:dLbls>
          <c:cat>
            <c:strRef>
              <c:f>Sheet1!$A$2:$A$4</c:f>
              <c:strCache>
                <c:ptCount val="3"/>
                <c:pt idx="0">
                  <c:v>Call to another mobile phone in the UAE</c:v>
                </c:pt>
                <c:pt idx="1">
                  <c:v>Call to a fixed line phone in the UAE</c:v>
                </c:pt>
                <c:pt idx="2">
                  <c:v>International</c:v>
                </c:pt>
              </c:strCache>
            </c:strRef>
          </c:cat>
          <c:val>
            <c:numRef>
              <c:f>Sheet1!$B$2:$B$4</c:f>
              <c:numCache>
                <c:formatCode>0</c:formatCode>
                <c:ptCount val="3"/>
                <c:pt idx="0">
                  <c:v>38</c:v>
                </c:pt>
                <c:pt idx="1">
                  <c:v>10.870000000000006</c:v>
                </c:pt>
                <c:pt idx="2">
                  <c:v>6</c:v>
                </c:pt>
              </c:numCache>
            </c:numRef>
          </c:val>
        </c:ser>
        <c:dLbls>
          <c:showLegendKey val="0"/>
          <c:showVal val="0"/>
          <c:showCatName val="0"/>
          <c:showSerName val="0"/>
          <c:showPercent val="0"/>
          <c:showBubbleSize val="0"/>
        </c:dLbls>
        <c:gapWidth val="198"/>
        <c:shape val="cylinder"/>
        <c:axId val="115559040"/>
        <c:axId val="115564928"/>
        <c:axId val="0"/>
      </c:bar3DChart>
      <c:catAx>
        <c:axId val="115559040"/>
        <c:scaling>
          <c:orientation val="minMax"/>
        </c:scaling>
        <c:delete val="0"/>
        <c:axPos val="b"/>
        <c:numFmt formatCode="General" sourceLinked="1"/>
        <c:majorTickMark val="in"/>
        <c:minorTickMark val="none"/>
        <c:tickLblPos val="nextTo"/>
        <c:txPr>
          <a:bodyPr/>
          <a:lstStyle/>
          <a:p>
            <a:pPr>
              <a:defRPr sz="1050"/>
            </a:pPr>
            <a:endParaRPr lang="en-US"/>
          </a:p>
        </c:txPr>
        <c:crossAx val="115564928"/>
        <c:crosses val="autoZero"/>
        <c:auto val="1"/>
        <c:lblAlgn val="ctr"/>
        <c:lblOffset val="100"/>
        <c:noMultiLvlLbl val="0"/>
      </c:catAx>
      <c:valAx>
        <c:axId val="115564928"/>
        <c:scaling>
          <c:orientation val="minMax"/>
        </c:scaling>
        <c:delete val="0"/>
        <c:axPos val="l"/>
        <c:numFmt formatCode="0" sourceLinked="1"/>
        <c:majorTickMark val="out"/>
        <c:minorTickMark val="none"/>
        <c:tickLblPos val="nextTo"/>
        <c:crossAx val="115559040"/>
        <c:crosses val="autoZero"/>
        <c:crossBetween val="between"/>
      </c:valAx>
      <c:spPr>
        <a:noFill/>
        <a:ln w="25405">
          <a:noFill/>
        </a:ln>
      </c:spPr>
    </c:plotArea>
    <c:plotVisOnly val="1"/>
    <c:dispBlanksAs val="gap"/>
    <c:showDLblsOverMax val="0"/>
  </c:chart>
  <c:txPr>
    <a:bodyPr/>
    <a:lstStyle/>
    <a:p>
      <a:pPr>
        <a:defRPr sz="1000" b="1">
          <a:solidFill>
            <a:schemeClr val="tx1"/>
          </a:solidFill>
          <a:latin typeface="Arial" pitchFamily="34" charset="0"/>
          <a:cs typeface="Arial"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7003241323485285"/>
          <c:y val="8.4165945170841736E-2"/>
          <c:w val="0.66377659644609188"/>
          <c:h val="0.88499608433651322"/>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2"/>
            <c:bubble3D val="0"/>
            <c:spPr>
              <a:solidFill>
                <a:schemeClr val="accent2"/>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3"/>
            <c:bubble3D val="0"/>
            <c:spPr>
              <a:solidFill>
                <a:srgbClr val="80808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2"/>
              <c:layout>
                <c:manualLayout>
                  <c:x val="-0.15072720992861488"/>
                  <c:y val="3.1554171407667912E-2"/>
                </c:manualLayout>
              </c:layout>
              <c:spPr>
                <a:scene3d>
                  <a:camera prst="orthographicFront"/>
                  <a:lightRig rig="threePt" dir="t"/>
                </a:scene3d>
                <a:sp3d>
                  <a:bevelT/>
                </a:sp3d>
              </c:spPr>
              <c:txPr>
                <a:bodyPr/>
                <a:lstStyle/>
                <a:p>
                  <a:pPr>
                    <a:defRPr sz="1100" b="1">
                      <a:solidFill>
                        <a:schemeClr val="bg1">
                          <a:lumMod val="95000"/>
                        </a:schemeClr>
                      </a:solidFill>
                    </a:defRPr>
                  </a:pPr>
                  <a:endParaRPr lang="en-US"/>
                </a:p>
              </c:txPr>
              <c:dLblPos val="bestFit"/>
              <c:showLegendKey val="0"/>
              <c:showVal val="1"/>
              <c:showCatName val="1"/>
              <c:showSerName val="0"/>
              <c:showPercent val="0"/>
              <c:showBubbleSize val="0"/>
            </c:dLbl>
            <c:dLbl>
              <c:idx val="3"/>
              <c:layout>
                <c:manualLayout>
                  <c:x val="-2.9079606173760181E-4"/>
                  <c:y val="-3.871864808903521E-3"/>
                </c:manualLayout>
              </c:layout>
              <c:spPr>
                <a:scene3d>
                  <a:camera prst="orthographicFront"/>
                  <a:lightRig rig="threePt" dir="t"/>
                </a:scene3d>
                <a:sp3d>
                  <a:bevelT/>
                </a:sp3d>
              </c:spPr>
              <c:txPr>
                <a:bodyPr/>
                <a:lstStyle/>
                <a:p>
                  <a:pPr>
                    <a:defRPr sz="1200" b="1">
                      <a:solidFill>
                        <a:schemeClr val="tx1"/>
                      </a:solidFill>
                    </a:defRPr>
                  </a:pPr>
                  <a:endParaRPr lang="en-US"/>
                </a:p>
              </c:txPr>
              <c:dLblPos val="bestFit"/>
              <c:showLegendKey val="0"/>
              <c:showVal val="1"/>
              <c:showCatName val="1"/>
              <c:showSerName val="0"/>
              <c:showPercent val="0"/>
              <c:showBubbleSize val="0"/>
            </c:dLbl>
            <c:spPr>
              <a:scene3d>
                <a:camera prst="orthographicFront"/>
                <a:lightRig rig="threePt" dir="t"/>
              </a:scene3d>
              <a:sp3d>
                <a:bevelT/>
              </a:sp3d>
            </c:spPr>
            <c:txPr>
              <a:bodyPr/>
              <a:lstStyle/>
              <a:p>
                <a:pPr>
                  <a:defRPr sz="1200" b="1">
                    <a:solidFill>
                      <a:schemeClr val="bg1">
                        <a:lumMod val="95000"/>
                      </a:schemeClr>
                    </a:solidFill>
                  </a:defRPr>
                </a:pPr>
                <a:endParaRPr lang="en-US"/>
              </a:p>
            </c:txPr>
            <c:dLblPos val="ctr"/>
            <c:showLegendKey val="0"/>
            <c:showVal val="1"/>
            <c:showCatName val="1"/>
            <c:showSerName val="0"/>
            <c:showPercent val="0"/>
            <c:showBubbleSize val="0"/>
            <c:showLeaderLines val="1"/>
          </c:dLbls>
          <c:cat>
            <c:strRef>
              <c:f>Sheet1!$A$2:$A$5</c:f>
              <c:strCache>
                <c:ptCount val="4"/>
                <c:pt idx="0">
                  <c:v>During business hours</c:v>
                </c:pt>
                <c:pt idx="1">
                  <c:v>Weekday evenings</c:v>
                </c:pt>
                <c:pt idx="2">
                  <c:v>Weekends</c:v>
                </c:pt>
                <c:pt idx="3">
                  <c:v>Don't know</c:v>
                </c:pt>
              </c:strCache>
            </c:strRef>
          </c:cat>
          <c:val>
            <c:numRef>
              <c:f>Sheet1!$B$2:$B$5</c:f>
              <c:numCache>
                <c:formatCode>0%</c:formatCode>
                <c:ptCount val="4"/>
                <c:pt idx="0">
                  <c:v>0.48000000000000032</c:v>
                </c:pt>
                <c:pt idx="1">
                  <c:v>0.45</c:v>
                </c:pt>
                <c:pt idx="2">
                  <c:v>6.0000000000000032E-2</c:v>
                </c:pt>
                <c:pt idx="3">
                  <c:v>2.0000000000000011E-2</c:v>
                </c:pt>
              </c:numCache>
            </c:numRef>
          </c:val>
        </c:ser>
        <c:dLbls>
          <c:showLegendKey val="0"/>
          <c:showVal val="0"/>
          <c:showCatName val="0"/>
          <c:showSerName val="0"/>
          <c:showPercent val="0"/>
          <c:showBubbleSize val="0"/>
          <c:showLeaderLines val="1"/>
        </c:dLbls>
        <c:firstSliceAng val="98"/>
      </c:pieChart>
      <c:spPr>
        <a:noFill/>
        <a:ln w="25414">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bar3DChart>
        <c:barDir val="col"/>
        <c:grouping val="stacked"/>
        <c:varyColors val="0"/>
        <c:ser>
          <c:idx val="0"/>
          <c:order val="0"/>
          <c:tx>
            <c:strRef>
              <c:f>Mobile!$B$72</c:f>
              <c:strCache>
                <c:ptCount val="1"/>
                <c:pt idx="0">
                  <c:v>Less than 1 minute</c:v>
                </c:pt>
              </c:strCache>
            </c:strRef>
          </c:tx>
          <c:spPr>
            <a:solidFill>
              <a:schemeClr val="accent5">
                <a:lumMod val="75000"/>
              </a:schemeClr>
            </a:solidFill>
          </c:spPr>
          <c:invertIfNegative val="0"/>
          <c:dLbls>
            <c:dLbl>
              <c:idx val="0"/>
              <c:delete val="1"/>
            </c:dLbl>
            <c:txPr>
              <a:bodyPr/>
              <a:lstStyle/>
              <a:p>
                <a:pPr>
                  <a:defRPr lang="en-GB"/>
                </a:pPr>
                <a:endParaRPr lang="en-US"/>
              </a:p>
            </c:txPr>
            <c:showLegendKey val="0"/>
            <c:showVal val="1"/>
            <c:showCatName val="0"/>
            <c:showSerName val="0"/>
            <c:showPercent val="0"/>
            <c:showBubbleSize val="0"/>
            <c:showLeaderLines val="0"/>
          </c:dLbls>
          <c:cat>
            <c:strRef>
              <c:f>Mobile!$C$71:$D$71</c:f>
              <c:strCache>
                <c:ptCount val="2"/>
                <c:pt idx="0">
                  <c:v>To another mobile in the UAE</c:v>
                </c:pt>
                <c:pt idx="1">
                  <c:v>To a fixed line in the UAE</c:v>
                </c:pt>
              </c:strCache>
            </c:strRef>
          </c:cat>
          <c:val>
            <c:numRef>
              <c:f>Mobile!$C$72:$D$72</c:f>
              <c:numCache>
                <c:formatCode>0%</c:formatCode>
                <c:ptCount val="2"/>
                <c:pt idx="0">
                  <c:v>0</c:v>
                </c:pt>
                <c:pt idx="1">
                  <c:v>2.0000000000000011E-2</c:v>
                </c:pt>
              </c:numCache>
            </c:numRef>
          </c:val>
        </c:ser>
        <c:ser>
          <c:idx val="1"/>
          <c:order val="1"/>
          <c:tx>
            <c:strRef>
              <c:f>Mobile!$B$73</c:f>
              <c:strCache>
                <c:ptCount val="1"/>
                <c:pt idx="0">
                  <c:v>1 - 2 minutes</c:v>
                </c:pt>
              </c:strCache>
            </c:strRef>
          </c:tx>
          <c:spPr>
            <a:solidFill>
              <a:schemeClr val="accent6">
                <a:lumMod val="60000"/>
                <a:lumOff val="4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Mobile!$C$71:$D$71</c:f>
              <c:strCache>
                <c:ptCount val="2"/>
                <c:pt idx="0">
                  <c:v>To another mobile in the UAE</c:v>
                </c:pt>
                <c:pt idx="1">
                  <c:v>To a fixed line in the UAE</c:v>
                </c:pt>
              </c:strCache>
            </c:strRef>
          </c:cat>
          <c:val>
            <c:numRef>
              <c:f>Mobile!$C$73:$D$73</c:f>
              <c:numCache>
                <c:formatCode>0%</c:formatCode>
                <c:ptCount val="2"/>
                <c:pt idx="0">
                  <c:v>6.0000000000000032E-2</c:v>
                </c:pt>
                <c:pt idx="1">
                  <c:v>0.13</c:v>
                </c:pt>
              </c:numCache>
            </c:numRef>
          </c:val>
        </c:ser>
        <c:ser>
          <c:idx val="2"/>
          <c:order val="2"/>
          <c:tx>
            <c:strRef>
              <c:f>Mobile!$B$74</c:f>
              <c:strCache>
                <c:ptCount val="1"/>
                <c:pt idx="0">
                  <c:v>2 - 3 minutes</c:v>
                </c:pt>
              </c:strCache>
            </c:strRef>
          </c:tx>
          <c:invertIfNegative val="0"/>
          <c:dPt>
            <c:idx val="0"/>
            <c:invertIfNegative val="0"/>
            <c:bubble3D val="0"/>
            <c:spPr>
              <a:solidFill>
                <a:schemeClr val="accent6">
                  <a:lumMod val="20000"/>
                  <a:lumOff val="80000"/>
                </a:schemeClr>
              </a:solidFill>
            </c:spPr>
          </c:dPt>
          <c:dPt>
            <c:idx val="1"/>
            <c:invertIfNegative val="0"/>
            <c:bubble3D val="0"/>
            <c:spPr>
              <a:solidFill>
                <a:schemeClr val="accent6">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Mobile!$C$71:$D$71</c:f>
              <c:strCache>
                <c:ptCount val="2"/>
                <c:pt idx="0">
                  <c:v>To another mobile in the UAE</c:v>
                </c:pt>
                <c:pt idx="1">
                  <c:v>To a fixed line in the UAE</c:v>
                </c:pt>
              </c:strCache>
            </c:strRef>
          </c:cat>
          <c:val>
            <c:numRef>
              <c:f>Mobile!$C$74:$D$74</c:f>
              <c:numCache>
                <c:formatCode>0%</c:formatCode>
                <c:ptCount val="2"/>
                <c:pt idx="0">
                  <c:v>0.22</c:v>
                </c:pt>
                <c:pt idx="1">
                  <c:v>0.30000000000000032</c:v>
                </c:pt>
              </c:numCache>
            </c:numRef>
          </c:val>
        </c:ser>
        <c:ser>
          <c:idx val="3"/>
          <c:order val="3"/>
          <c:tx>
            <c:strRef>
              <c:f>Mobile!$B$75</c:f>
              <c:strCache>
                <c:ptCount val="1"/>
                <c:pt idx="0">
                  <c:v>3 - 5 minutes</c:v>
                </c:pt>
              </c:strCache>
            </c:strRef>
          </c:tx>
          <c:spPr>
            <a:solidFill>
              <a:schemeClr val="tx2">
                <a:lumMod val="20000"/>
                <a:lumOff val="80000"/>
              </a:schemeClr>
            </a:solidFill>
          </c:spPr>
          <c:invertIfNegative val="0"/>
          <c:dLbls>
            <c:txPr>
              <a:bodyPr/>
              <a:lstStyle/>
              <a:p>
                <a:pPr>
                  <a:defRPr lang="en-GB"/>
                </a:pPr>
                <a:endParaRPr lang="en-US"/>
              </a:p>
            </c:txPr>
            <c:showLegendKey val="0"/>
            <c:showVal val="1"/>
            <c:showCatName val="0"/>
            <c:showSerName val="0"/>
            <c:showPercent val="0"/>
            <c:showBubbleSize val="0"/>
            <c:showLeaderLines val="0"/>
          </c:dLbls>
          <c:cat>
            <c:strRef>
              <c:f>Mobile!$C$71:$D$71</c:f>
              <c:strCache>
                <c:ptCount val="2"/>
                <c:pt idx="0">
                  <c:v>To another mobile in the UAE</c:v>
                </c:pt>
                <c:pt idx="1">
                  <c:v>To a fixed line in the UAE</c:v>
                </c:pt>
              </c:strCache>
            </c:strRef>
          </c:cat>
          <c:val>
            <c:numRef>
              <c:f>Mobile!$C$75:$D$75</c:f>
              <c:numCache>
                <c:formatCode>0%</c:formatCode>
                <c:ptCount val="2"/>
                <c:pt idx="0">
                  <c:v>0.33000000000000873</c:v>
                </c:pt>
                <c:pt idx="1">
                  <c:v>0.32000000000000811</c:v>
                </c:pt>
              </c:numCache>
            </c:numRef>
          </c:val>
        </c:ser>
        <c:ser>
          <c:idx val="4"/>
          <c:order val="4"/>
          <c:tx>
            <c:strRef>
              <c:f>Mobile!$B$76</c:f>
              <c:strCache>
                <c:ptCount val="1"/>
                <c:pt idx="0">
                  <c:v>5 - 10 minutes</c:v>
                </c:pt>
              </c:strCache>
            </c:strRef>
          </c:tx>
          <c:spPr>
            <a:solidFill>
              <a:schemeClr val="accent3">
                <a:lumMod val="60000"/>
                <a:lumOff val="40000"/>
              </a:schemeClr>
            </a:solidFill>
          </c:spPr>
          <c:invertIfNegative val="0"/>
          <c:dPt>
            <c:idx val="0"/>
            <c:invertIfNegative val="0"/>
            <c:bubble3D val="0"/>
            <c:spPr>
              <a:solidFill>
                <a:schemeClr val="accent3">
                  <a:lumMod val="60000"/>
                  <a:lumOff val="40000"/>
                </a:schemeClr>
              </a:solidFill>
              <a:ln>
                <a:solidFill>
                  <a:schemeClr val="accent3">
                    <a:lumMod val="60000"/>
                    <a:lumOff val="40000"/>
                  </a:schemeClr>
                </a:solidFill>
              </a:ln>
            </c:spPr>
          </c:dPt>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Mobile!$C$71:$D$71</c:f>
              <c:strCache>
                <c:ptCount val="2"/>
                <c:pt idx="0">
                  <c:v>To another mobile in the UAE</c:v>
                </c:pt>
                <c:pt idx="1">
                  <c:v>To a fixed line in the UAE</c:v>
                </c:pt>
              </c:strCache>
            </c:strRef>
          </c:cat>
          <c:val>
            <c:numRef>
              <c:f>Mobile!$C$76:$D$76</c:f>
              <c:numCache>
                <c:formatCode>0%</c:formatCode>
                <c:ptCount val="2"/>
                <c:pt idx="0">
                  <c:v>0.28000000000000008</c:v>
                </c:pt>
                <c:pt idx="1">
                  <c:v>0.19</c:v>
                </c:pt>
              </c:numCache>
            </c:numRef>
          </c:val>
        </c:ser>
        <c:ser>
          <c:idx val="5"/>
          <c:order val="5"/>
          <c:tx>
            <c:strRef>
              <c:f>Mobile!$B$77</c:f>
              <c:strCache>
                <c:ptCount val="1"/>
                <c:pt idx="0">
                  <c:v>10 - 20 minutes</c:v>
                </c:pt>
              </c:strCache>
            </c:strRef>
          </c:tx>
          <c:spPr>
            <a:solidFill>
              <a:schemeClr val="tx2">
                <a:lumMod val="60000"/>
                <a:lumOff val="4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Mobile!$C$71:$D$71</c:f>
              <c:strCache>
                <c:ptCount val="2"/>
                <c:pt idx="0">
                  <c:v>To another mobile in the UAE</c:v>
                </c:pt>
                <c:pt idx="1">
                  <c:v>To a fixed line in the UAE</c:v>
                </c:pt>
              </c:strCache>
            </c:strRef>
          </c:cat>
          <c:val>
            <c:numRef>
              <c:f>Mobile!$C$77:$D$77</c:f>
              <c:numCache>
                <c:formatCode>0%</c:formatCode>
                <c:ptCount val="2"/>
                <c:pt idx="0">
                  <c:v>8.0000000000000043E-2</c:v>
                </c:pt>
                <c:pt idx="1">
                  <c:v>0.05</c:v>
                </c:pt>
              </c:numCache>
            </c:numRef>
          </c:val>
        </c:ser>
        <c:ser>
          <c:idx val="6"/>
          <c:order val="6"/>
          <c:tx>
            <c:strRef>
              <c:f>Mobile!$B$78</c:f>
              <c:strCache>
                <c:ptCount val="1"/>
                <c:pt idx="0">
                  <c:v>20 - 40 minutes</c:v>
                </c:pt>
              </c:strCache>
            </c:strRef>
          </c:tx>
          <c:spPr>
            <a:solidFill>
              <a:schemeClr val="accent4">
                <a:lumMod val="60000"/>
                <a:lumOff val="4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Mobile!$C$71:$D$71</c:f>
              <c:strCache>
                <c:ptCount val="2"/>
                <c:pt idx="0">
                  <c:v>To another mobile in the UAE</c:v>
                </c:pt>
                <c:pt idx="1">
                  <c:v>To a fixed line in the UAE</c:v>
                </c:pt>
              </c:strCache>
            </c:strRef>
          </c:cat>
          <c:val>
            <c:numRef>
              <c:f>Mobile!$C$78:$D$78</c:f>
              <c:numCache>
                <c:formatCode>0%</c:formatCode>
                <c:ptCount val="2"/>
                <c:pt idx="0">
                  <c:v>2.0000000000000011E-2</c:v>
                </c:pt>
                <c:pt idx="1">
                  <c:v>1.0000000000000005E-2</c:v>
                </c:pt>
              </c:numCache>
            </c:numRef>
          </c:val>
        </c:ser>
        <c:ser>
          <c:idx val="7"/>
          <c:order val="7"/>
          <c:tx>
            <c:strRef>
              <c:f>Mobile!$B$79</c:f>
              <c:strCache>
                <c:ptCount val="1"/>
                <c:pt idx="0">
                  <c:v>More than 40 minutes</c:v>
                </c:pt>
              </c:strCache>
            </c:strRef>
          </c:tx>
          <c:invertIfNegative val="0"/>
          <c:cat>
            <c:strRef>
              <c:f>Mobile!$C$71:$D$71</c:f>
              <c:strCache>
                <c:ptCount val="2"/>
                <c:pt idx="0">
                  <c:v>To another mobile in the UAE</c:v>
                </c:pt>
                <c:pt idx="1">
                  <c:v>To a fixed line in the UAE</c:v>
                </c:pt>
              </c:strCache>
            </c:strRef>
          </c:cat>
          <c:val>
            <c:numRef>
              <c:f>Mobile!$C$79:$D$79</c:f>
              <c:numCache>
                <c:formatCode>0%</c:formatCode>
                <c:ptCount val="2"/>
                <c:pt idx="0">
                  <c:v>0</c:v>
                </c:pt>
                <c:pt idx="1">
                  <c:v>0</c:v>
                </c:pt>
              </c:numCache>
            </c:numRef>
          </c:val>
        </c:ser>
        <c:dLbls>
          <c:showLegendKey val="0"/>
          <c:showVal val="0"/>
          <c:showCatName val="0"/>
          <c:showSerName val="0"/>
          <c:showPercent val="0"/>
          <c:showBubbleSize val="0"/>
        </c:dLbls>
        <c:gapWidth val="55"/>
        <c:shape val="cylinder"/>
        <c:axId val="115718400"/>
        <c:axId val="115728384"/>
        <c:axId val="0"/>
      </c:bar3DChart>
      <c:catAx>
        <c:axId val="115718400"/>
        <c:scaling>
          <c:orientation val="minMax"/>
        </c:scaling>
        <c:delete val="0"/>
        <c:axPos val="b"/>
        <c:numFmt formatCode="General" sourceLinked="1"/>
        <c:majorTickMark val="none"/>
        <c:minorTickMark val="none"/>
        <c:tickLblPos val="nextTo"/>
        <c:txPr>
          <a:bodyPr/>
          <a:lstStyle/>
          <a:p>
            <a:pPr>
              <a:defRPr lang="en-GB"/>
            </a:pPr>
            <a:endParaRPr lang="en-US"/>
          </a:p>
        </c:txPr>
        <c:crossAx val="115728384"/>
        <c:crosses val="autoZero"/>
        <c:auto val="1"/>
        <c:lblAlgn val="ctr"/>
        <c:lblOffset val="100"/>
        <c:noMultiLvlLbl val="0"/>
      </c:catAx>
      <c:valAx>
        <c:axId val="115728384"/>
        <c:scaling>
          <c:orientation val="minMax"/>
          <c:max val="1"/>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15718400"/>
        <c:crosses val="autoZero"/>
        <c:crossBetween val="between"/>
        <c:minorUnit val="0.25"/>
      </c:valAx>
    </c:plotArea>
    <c:legend>
      <c:legendPos val="r"/>
      <c:layout>
        <c:manualLayout>
          <c:xMode val="edge"/>
          <c:yMode val="edge"/>
          <c:x val="0.77228674540682418"/>
          <c:y val="0.28540857392827595"/>
          <c:w val="0.22374500062492444"/>
          <c:h val="0.37918285214349134"/>
        </c:manualLayout>
      </c:layout>
      <c:overlay val="0"/>
      <c:txPr>
        <a:bodyPr/>
        <a:lstStyle/>
        <a:p>
          <a:pPr>
            <a:defRPr lang="en-GB">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scene3d>
          <a:camera prst="orthographicFront"/>
          <a:lightRig rig="threePt" dir="t"/>
        </a:scene3d>
        <a:sp3d>
          <a:contourClr>
            <a:srgbClr val="000000"/>
          </a:contourClr>
        </a:sp3d>
      </c:spPr>
    </c:floor>
    <c:sideWall>
      <c:thickness val="0"/>
    </c:sideWall>
    <c:backWall>
      <c:thickness val="0"/>
    </c:backWall>
    <c:plotArea>
      <c:layout/>
      <c:bar3DChart>
        <c:barDir val="col"/>
        <c:grouping val="clustered"/>
        <c:varyColors val="0"/>
        <c:ser>
          <c:idx val="0"/>
          <c:order val="0"/>
          <c:tx>
            <c:strRef>
              <c:f>Sheet1!$B$1</c:f>
              <c:strCache>
                <c:ptCount val="1"/>
                <c:pt idx="0">
                  <c:v>2012</c:v>
                </c:pt>
              </c:strCache>
            </c:strRef>
          </c:tx>
          <c:spPr>
            <a:solidFill>
              <a:srgbClr val="9E851A"/>
            </a:solidFill>
            <a:scene3d>
              <a:camera prst="orthographicFront"/>
              <a:lightRig rig="threePt" dir="t"/>
            </a:scene3d>
            <a:sp3d>
              <a:bevelT w="0" h="0"/>
            </a:sp3d>
          </c:spPr>
          <c:invertIfNegative val="0"/>
          <c:dLbls>
            <c:txPr>
              <a:bodyPr/>
              <a:lstStyle/>
              <a:p>
                <a:pPr>
                  <a:defRPr lang="da-DK" b="1"/>
                </a:pPr>
                <a:endParaRPr lang="en-US"/>
              </a:p>
            </c:txPr>
            <c:showLegendKey val="0"/>
            <c:showVal val="1"/>
            <c:showCatName val="0"/>
            <c:showSerName val="0"/>
            <c:showPercent val="0"/>
            <c:showBubbleSize val="0"/>
            <c:showLeaderLines val="0"/>
          </c:dLbls>
          <c:cat>
            <c:strRef>
              <c:f>Sheet1!$A$2:$A$7</c:f>
              <c:strCache>
                <c:ptCount val="6"/>
                <c:pt idx="0">
                  <c:v>256 Kbps</c:v>
                </c:pt>
                <c:pt idx="1">
                  <c:v>512 Kbps</c:v>
                </c:pt>
                <c:pt idx="2">
                  <c:v>1-2 Mbps</c:v>
                </c:pt>
                <c:pt idx="3">
                  <c:v>4-8 Mbps</c:v>
                </c:pt>
                <c:pt idx="4">
                  <c:v>16-30 Mbps</c:v>
                </c:pt>
                <c:pt idx="5">
                  <c:v>Don't know</c:v>
                </c:pt>
              </c:strCache>
            </c:strRef>
          </c:cat>
          <c:val>
            <c:numRef>
              <c:f>Sheet1!$B$2:$B$7</c:f>
              <c:numCache>
                <c:formatCode>0%</c:formatCode>
                <c:ptCount val="6"/>
                <c:pt idx="0">
                  <c:v>6.0000000000000032E-2</c:v>
                </c:pt>
                <c:pt idx="1">
                  <c:v>0.13</c:v>
                </c:pt>
                <c:pt idx="2">
                  <c:v>0.28000000000000008</c:v>
                </c:pt>
                <c:pt idx="3">
                  <c:v>0.37000000000000038</c:v>
                </c:pt>
                <c:pt idx="4">
                  <c:v>4.0000000000000022E-2</c:v>
                </c:pt>
                <c:pt idx="5">
                  <c:v>0.13</c:v>
                </c:pt>
              </c:numCache>
            </c:numRef>
          </c:val>
        </c:ser>
        <c:dLbls>
          <c:showLegendKey val="0"/>
          <c:showVal val="0"/>
          <c:showCatName val="0"/>
          <c:showSerName val="0"/>
          <c:showPercent val="0"/>
          <c:showBubbleSize val="0"/>
        </c:dLbls>
        <c:gapWidth val="150"/>
        <c:shape val="cylinder"/>
        <c:axId val="87115264"/>
        <c:axId val="87116800"/>
        <c:axId val="0"/>
      </c:bar3DChart>
      <c:catAx>
        <c:axId val="87115264"/>
        <c:scaling>
          <c:orientation val="minMax"/>
        </c:scaling>
        <c:delete val="0"/>
        <c:axPos val="b"/>
        <c:numFmt formatCode="General" sourceLinked="1"/>
        <c:majorTickMark val="none"/>
        <c:minorTickMark val="none"/>
        <c:tickLblPos val="nextTo"/>
        <c:txPr>
          <a:bodyPr/>
          <a:lstStyle/>
          <a:p>
            <a:pPr>
              <a:defRPr lang="da-DK" b="1"/>
            </a:pPr>
            <a:endParaRPr lang="en-US"/>
          </a:p>
        </c:txPr>
        <c:crossAx val="87116800"/>
        <c:crosses val="autoZero"/>
        <c:auto val="1"/>
        <c:lblAlgn val="ctr"/>
        <c:lblOffset val="100"/>
        <c:noMultiLvlLbl val="0"/>
      </c:catAx>
      <c:valAx>
        <c:axId val="87116800"/>
        <c:scaling>
          <c:orientation val="minMax"/>
        </c:scaling>
        <c:delete val="0"/>
        <c:axPos val="l"/>
        <c:numFmt formatCode="0%" sourceLinked="1"/>
        <c:majorTickMark val="none"/>
        <c:minorTickMark val="none"/>
        <c:tickLblPos val="nextTo"/>
        <c:txPr>
          <a:bodyPr/>
          <a:lstStyle/>
          <a:p>
            <a:pPr>
              <a:defRPr lang="da-DK" b="1"/>
            </a:pPr>
            <a:endParaRPr lang="en-US"/>
          </a:p>
        </c:txPr>
        <c:crossAx val="87115264"/>
        <c:crosses val="autoZero"/>
        <c:crossBetween val="between"/>
        <c:majorUnit val="0.1"/>
      </c:valAx>
      <c:spPr>
        <a:noFill/>
        <a:ln w="25386">
          <a:noFill/>
        </a:ln>
      </c:spPr>
    </c:plotArea>
    <c:plotVisOnly val="1"/>
    <c:dispBlanksAs val="gap"/>
    <c:showDLblsOverMax val="0"/>
  </c:chart>
  <c:txPr>
    <a:bodyPr/>
    <a:lstStyle/>
    <a:p>
      <a:pPr>
        <a:defRPr sz="1000">
          <a:solidFill>
            <a:srgbClr val="000000"/>
          </a:solidFill>
          <a:latin typeface="Arial" pitchFamily="34" charset="0"/>
          <a:cs typeface="Arial"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a:ln w="9525">
          <a:solidFill>
            <a:srgbClr val="808080"/>
          </a:solidFill>
        </a:ln>
      </c:spPr>
    </c:floor>
    <c:sideWall>
      <c:thickness val="0"/>
    </c:sideWall>
    <c:backWall>
      <c:thickness val="0"/>
    </c:backWall>
    <c:plotArea>
      <c:layout>
        <c:manualLayout>
          <c:layoutTarget val="inner"/>
          <c:xMode val="edge"/>
          <c:yMode val="edge"/>
          <c:x val="6.5179157851731812E-2"/>
          <c:y val="3.568896676015685E-2"/>
          <c:w val="0.91794497064601199"/>
          <c:h val="0.75946678087638708"/>
        </c:manualLayout>
      </c:layout>
      <c:bar3DChart>
        <c:barDir val="col"/>
        <c:grouping val="clustered"/>
        <c:varyColors val="0"/>
        <c:ser>
          <c:idx val="0"/>
          <c:order val="0"/>
          <c:tx>
            <c:strRef>
              <c:f>Sheet1!$B$1</c:f>
              <c:strCache>
                <c:ptCount val="1"/>
                <c:pt idx="0">
                  <c:v>To a Mobile</c:v>
                </c:pt>
              </c:strCache>
            </c:strRef>
          </c:tx>
          <c:spPr>
            <a:solidFill>
              <a:srgbClr val="9E851A"/>
            </a:solidFill>
            <a:scene3d>
              <a:camera prst="orthographicFront"/>
              <a:lightRig rig="threePt" dir="t"/>
            </a:scene3d>
            <a:sp3d/>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Sheet1!$A$2:$A$6</c:f>
              <c:strCache>
                <c:ptCount val="5"/>
                <c:pt idx="0">
                  <c:v>Less than 2 mins</c:v>
                </c:pt>
                <c:pt idx="1">
                  <c:v>2 - 5 mins</c:v>
                </c:pt>
                <c:pt idx="2">
                  <c:v>5 - 10 mins</c:v>
                </c:pt>
                <c:pt idx="3">
                  <c:v>10 - 20 mins</c:v>
                </c:pt>
                <c:pt idx="4">
                  <c:v>More than 20 mins</c:v>
                </c:pt>
              </c:strCache>
            </c:strRef>
          </c:cat>
          <c:val>
            <c:numRef>
              <c:f>Sheet1!$B$2:$B$6</c:f>
              <c:numCache>
                <c:formatCode>0%</c:formatCode>
                <c:ptCount val="5"/>
                <c:pt idx="0">
                  <c:v>4.0000000000000022E-2</c:v>
                </c:pt>
                <c:pt idx="1">
                  <c:v>0.44</c:v>
                </c:pt>
                <c:pt idx="2">
                  <c:v>0.38000000000000106</c:v>
                </c:pt>
                <c:pt idx="3">
                  <c:v>0.11</c:v>
                </c:pt>
                <c:pt idx="4">
                  <c:v>2.0000000000000011E-2</c:v>
                </c:pt>
              </c:numCache>
            </c:numRef>
          </c:val>
        </c:ser>
        <c:ser>
          <c:idx val="1"/>
          <c:order val="1"/>
          <c:tx>
            <c:strRef>
              <c:f>Sheet1!$C$1</c:f>
              <c:strCache>
                <c:ptCount val="1"/>
                <c:pt idx="0">
                  <c:v>To a Fixed Line</c:v>
                </c:pt>
              </c:strCache>
            </c:strRef>
          </c:tx>
          <c:spPr>
            <a:solidFill>
              <a:srgbClr val="808080"/>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Sheet1!$A$2:$A$6</c:f>
              <c:strCache>
                <c:ptCount val="5"/>
                <c:pt idx="0">
                  <c:v>Less than 2 mins</c:v>
                </c:pt>
                <c:pt idx="1">
                  <c:v>2 - 5 mins</c:v>
                </c:pt>
                <c:pt idx="2">
                  <c:v>5 - 10 mins</c:v>
                </c:pt>
                <c:pt idx="3">
                  <c:v>10 - 20 mins</c:v>
                </c:pt>
                <c:pt idx="4">
                  <c:v>More than 20 mins</c:v>
                </c:pt>
              </c:strCache>
            </c:strRef>
          </c:cat>
          <c:val>
            <c:numRef>
              <c:f>Sheet1!$C$2:$C$6</c:f>
              <c:numCache>
                <c:formatCode>0%</c:formatCode>
                <c:ptCount val="5"/>
                <c:pt idx="0">
                  <c:v>0.1</c:v>
                </c:pt>
                <c:pt idx="1">
                  <c:v>0.56999999999999995</c:v>
                </c:pt>
                <c:pt idx="2">
                  <c:v>0.27</c:v>
                </c:pt>
                <c:pt idx="3">
                  <c:v>0.05</c:v>
                </c:pt>
                <c:pt idx="4">
                  <c:v>1.0000000000000005E-2</c:v>
                </c:pt>
              </c:numCache>
            </c:numRef>
          </c:val>
        </c:ser>
        <c:dLbls>
          <c:showLegendKey val="0"/>
          <c:showVal val="0"/>
          <c:showCatName val="0"/>
          <c:showSerName val="0"/>
          <c:showPercent val="0"/>
          <c:showBubbleSize val="0"/>
        </c:dLbls>
        <c:gapWidth val="150"/>
        <c:shape val="cylinder"/>
        <c:axId val="115746304"/>
        <c:axId val="115747840"/>
        <c:axId val="0"/>
      </c:bar3DChart>
      <c:catAx>
        <c:axId val="115746304"/>
        <c:scaling>
          <c:orientation val="minMax"/>
        </c:scaling>
        <c:delete val="0"/>
        <c:axPos val="b"/>
        <c:numFmt formatCode="General" sourceLinked="1"/>
        <c:majorTickMark val="in"/>
        <c:minorTickMark val="none"/>
        <c:tickLblPos val="nextTo"/>
        <c:txPr>
          <a:bodyPr/>
          <a:lstStyle/>
          <a:p>
            <a:pPr>
              <a:defRPr b="1"/>
            </a:pPr>
            <a:endParaRPr lang="en-US"/>
          </a:p>
        </c:txPr>
        <c:crossAx val="115747840"/>
        <c:crosses val="autoZero"/>
        <c:auto val="1"/>
        <c:lblAlgn val="ctr"/>
        <c:lblOffset val="100"/>
        <c:noMultiLvlLbl val="0"/>
      </c:catAx>
      <c:valAx>
        <c:axId val="115747840"/>
        <c:scaling>
          <c:orientation val="minMax"/>
        </c:scaling>
        <c:delete val="0"/>
        <c:axPos val="l"/>
        <c:numFmt formatCode="0%" sourceLinked="1"/>
        <c:majorTickMark val="out"/>
        <c:minorTickMark val="none"/>
        <c:tickLblPos val="nextTo"/>
        <c:txPr>
          <a:bodyPr/>
          <a:lstStyle/>
          <a:p>
            <a:pPr>
              <a:defRPr sz="1100" b="1"/>
            </a:pPr>
            <a:endParaRPr lang="en-US"/>
          </a:p>
        </c:txPr>
        <c:crossAx val="115746304"/>
        <c:crosses val="autoZero"/>
        <c:crossBetween val="between"/>
      </c:valAx>
      <c:spPr>
        <a:noFill/>
        <a:ln w="25386">
          <a:noFill/>
        </a:ln>
      </c:spPr>
    </c:plotArea>
    <c:legend>
      <c:legendPos val="b"/>
      <c:layout/>
      <c:overlay val="0"/>
      <c:txPr>
        <a:bodyPr/>
        <a:lstStyle/>
        <a:p>
          <a:pPr>
            <a:defRPr sz="1400" b="1"/>
          </a:pPr>
          <a:endParaRPr lang="en-US"/>
        </a:p>
      </c:txPr>
    </c:legend>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manualLayout>
          <c:layoutTarget val="inner"/>
          <c:xMode val="edge"/>
          <c:yMode val="edge"/>
          <c:x val="6.7934827204415404E-2"/>
          <c:y val="5.482866043613905E-2"/>
          <c:w val="0.84831430867715407"/>
          <c:h val="0.69022128942290051"/>
        </c:manualLayout>
      </c:layout>
      <c:bar3DChart>
        <c:barDir val="col"/>
        <c:grouping val="stacked"/>
        <c:varyColors val="0"/>
        <c:ser>
          <c:idx val="0"/>
          <c:order val="0"/>
          <c:tx>
            <c:strRef>
              <c:f>Mobile!$C$83</c:f>
              <c:strCache>
                <c:ptCount val="1"/>
                <c:pt idx="0">
                  <c:v>Never</c:v>
                </c:pt>
              </c:strCache>
            </c:strRef>
          </c:tx>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Mobile!$B$84:$B$92</c:f>
              <c:strCache>
                <c:ptCount val="9"/>
                <c:pt idx="0">
                  <c:v>SMS</c:v>
                </c:pt>
                <c:pt idx="1">
                  <c:v>MMS</c:v>
                </c:pt>
                <c:pt idx="2">
                  <c:v>Video calling</c:v>
                </c:pt>
                <c:pt idx="3">
                  <c:v>Checking email </c:v>
                </c:pt>
                <c:pt idx="4">
                  <c:v>Downloading games</c:v>
                </c:pt>
                <c:pt idx="5">
                  <c:v>Downloading ringtones</c:v>
                </c:pt>
                <c:pt idx="6">
                  <c:v>Downloading wallpapers</c:v>
                </c:pt>
                <c:pt idx="7">
                  <c:v>Paid for text information services</c:v>
                </c:pt>
                <c:pt idx="8">
                  <c:v>Carrying out transactions (i.e. paying for parking tickets, etc)</c:v>
                </c:pt>
              </c:strCache>
            </c:strRef>
          </c:cat>
          <c:val>
            <c:numRef>
              <c:f>Mobile!$C$84:$C$92</c:f>
              <c:numCache>
                <c:formatCode>0%</c:formatCode>
                <c:ptCount val="9"/>
                <c:pt idx="0">
                  <c:v>0.21000000000000021</c:v>
                </c:pt>
                <c:pt idx="1">
                  <c:v>0.74000000000000365</c:v>
                </c:pt>
                <c:pt idx="2">
                  <c:v>0.89</c:v>
                </c:pt>
                <c:pt idx="3">
                  <c:v>0.86000000000000065</c:v>
                </c:pt>
                <c:pt idx="4">
                  <c:v>0.82000000000000062</c:v>
                </c:pt>
                <c:pt idx="5">
                  <c:v>0.74000000000000365</c:v>
                </c:pt>
                <c:pt idx="6">
                  <c:v>0.78</c:v>
                </c:pt>
                <c:pt idx="7">
                  <c:v>0.91</c:v>
                </c:pt>
                <c:pt idx="8">
                  <c:v>0.91</c:v>
                </c:pt>
              </c:numCache>
            </c:numRef>
          </c:val>
        </c:ser>
        <c:ser>
          <c:idx val="1"/>
          <c:order val="1"/>
          <c:tx>
            <c:strRef>
              <c:f>Mobile!$D$83</c:f>
              <c:strCache>
                <c:ptCount val="1"/>
                <c:pt idx="0">
                  <c:v>At least once a day</c:v>
                </c:pt>
              </c:strCache>
            </c:strRef>
          </c:tx>
          <c:spPr>
            <a:solidFill>
              <a:schemeClr val="tx2">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Mobile!$B$84:$B$92</c:f>
              <c:strCache>
                <c:ptCount val="9"/>
                <c:pt idx="0">
                  <c:v>SMS</c:v>
                </c:pt>
                <c:pt idx="1">
                  <c:v>MMS</c:v>
                </c:pt>
                <c:pt idx="2">
                  <c:v>Video calling</c:v>
                </c:pt>
                <c:pt idx="3">
                  <c:v>Checking email </c:v>
                </c:pt>
                <c:pt idx="4">
                  <c:v>Downloading games</c:v>
                </c:pt>
                <c:pt idx="5">
                  <c:v>Downloading ringtones</c:v>
                </c:pt>
                <c:pt idx="6">
                  <c:v>Downloading wallpapers</c:v>
                </c:pt>
                <c:pt idx="7">
                  <c:v>Paid for text information services</c:v>
                </c:pt>
                <c:pt idx="8">
                  <c:v>Carrying out transactions (i.e. paying for parking tickets, etc)</c:v>
                </c:pt>
              </c:strCache>
            </c:strRef>
          </c:cat>
          <c:val>
            <c:numRef>
              <c:f>Mobile!$D$84:$D$92</c:f>
              <c:numCache>
                <c:formatCode>0%</c:formatCode>
                <c:ptCount val="9"/>
                <c:pt idx="0">
                  <c:v>0.34</c:v>
                </c:pt>
                <c:pt idx="1">
                  <c:v>6.0000000000000032E-2</c:v>
                </c:pt>
                <c:pt idx="2">
                  <c:v>1.0000000000000005E-2</c:v>
                </c:pt>
                <c:pt idx="3">
                  <c:v>6.0000000000000032E-2</c:v>
                </c:pt>
                <c:pt idx="4">
                  <c:v>2.0000000000000011E-2</c:v>
                </c:pt>
                <c:pt idx="5">
                  <c:v>2.0000000000000011E-2</c:v>
                </c:pt>
                <c:pt idx="6">
                  <c:v>1.0000000000000005E-2</c:v>
                </c:pt>
                <c:pt idx="7">
                  <c:v>2.0000000000000011E-2</c:v>
                </c:pt>
                <c:pt idx="8">
                  <c:v>2.0000000000000011E-2</c:v>
                </c:pt>
              </c:numCache>
            </c:numRef>
          </c:val>
        </c:ser>
        <c:ser>
          <c:idx val="2"/>
          <c:order val="2"/>
          <c:tx>
            <c:strRef>
              <c:f>Mobile!$E$83</c:f>
              <c:strCache>
                <c:ptCount val="1"/>
                <c:pt idx="0">
                  <c:v>Around once a week</c:v>
                </c:pt>
              </c:strCache>
            </c:strRef>
          </c:tx>
          <c:spPr>
            <a:solidFill>
              <a:schemeClr val="accent6">
                <a:lumMod val="60000"/>
                <a:lumOff val="4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Mobile!$B$84:$B$92</c:f>
              <c:strCache>
                <c:ptCount val="9"/>
                <c:pt idx="0">
                  <c:v>SMS</c:v>
                </c:pt>
                <c:pt idx="1">
                  <c:v>MMS</c:v>
                </c:pt>
                <c:pt idx="2">
                  <c:v>Video calling</c:v>
                </c:pt>
                <c:pt idx="3">
                  <c:v>Checking email </c:v>
                </c:pt>
                <c:pt idx="4">
                  <c:v>Downloading games</c:v>
                </c:pt>
                <c:pt idx="5">
                  <c:v>Downloading ringtones</c:v>
                </c:pt>
                <c:pt idx="6">
                  <c:v>Downloading wallpapers</c:v>
                </c:pt>
                <c:pt idx="7">
                  <c:v>Paid for text information services</c:v>
                </c:pt>
                <c:pt idx="8">
                  <c:v>Carrying out transactions (i.e. paying for parking tickets, etc)</c:v>
                </c:pt>
              </c:strCache>
            </c:strRef>
          </c:cat>
          <c:val>
            <c:numRef>
              <c:f>Mobile!$E$84:$E$92</c:f>
              <c:numCache>
                <c:formatCode>0%</c:formatCode>
                <c:ptCount val="9"/>
                <c:pt idx="0">
                  <c:v>0.29000000000000031</c:v>
                </c:pt>
                <c:pt idx="1">
                  <c:v>8.0000000000000043E-2</c:v>
                </c:pt>
                <c:pt idx="2">
                  <c:v>3.0000000000000002E-2</c:v>
                </c:pt>
                <c:pt idx="3">
                  <c:v>4.0000000000000022E-2</c:v>
                </c:pt>
                <c:pt idx="4">
                  <c:v>3.0000000000000002E-2</c:v>
                </c:pt>
                <c:pt idx="5">
                  <c:v>0.05</c:v>
                </c:pt>
                <c:pt idx="6">
                  <c:v>3.0000000000000002E-2</c:v>
                </c:pt>
                <c:pt idx="7">
                  <c:v>1.0000000000000005E-2</c:v>
                </c:pt>
                <c:pt idx="8">
                  <c:v>1.0000000000000005E-2</c:v>
                </c:pt>
              </c:numCache>
            </c:numRef>
          </c:val>
        </c:ser>
        <c:ser>
          <c:idx val="3"/>
          <c:order val="3"/>
          <c:tx>
            <c:strRef>
              <c:f>Mobile!$F$83</c:f>
              <c:strCache>
                <c:ptCount val="1"/>
                <c:pt idx="0">
                  <c:v>Around once a month</c:v>
                </c:pt>
              </c:strCache>
            </c:strRef>
          </c:tx>
          <c:spPr>
            <a:solidFill>
              <a:schemeClr val="accent3">
                <a:lumMod val="60000"/>
                <a:lumOff val="4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Mobile!$B$84:$B$92</c:f>
              <c:strCache>
                <c:ptCount val="9"/>
                <c:pt idx="0">
                  <c:v>SMS</c:v>
                </c:pt>
                <c:pt idx="1">
                  <c:v>MMS</c:v>
                </c:pt>
                <c:pt idx="2">
                  <c:v>Video calling</c:v>
                </c:pt>
                <c:pt idx="3">
                  <c:v>Checking email </c:v>
                </c:pt>
                <c:pt idx="4">
                  <c:v>Downloading games</c:v>
                </c:pt>
                <c:pt idx="5">
                  <c:v>Downloading ringtones</c:v>
                </c:pt>
                <c:pt idx="6">
                  <c:v>Downloading wallpapers</c:v>
                </c:pt>
                <c:pt idx="7">
                  <c:v>Paid for text information services</c:v>
                </c:pt>
                <c:pt idx="8">
                  <c:v>Carrying out transactions (i.e. paying for parking tickets, etc)</c:v>
                </c:pt>
              </c:strCache>
            </c:strRef>
          </c:cat>
          <c:val>
            <c:numRef>
              <c:f>Mobile!$F$84:$F$92</c:f>
              <c:numCache>
                <c:formatCode>0%</c:formatCode>
                <c:ptCount val="9"/>
                <c:pt idx="0">
                  <c:v>6.0000000000000032E-2</c:v>
                </c:pt>
                <c:pt idx="1">
                  <c:v>0.05</c:v>
                </c:pt>
                <c:pt idx="2">
                  <c:v>2.0000000000000011E-2</c:v>
                </c:pt>
                <c:pt idx="3">
                  <c:v>2.0000000000000011E-2</c:v>
                </c:pt>
                <c:pt idx="4">
                  <c:v>0.05</c:v>
                </c:pt>
                <c:pt idx="5">
                  <c:v>8.0000000000000043E-2</c:v>
                </c:pt>
                <c:pt idx="6">
                  <c:v>7.0000000000000021E-2</c:v>
                </c:pt>
                <c:pt idx="7">
                  <c:v>3.0000000000000002E-2</c:v>
                </c:pt>
                <c:pt idx="8">
                  <c:v>3.0000000000000002E-2</c:v>
                </c:pt>
              </c:numCache>
            </c:numRef>
          </c:val>
        </c:ser>
        <c:ser>
          <c:idx val="4"/>
          <c:order val="4"/>
          <c:tx>
            <c:strRef>
              <c:f>Mobile!$G$83</c:f>
              <c:strCache>
                <c:ptCount val="1"/>
                <c:pt idx="0">
                  <c:v>Less often</c:v>
                </c:pt>
              </c:strCache>
            </c:strRef>
          </c:tx>
          <c:spPr>
            <a:solidFill>
              <a:schemeClr val="accent4">
                <a:lumMod val="60000"/>
                <a:lumOff val="4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Mobile!$B$84:$B$92</c:f>
              <c:strCache>
                <c:ptCount val="9"/>
                <c:pt idx="0">
                  <c:v>SMS</c:v>
                </c:pt>
                <c:pt idx="1">
                  <c:v>MMS</c:v>
                </c:pt>
                <c:pt idx="2">
                  <c:v>Video calling</c:v>
                </c:pt>
                <c:pt idx="3">
                  <c:v>Checking email </c:v>
                </c:pt>
                <c:pt idx="4">
                  <c:v>Downloading games</c:v>
                </c:pt>
                <c:pt idx="5">
                  <c:v>Downloading ringtones</c:v>
                </c:pt>
                <c:pt idx="6">
                  <c:v>Downloading wallpapers</c:v>
                </c:pt>
                <c:pt idx="7">
                  <c:v>Paid for text information services</c:v>
                </c:pt>
                <c:pt idx="8">
                  <c:v>Carrying out transactions (i.e. paying for parking tickets, etc)</c:v>
                </c:pt>
              </c:strCache>
            </c:strRef>
          </c:cat>
          <c:val>
            <c:numRef>
              <c:f>Mobile!$G$84:$G$92</c:f>
              <c:numCache>
                <c:formatCode>0%</c:formatCode>
                <c:ptCount val="9"/>
                <c:pt idx="0">
                  <c:v>9.0000000000000024E-2</c:v>
                </c:pt>
                <c:pt idx="1">
                  <c:v>6.0000000000000032E-2</c:v>
                </c:pt>
                <c:pt idx="2">
                  <c:v>0.05</c:v>
                </c:pt>
                <c:pt idx="3">
                  <c:v>3.0000000000000002E-2</c:v>
                </c:pt>
                <c:pt idx="4">
                  <c:v>8.0000000000000043E-2</c:v>
                </c:pt>
                <c:pt idx="5">
                  <c:v>0.12000000000000002</c:v>
                </c:pt>
                <c:pt idx="6">
                  <c:v>0.11</c:v>
                </c:pt>
                <c:pt idx="7">
                  <c:v>3.0000000000000002E-2</c:v>
                </c:pt>
                <c:pt idx="8">
                  <c:v>3.0000000000000002E-2</c:v>
                </c:pt>
              </c:numCache>
            </c:numRef>
          </c:val>
        </c:ser>
        <c:dLbls>
          <c:showLegendKey val="0"/>
          <c:showVal val="0"/>
          <c:showCatName val="0"/>
          <c:showSerName val="0"/>
          <c:showPercent val="0"/>
          <c:showBubbleSize val="0"/>
        </c:dLbls>
        <c:gapWidth val="55"/>
        <c:shape val="cylinder"/>
        <c:axId val="116363264"/>
        <c:axId val="116364800"/>
        <c:axId val="0"/>
      </c:bar3DChart>
      <c:catAx>
        <c:axId val="116363264"/>
        <c:scaling>
          <c:orientation val="minMax"/>
        </c:scaling>
        <c:delete val="0"/>
        <c:axPos val="b"/>
        <c:numFmt formatCode="General" sourceLinked="1"/>
        <c:majorTickMark val="none"/>
        <c:minorTickMark val="none"/>
        <c:tickLblPos val="nextTo"/>
        <c:txPr>
          <a:bodyPr/>
          <a:lstStyle/>
          <a:p>
            <a:pPr>
              <a:defRPr lang="en-GB" sz="1000">
                <a:latin typeface="Arial" pitchFamily="34" charset="0"/>
                <a:cs typeface="Arial" pitchFamily="34" charset="0"/>
              </a:defRPr>
            </a:pPr>
            <a:endParaRPr lang="en-US"/>
          </a:p>
        </c:txPr>
        <c:crossAx val="116364800"/>
        <c:crosses val="autoZero"/>
        <c:auto val="1"/>
        <c:lblAlgn val="ctr"/>
        <c:lblOffset val="100"/>
        <c:noMultiLvlLbl val="0"/>
      </c:catAx>
      <c:valAx>
        <c:axId val="116364800"/>
        <c:scaling>
          <c:orientation val="minMax"/>
          <c:max val="1"/>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16363264"/>
        <c:crosses val="autoZero"/>
        <c:crossBetween val="between"/>
        <c:minorUnit val="0.25"/>
      </c:valAx>
    </c:plotArea>
    <c:legend>
      <c:legendPos val="r"/>
      <c:layout>
        <c:manualLayout>
          <c:xMode val="edge"/>
          <c:yMode val="edge"/>
          <c:x val="5.8290534882283834E-2"/>
          <c:y val="0.88207815144602253"/>
          <c:w val="0.79752673849389288"/>
          <c:h val="0.11792184855397762"/>
        </c:manualLayout>
      </c:layout>
      <c:overlay val="0"/>
      <c:txPr>
        <a:bodyPr/>
        <a:lstStyle/>
        <a:p>
          <a:pPr>
            <a:defRPr lang="en-GB">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0"/>
      <c:rotY val="0"/>
      <c:depthPercent val="100"/>
      <c:rAngAx val="0"/>
      <c:perspective val="0"/>
    </c:view3D>
    <c:floor>
      <c:thickness val="0"/>
      <c:spPr>
        <a:noFill/>
        <a:ln w="9525">
          <a:noFill/>
        </a:ln>
      </c:spPr>
    </c:floor>
    <c:sideWall>
      <c:thickness val="0"/>
    </c:sideWall>
    <c:backWall>
      <c:thickness val="0"/>
    </c:backWall>
    <c:plotArea>
      <c:layout>
        <c:manualLayout>
          <c:layoutTarget val="inner"/>
          <c:xMode val="edge"/>
          <c:yMode val="edge"/>
          <c:x val="5.9117549626685022E-2"/>
          <c:y val="0.13410375173691522"/>
          <c:w val="0.93541373381793769"/>
          <c:h val="0.69890851456926484"/>
        </c:manualLayout>
      </c:layout>
      <c:bar3DChart>
        <c:barDir val="col"/>
        <c:grouping val="clustered"/>
        <c:varyColors val="0"/>
        <c:ser>
          <c:idx val="0"/>
          <c:order val="0"/>
          <c:tx>
            <c:strRef>
              <c:f>Sheet1!$B$1</c:f>
              <c:strCache>
                <c:ptCount val="1"/>
                <c:pt idx="0">
                  <c:v>At least once a week</c:v>
                </c:pt>
              </c:strCache>
            </c:strRef>
          </c:tx>
          <c:spPr>
            <a:solidFill>
              <a:srgbClr val="9E851A"/>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Sheet1!$A$2:$A$10</c:f>
              <c:strCache>
                <c:ptCount val="9"/>
                <c:pt idx="0">
                  <c:v>SMS</c:v>
                </c:pt>
                <c:pt idx="1">
                  <c:v>MMS</c:v>
                </c:pt>
                <c:pt idx="2">
                  <c:v>Video calling</c:v>
                </c:pt>
                <c:pt idx="3">
                  <c:v>Checking email on your mobile</c:v>
                </c:pt>
                <c:pt idx="4">
                  <c:v>Downloading games</c:v>
                </c:pt>
                <c:pt idx="5">
                  <c:v>Downloading ringtones</c:v>
                </c:pt>
                <c:pt idx="6">
                  <c:v>Downloading wallpapers</c:v>
                </c:pt>
                <c:pt idx="7">
                  <c:v>Paid for text information service</c:v>
                </c:pt>
                <c:pt idx="8">
                  <c:v>Carrying out transactions</c:v>
                </c:pt>
              </c:strCache>
            </c:strRef>
          </c:cat>
          <c:val>
            <c:numRef>
              <c:f>Sheet1!$B$2:$B$10</c:f>
              <c:numCache>
                <c:formatCode>0%</c:formatCode>
                <c:ptCount val="9"/>
                <c:pt idx="0">
                  <c:v>0.74000000000000354</c:v>
                </c:pt>
                <c:pt idx="1">
                  <c:v>0.13</c:v>
                </c:pt>
                <c:pt idx="2">
                  <c:v>4.0000000000000022E-2</c:v>
                </c:pt>
                <c:pt idx="3">
                  <c:v>0.25</c:v>
                </c:pt>
                <c:pt idx="4">
                  <c:v>6.0000000000000032E-2</c:v>
                </c:pt>
                <c:pt idx="5">
                  <c:v>0.1</c:v>
                </c:pt>
                <c:pt idx="6">
                  <c:v>6.0000000000000032E-2</c:v>
                </c:pt>
                <c:pt idx="7">
                  <c:v>3.0000000000000002E-2</c:v>
                </c:pt>
                <c:pt idx="8">
                  <c:v>6.0000000000000032E-2</c:v>
                </c:pt>
              </c:numCache>
            </c:numRef>
          </c:val>
        </c:ser>
        <c:ser>
          <c:idx val="1"/>
          <c:order val="1"/>
          <c:tx>
            <c:strRef>
              <c:f>Sheet1!$C$1</c:f>
              <c:strCache>
                <c:ptCount val="1"/>
                <c:pt idx="0">
                  <c:v>Less often</c:v>
                </c:pt>
              </c:strCache>
            </c:strRef>
          </c:tx>
          <c:spPr>
            <a:solidFill>
              <a:srgbClr val="808080"/>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Sheet1!$A$2:$A$10</c:f>
              <c:strCache>
                <c:ptCount val="9"/>
                <c:pt idx="0">
                  <c:v>SMS</c:v>
                </c:pt>
                <c:pt idx="1">
                  <c:v>MMS</c:v>
                </c:pt>
                <c:pt idx="2">
                  <c:v>Video calling</c:v>
                </c:pt>
                <c:pt idx="3">
                  <c:v>Checking email on your mobile</c:v>
                </c:pt>
                <c:pt idx="4">
                  <c:v>Downloading games</c:v>
                </c:pt>
                <c:pt idx="5">
                  <c:v>Downloading ringtones</c:v>
                </c:pt>
                <c:pt idx="6">
                  <c:v>Downloading wallpapers</c:v>
                </c:pt>
                <c:pt idx="7">
                  <c:v>Paid for text information service</c:v>
                </c:pt>
                <c:pt idx="8">
                  <c:v>Carrying out transactions</c:v>
                </c:pt>
              </c:strCache>
            </c:strRef>
          </c:cat>
          <c:val>
            <c:numRef>
              <c:f>Sheet1!$C$2:$C$10</c:f>
              <c:numCache>
                <c:formatCode>0%</c:formatCode>
                <c:ptCount val="9"/>
                <c:pt idx="0">
                  <c:v>0.15000000000000024</c:v>
                </c:pt>
                <c:pt idx="1">
                  <c:v>0.21000000000000021</c:v>
                </c:pt>
                <c:pt idx="2">
                  <c:v>0.1</c:v>
                </c:pt>
                <c:pt idx="3">
                  <c:v>6.0000000000000032E-2</c:v>
                </c:pt>
                <c:pt idx="4">
                  <c:v>6.0000000000000032E-2</c:v>
                </c:pt>
                <c:pt idx="5">
                  <c:v>0.17</c:v>
                </c:pt>
                <c:pt idx="6">
                  <c:v>0.15000000000000024</c:v>
                </c:pt>
                <c:pt idx="7">
                  <c:v>8.0000000000000043E-2</c:v>
                </c:pt>
                <c:pt idx="8">
                  <c:v>6.0000000000000032E-2</c:v>
                </c:pt>
              </c:numCache>
            </c:numRef>
          </c:val>
        </c:ser>
        <c:ser>
          <c:idx val="2"/>
          <c:order val="2"/>
          <c:tx>
            <c:strRef>
              <c:f>Sheet1!$D$1</c:f>
              <c:strCache>
                <c:ptCount val="1"/>
                <c:pt idx="0">
                  <c:v>Never</c:v>
                </c:pt>
              </c:strCache>
            </c:strRef>
          </c:tx>
          <c:spPr>
            <a:solidFill>
              <a:srgbClr val="558ED5"/>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Sheet1!$A$2:$A$10</c:f>
              <c:strCache>
                <c:ptCount val="9"/>
                <c:pt idx="0">
                  <c:v>SMS</c:v>
                </c:pt>
                <c:pt idx="1">
                  <c:v>MMS</c:v>
                </c:pt>
                <c:pt idx="2">
                  <c:v>Video calling</c:v>
                </c:pt>
                <c:pt idx="3">
                  <c:v>Checking email on your mobile</c:v>
                </c:pt>
                <c:pt idx="4">
                  <c:v>Downloading games</c:v>
                </c:pt>
                <c:pt idx="5">
                  <c:v>Downloading ringtones</c:v>
                </c:pt>
                <c:pt idx="6">
                  <c:v>Downloading wallpapers</c:v>
                </c:pt>
                <c:pt idx="7">
                  <c:v>Paid for text information service</c:v>
                </c:pt>
                <c:pt idx="8">
                  <c:v>Carrying out transactions</c:v>
                </c:pt>
              </c:strCache>
            </c:strRef>
          </c:cat>
          <c:val>
            <c:numRef>
              <c:f>Sheet1!$D$2:$D$10</c:f>
              <c:numCache>
                <c:formatCode>0%</c:formatCode>
                <c:ptCount val="9"/>
                <c:pt idx="0">
                  <c:v>0.12000000000000002</c:v>
                </c:pt>
                <c:pt idx="1">
                  <c:v>0.65000000000000413</c:v>
                </c:pt>
                <c:pt idx="2">
                  <c:v>0.86000000000000065</c:v>
                </c:pt>
                <c:pt idx="3">
                  <c:v>0.70000000000000062</c:v>
                </c:pt>
                <c:pt idx="4">
                  <c:v>0.87000000000000355</c:v>
                </c:pt>
                <c:pt idx="5">
                  <c:v>0.73000000000000065</c:v>
                </c:pt>
                <c:pt idx="6">
                  <c:v>0.78</c:v>
                </c:pt>
                <c:pt idx="7">
                  <c:v>0.89</c:v>
                </c:pt>
                <c:pt idx="8">
                  <c:v>0.88</c:v>
                </c:pt>
              </c:numCache>
            </c:numRef>
          </c:val>
        </c:ser>
        <c:dLbls>
          <c:showLegendKey val="0"/>
          <c:showVal val="0"/>
          <c:showCatName val="0"/>
          <c:showSerName val="0"/>
          <c:showPercent val="0"/>
          <c:showBubbleSize val="0"/>
        </c:dLbls>
        <c:gapWidth val="68"/>
        <c:shape val="cylinder"/>
        <c:axId val="126300544"/>
        <c:axId val="126302080"/>
        <c:axId val="0"/>
      </c:bar3DChart>
      <c:catAx>
        <c:axId val="126300544"/>
        <c:scaling>
          <c:orientation val="minMax"/>
        </c:scaling>
        <c:delete val="0"/>
        <c:axPos val="b"/>
        <c:numFmt formatCode="General" sourceLinked="1"/>
        <c:majorTickMark val="none"/>
        <c:minorTickMark val="none"/>
        <c:tickLblPos val="nextTo"/>
        <c:spPr>
          <a:ln w="15875"/>
        </c:spPr>
        <c:txPr>
          <a:bodyPr rot="0"/>
          <a:lstStyle/>
          <a:p>
            <a:pPr>
              <a:defRPr sz="900" b="1"/>
            </a:pPr>
            <a:endParaRPr lang="en-US"/>
          </a:p>
        </c:txPr>
        <c:crossAx val="126302080"/>
        <c:crosses val="autoZero"/>
        <c:auto val="1"/>
        <c:lblAlgn val="ctr"/>
        <c:lblOffset val="100"/>
        <c:tickLblSkip val="1"/>
        <c:noMultiLvlLbl val="0"/>
      </c:catAx>
      <c:valAx>
        <c:axId val="126302080"/>
        <c:scaling>
          <c:orientation val="minMax"/>
        </c:scaling>
        <c:delete val="0"/>
        <c:axPos val="l"/>
        <c:numFmt formatCode="0%" sourceLinked="1"/>
        <c:majorTickMark val="none"/>
        <c:minorTickMark val="out"/>
        <c:tickLblPos val="nextTo"/>
        <c:txPr>
          <a:bodyPr/>
          <a:lstStyle/>
          <a:p>
            <a:pPr>
              <a:defRPr b="1"/>
            </a:pPr>
            <a:endParaRPr lang="en-US"/>
          </a:p>
        </c:txPr>
        <c:crossAx val="126300544"/>
        <c:crosses val="autoZero"/>
        <c:crossBetween val="between"/>
        <c:majorUnit val="0.2"/>
      </c:valAx>
      <c:spPr>
        <a:noFill/>
        <a:ln w="25401">
          <a:noFill/>
        </a:ln>
      </c:spPr>
    </c:plotArea>
    <c:legend>
      <c:legendPos val="b"/>
      <c:layout>
        <c:manualLayout>
          <c:xMode val="edge"/>
          <c:yMode val="edge"/>
          <c:x val="0.21766922641515146"/>
          <c:y val="0.9460460169026087"/>
          <c:w val="0.58431666583077591"/>
          <c:h val="5.2022037641637112E-2"/>
        </c:manualLayout>
      </c:layout>
      <c:overlay val="0"/>
      <c:txPr>
        <a:bodyPr/>
        <a:lstStyle/>
        <a:p>
          <a:pPr>
            <a:defRPr sz="1200" b="1"/>
          </a:pPr>
          <a:endParaRPr lang="en-US"/>
        </a:p>
      </c:txPr>
    </c:legend>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633786789723869"/>
          <c:y val="0.22541016295224744"/>
          <c:w val="0.41436833467711981"/>
          <c:h val="0.67206736967066349"/>
        </c:manualLayout>
      </c:layout>
      <c:pieChart>
        <c:varyColors val="1"/>
        <c:ser>
          <c:idx val="0"/>
          <c:order val="0"/>
          <c:dPt>
            <c:idx val="0"/>
            <c:bubble3D val="0"/>
            <c:spPr>
              <a:solidFill>
                <a:schemeClr val="tx2">
                  <a:lumMod val="20000"/>
                  <a:lumOff val="80000"/>
                </a:schemeClr>
              </a:solidFill>
            </c:spPr>
          </c:dPt>
          <c:dPt>
            <c:idx val="1"/>
            <c:bubble3D val="0"/>
            <c:spPr>
              <a:solidFill>
                <a:schemeClr val="accent6">
                  <a:lumMod val="20000"/>
                  <a:lumOff val="80000"/>
                </a:schemeClr>
              </a:solidFill>
            </c:spPr>
          </c:dPt>
          <c:dPt>
            <c:idx val="2"/>
            <c:bubble3D val="0"/>
            <c:spPr>
              <a:solidFill>
                <a:schemeClr val="accent6">
                  <a:lumMod val="60000"/>
                  <a:lumOff val="40000"/>
                </a:schemeClr>
              </a:solidFill>
            </c:spPr>
          </c:dPt>
          <c:dPt>
            <c:idx val="3"/>
            <c:bubble3D val="0"/>
            <c:spPr>
              <a:solidFill>
                <a:schemeClr val="accent3">
                  <a:lumMod val="60000"/>
                  <a:lumOff val="40000"/>
                </a:schemeClr>
              </a:solidFill>
            </c:spPr>
          </c:dPt>
          <c:dPt>
            <c:idx val="4"/>
            <c:bubble3D val="0"/>
            <c:spPr>
              <a:solidFill>
                <a:schemeClr val="accent4">
                  <a:lumMod val="40000"/>
                  <a:lumOff val="6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Mobile!$B$96:$B$100</c:f>
              <c:strCache>
                <c:ptCount val="5"/>
                <c:pt idx="0">
                  <c:v>1</c:v>
                </c:pt>
                <c:pt idx="1">
                  <c:v>2 - 5</c:v>
                </c:pt>
                <c:pt idx="2">
                  <c:v>6 - 10</c:v>
                </c:pt>
                <c:pt idx="3">
                  <c:v>11 - 20</c:v>
                </c:pt>
                <c:pt idx="4">
                  <c:v>More than 21</c:v>
                </c:pt>
              </c:strCache>
            </c:strRef>
          </c:cat>
          <c:val>
            <c:numRef>
              <c:f>Mobile!$C$96:$C$100</c:f>
              <c:numCache>
                <c:formatCode>0%</c:formatCode>
                <c:ptCount val="5"/>
                <c:pt idx="0">
                  <c:v>0.27</c:v>
                </c:pt>
                <c:pt idx="1">
                  <c:v>0.60000000000000064</c:v>
                </c:pt>
                <c:pt idx="2">
                  <c:v>9.0000000000000024E-2</c:v>
                </c:pt>
                <c:pt idx="3">
                  <c:v>2.0000000000000011E-2</c:v>
                </c:pt>
                <c:pt idx="4">
                  <c:v>3.0000000000000002E-2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13676862287638891"/>
          <c:y val="0.90254620999228252"/>
          <c:w val="0.7322720280879923"/>
          <c:h val="8.37168322157610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819898329702874"/>
          <c:y val="0.11896348645465279"/>
          <c:w val="0.42556281771969739"/>
          <c:h val="0.69022379269729095"/>
        </c:manualLayout>
      </c:layout>
      <c:pieChart>
        <c:varyColors val="1"/>
        <c:ser>
          <c:idx val="0"/>
          <c:order val="0"/>
          <c:spPr>
            <a:solidFill>
              <a:schemeClr val="accent6">
                <a:lumMod val="20000"/>
                <a:lumOff val="80000"/>
              </a:schemeClr>
            </a:solidFill>
          </c:spPr>
          <c:dPt>
            <c:idx val="1"/>
            <c:bubble3D val="0"/>
            <c:spPr>
              <a:solidFill>
                <a:schemeClr val="tx2">
                  <a:lumMod val="20000"/>
                  <a:lumOff val="80000"/>
                </a:schemeClr>
              </a:solidFill>
            </c:spPr>
          </c:dPt>
          <c:cat>
            <c:strRef>
              <c:f>Mobile!$B$110:$B$111</c:f>
              <c:strCache>
                <c:ptCount val="2"/>
                <c:pt idx="0">
                  <c:v>UAE numbers</c:v>
                </c:pt>
                <c:pt idx="1">
                  <c:v>International numbers</c:v>
                </c:pt>
              </c:strCache>
            </c:strRef>
          </c:cat>
          <c:val>
            <c:numRef>
              <c:f>Mobile!$C$110:$C$111</c:f>
              <c:numCache>
                <c:formatCode>0%</c:formatCode>
                <c:ptCount val="2"/>
                <c:pt idx="0">
                  <c:v>0.69000000000000061</c:v>
                </c:pt>
                <c:pt idx="1">
                  <c:v>0.31000000000000238</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17453187632591677"/>
          <c:y val="0.90254620999228286"/>
          <c:w val="0.54055089519038868"/>
          <c:h val="8.37168322157610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5087316314760438"/>
          <c:y val="3.2296244194166351E-2"/>
          <c:w val="0.58905060247632823"/>
          <c:h val="0.85381625244534065"/>
        </c:manualLayout>
      </c:layout>
      <c:barChart>
        <c:barDir val="bar"/>
        <c:grouping val="clustered"/>
        <c:varyColors val="0"/>
        <c:ser>
          <c:idx val="0"/>
          <c:order val="0"/>
          <c:tx>
            <c:strRef>
              <c:f>Sheet1!$B$1</c:f>
              <c:strCache>
                <c:ptCount val="1"/>
                <c:pt idx="0">
                  <c:v>2012</c:v>
                </c:pt>
              </c:strCache>
            </c:strRef>
          </c:tx>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a:bevelB/>
            </a:sp3d>
          </c:spPr>
          <c:invertIfNegative val="0"/>
          <c:dLbls>
            <c:txPr>
              <a:bodyPr/>
              <a:lstStyle/>
              <a:p>
                <a:pPr>
                  <a:defRPr sz="1100"/>
                </a:pPr>
                <a:endParaRPr lang="en-US"/>
              </a:p>
            </c:txPr>
            <c:dLblPos val="outEnd"/>
            <c:showLegendKey val="0"/>
            <c:showVal val="1"/>
            <c:showCatName val="0"/>
            <c:showSerName val="0"/>
            <c:showPercent val="0"/>
            <c:showBubbleSize val="0"/>
            <c:showLeaderLines val="0"/>
          </c:dLbls>
          <c:cat>
            <c:strRef>
              <c:f>Sheet1!$A$2:$A$6</c:f>
              <c:strCache>
                <c:ptCount val="5"/>
                <c:pt idx="0">
                  <c:v>More than 20</c:v>
                </c:pt>
                <c:pt idx="1">
                  <c:v>11 to 20</c:v>
                </c:pt>
                <c:pt idx="2">
                  <c:v>6 to 10</c:v>
                </c:pt>
                <c:pt idx="3">
                  <c:v>2 to 5</c:v>
                </c:pt>
                <c:pt idx="4">
                  <c:v>1</c:v>
                </c:pt>
              </c:strCache>
            </c:strRef>
          </c:cat>
          <c:val>
            <c:numRef>
              <c:f>Sheet1!$B$2:$B$6</c:f>
              <c:numCache>
                <c:formatCode>0%</c:formatCode>
                <c:ptCount val="5"/>
                <c:pt idx="0">
                  <c:v>1.0000000000000005E-2</c:v>
                </c:pt>
                <c:pt idx="1">
                  <c:v>4.0000000000000022E-2</c:v>
                </c:pt>
                <c:pt idx="2">
                  <c:v>0.15000000000000024</c:v>
                </c:pt>
                <c:pt idx="3">
                  <c:v>0.56999999999999995</c:v>
                </c:pt>
                <c:pt idx="4">
                  <c:v>0.23</c:v>
                </c:pt>
              </c:numCache>
            </c:numRef>
          </c:val>
        </c:ser>
        <c:dLbls>
          <c:showLegendKey val="0"/>
          <c:showVal val="0"/>
          <c:showCatName val="0"/>
          <c:showSerName val="0"/>
          <c:showPercent val="0"/>
          <c:showBubbleSize val="0"/>
        </c:dLbls>
        <c:gapWidth val="100"/>
        <c:axId val="116237824"/>
        <c:axId val="116236288"/>
      </c:barChart>
      <c:valAx>
        <c:axId val="116236288"/>
        <c:scaling>
          <c:orientation val="minMax"/>
        </c:scaling>
        <c:delete val="0"/>
        <c:axPos val="b"/>
        <c:numFmt formatCode="0%" sourceLinked="1"/>
        <c:majorTickMark val="out"/>
        <c:minorTickMark val="none"/>
        <c:tickLblPos val="nextTo"/>
        <c:txPr>
          <a:bodyPr/>
          <a:lstStyle/>
          <a:p>
            <a:pPr>
              <a:defRPr sz="1050"/>
            </a:pPr>
            <a:endParaRPr lang="en-US"/>
          </a:p>
        </c:txPr>
        <c:crossAx val="116237824"/>
        <c:crosses val="autoZero"/>
        <c:crossBetween val="between"/>
      </c:valAx>
      <c:catAx>
        <c:axId val="116237824"/>
        <c:scaling>
          <c:orientation val="minMax"/>
        </c:scaling>
        <c:delete val="0"/>
        <c:axPos val="l"/>
        <c:majorTickMark val="out"/>
        <c:minorTickMark val="none"/>
        <c:tickLblPos val="nextTo"/>
        <c:spPr>
          <a:ln w="15875"/>
        </c:spPr>
        <c:txPr>
          <a:bodyPr/>
          <a:lstStyle/>
          <a:p>
            <a:pPr>
              <a:defRPr sz="1100"/>
            </a:pPr>
            <a:endParaRPr lang="en-US"/>
          </a:p>
        </c:txPr>
        <c:crossAx val="116236288"/>
        <c:crosses val="autoZero"/>
        <c:auto val="1"/>
        <c:lblAlgn val="ctr"/>
        <c:lblOffset val="100"/>
        <c:noMultiLvlLbl val="0"/>
      </c:catAx>
      <c:spPr>
        <a:noFill/>
        <a:ln w="25404">
          <a:noFill/>
        </a:ln>
      </c:spPr>
    </c:plotArea>
    <c:plotVisOnly val="1"/>
    <c:dispBlanksAs val="zero"/>
    <c:showDLblsOverMax val="0"/>
  </c:chart>
  <c:txPr>
    <a:bodyPr/>
    <a:lstStyle/>
    <a:p>
      <a:pPr>
        <a:defRPr sz="1000" b="1">
          <a:solidFill>
            <a:schemeClr val="tx1"/>
          </a:solidFill>
          <a:latin typeface="Arial" pitchFamily="34" charset="0"/>
          <a:cs typeface="Arial" pitchFamily="34" charset="0"/>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6192621144040334"/>
          <c:y val="7.1497408977723984E-2"/>
          <c:w val="0.68356572545792993"/>
          <c:h val="0.87341611144760756"/>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1"/>
              <c:delete val="1"/>
            </c:dLbl>
            <c:spPr>
              <a:scene3d>
                <a:camera prst="orthographicFront"/>
                <a:lightRig rig="threePt" dir="t"/>
              </a:scene3d>
              <a:sp3d>
                <a:bevelB/>
              </a:sp3d>
            </c:spPr>
            <c:txPr>
              <a:bodyPr/>
              <a:lstStyle/>
              <a:p>
                <a:pPr>
                  <a:defRPr lang="da-DK" sz="1200" b="1">
                    <a:solidFill>
                      <a:schemeClr val="bg1"/>
                    </a:solidFill>
                    <a:latin typeface="Arial" pitchFamily="34" charset="0"/>
                    <a:cs typeface="Arial" pitchFamily="34" charset="0"/>
                  </a:defRPr>
                </a:pPr>
                <a:endParaRPr lang="en-US"/>
              </a:p>
            </c:txPr>
            <c:dLblPos val="ctr"/>
            <c:showLegendKey val="0"/>
            <c:showVal val="1"/>
            <c:showCatName val="1"/>
            <c:showSerName val="0"/>
            <c:showPercent val="0"/>
            <c:showBubbleSize val="0"/>
            <c:showLeaderLines val="1"/>
          </c:dLbls>
          <c:cat>
            <c:strRef>
              <c:f>Sheet1!$A$2:$A$3</c:f>
              <c:strCache>
                <c:ptCount val="2"/>
                <c:pt idx="0">
                  <c:v>UAE Numbers</c:v>
                </c:pt>
                <c:pt idx="1">
                  <c:v>International Numbers</c:v>
                </c:pt>
              </c:strCache>
            </c:strRef>
          </c:cat>
          <c:val>
            <c:numRef>
              <c:f>Sheet1!$B$2:$B$3</c:f>
              <c:numCache>
                <c:formatCode>0%</c:formatCode>
                <c:ptCount val="2"/>
                <c:pt idx="0">
                  <c:v>0.75000000000000111</c:v>
                </c:pt>
                <c:pt idx="1">
                  <c:v>0.25</c:v>
                </c:pt>
              </c:numCache>
            </c:numRef>
          </c:val>
        </c:ser>
        <c:dLbls>
          <c:showLegendKey val="0"/>
          <c:showVal val="0"/>
          <c:showCatName val="0"/>
          <c:showSerName val="0"/>
          <c:showPercent val="0"/>
          <c:showBubbleSize val="0"/>
          <c:showLeaderLines val="1"/>
        </c:dLbls>
        <c:firstSliceAng val="0"/>
      </c:pieChart>
      <c:spPr>
        <a:noFill/>
        <a:ln w="25404">
          <a:noFill/>
        </a:ln>
      </c:spPr>
    </c:plotArea>
    <c:plotVisOnly val="1"/>
    <c:dispBlanksAs val="zero"/>
    <c:showDLblsOverMax val="0"/>
  </c:chart>
  <c:txPr>
    <a:bodyPr/>
    <a:lstStyle/>
    <a:p>
      <a:pPr>
        <a:defRPr sz="1800"/>
      </a:pPr>
      <a:endParaRPr lang="en-US"/>
    </a:p>
  </c:txPr>
  <c:externalData r:id="rId1">
    <c:autoUpdate val="0"/>
  </c:externalData>
  <c:userShapes r:id="rId2"/>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28069407990669"/>
          <c:y val="0.12788690050107374"/>
          <c:w val="0.56869805336836132"/>
          <c:h val="0.74447745168219548"/>
        </c:manualLayout>
      </c:layout>
      <c:pieChart>
        <c:varyColors val="1"/>
        <c:ser>
          <c:idx val="0"/>
          <c:order val="0"/>
          <c:spPr>
            <a:solidFill>
              <a:schemeClr val="accent6">
                <a:lumMod val="20000"/>
                <a:lumOff val="80000"/>
              </a:schemeClr>
            </a:solidFill>
          </c:spPr>
          <c:dPt>
            <c:idx val="0"/>
            <c:bubble3D val="0"/>
            <c:spPr>
              <a:solidFill>
                <a:schemeClr val="accent6">
                  <a:lumMod val="60000"/>
                  <a:lumOff val="40000"/>
                </a:schemeClr>
              </a:solidFill>
            </c:spPr>
          </c:dPt>
          <c:dPt>
            <c:idx val="2"/>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Mobile!$B$115:$B$117</c:f>
              <c:strCache>
                <c:ptCount val="3"/>
                <c:pt idx="0">
                  <c:v>Always</c:v>
                </c:pt>
                <c:pt idx="1">
                  <c:v>Sometimes</c:v>
                </c:pt>
                <c:pt idx="2">
                  <c:v>Never</c:v>
                </c:pt>
              </c:strCache>
            </c:strRef>
          </c:cat>
          <c:val>
            <c:numRef>
              <c:f>Mobile!$C$115:$C$117</c:f>
              <c:numCache>
                <c:formatCode>0%</c:formatCode>
                <c:ptCount val="3"/>
                <c:pt idx="0">
                  <c:v>0.14000000000000001</c:v>
                </c:pt>
                <c:pt idx="1">
                  <c:v>0.41000000000000031</c:v>
                </c:pt>
                <c:pt idx="2">
                  <c:v>0.45</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23480788859726626"/>
          <c:y val="0.90254620999228252"/>
          <c:w val="0.52806904345290151"/>
          <c:h val="8.37168322157610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2311682316394868"/>
          <c:y val="2.5220176938648788E-2"/>
          <c:w val="0.45632351702565666"/>
          <c:h val="0.89147768567185248"/>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808080"/>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2"/>
            <c:bubble3D val="0"/>
            <c:spPr>
              <a:solidFill>
                <a:srgbClr val="9D8E1F"/>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manualLayout>
                  <c:x val="-0.14362408244427774"/>
                  <c:y val="1.3411171839215114E-2"/>
                </c:manualLayout>
              </c:layout>
              <c:dLblPos val="bestFit"/>
              <c:showLegendKey val="0"/>
              <c:showVal val="1"/>
              <c:showCatName val="1"/>
              <c:showSerName val="0"/>
              <c:showPercent val="0"/>
              <c:showBubbleSize val="0"/>
            </c:dLbl>
            <c:spPr>
              <a:scene3d>
                <a:camera prst="orthographicFront"/>
                <a:lightRig rig="threePt" dir="t"/>
              </a:scene3d>
              <a:sp3d>
                <a:bevelB/>
              </a:sp3d>
            </c:spPr>
            <c:txPr>
              <a:bodyPr/>
              <a:lstStyle/>
              <a:p>
                <a:pPr>
                  <a:defRPr lang="da-DK" sz="1300" b="1">
                    <a:solidFill>
                      <a:schemeClr val="bg1"/>
                    </a:solidFill>
                    <a:latin typeface="Arial" pitchFamily="34" charset="0"/>
                    <a:cs typeface="Arial" pitchFamily="34" charset="0"/>
                  </a:defRPr>
                </a:pPr>
                <a:endParaRPr lang="en-US"/>
              </a:p>
            </c:txPr>
            <c:dLblPos val="ctr"/>
            <c:showLegendKey val="0"/>
            <c:showVal val="1"/>
            <c:showCatName val="1"/>
            <c:showSerName val="0"/>
            <c:showPercent val="0"/>
            <c:showBubbleSize val="0"/>
            <c:showLeaderLines val="1"/>
          </c:dLbls>
          <c:cat>
            <c:strRef>
              <c:f>Sheet1!$A$2:$A$4</c:f>
              <c:strCache>
                <c:ptCount val="3"/>
                <c:pt idx="0">
                  <c:v>Always</c:v>
                </c:pt>
                <c:pt idx="1">
                  <c:v>Sometimes</c:v>
                </c:pt>
                <c:pt idx="2">
                  <c:v>Never</c:v>
                </c:pt>
              </c:strCache>
            </c:strRef>
          </c:cat>
          <c:val>
            <c:numRef>
              <c:f>Sheet1!$B$2:$B$4</c:f>
              <c:numCache>
                <c:formatCode>0%</c:formatCode>
                <c:ptCount val="3"/>
                <c:pt idx="0">
                  <c:v>6.0000000000000032E-2</c:v>
                </c:pt>
                <c:pt idx="1">
                  <c:v>0.41000000000000031</c:v>
                </c:pt>
                <c:pt idx="2">
                  <c:v>0.52</c:v>
                </c:pt>
              </c:numCache>
            </c:numRef>
          </c:val>
        </c:ser>
        <c:dLbls>
          <c:showLegendKey val="0"/>
          <c:showVal val="0"/>
          <c:showCatName val="0"/>
          <c:showSerName val="0"/>
          <c:showPercent val="0"/>
          <c:showBubbleSize val="0"/>
          <c:showLeaderLines val="1"/>
        </c:dLbls>
        <c:firstSliceAng val="75"/>
      </c:pieChart>
      <c:spPr>
        <a:noFill/>
        <a:ln w="25398">
          <a:noFill/>
        </a:ln>
      </c:spPr>
    </c:plotArea>
    <c:plotVisOnly val="1"/>
    <c:dispBlanksAs val="zero"/>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28069407990669"/>
          <c:y val="0.12788690050107374"/>
          <c:w val="0.56869805336836177"/>
          <c:h val="0.74447745168219581"/>
        </c:manualLayout>
      </c:layout>
      <c:pieChart>
        <c:varyColors val="1"/>
        <c:ser>
          <c:idx val="0"/>
          <c:order val="0"/>
          <c:spPr>
            <a:solidFill>
              <a:schemeClr val="accent6">
                <a:lumMod val="20000"/>
                <a:lumOff val="80000"/>
              </a:schemeClr>
            </a:solidFill>
          </c:spPr>
          <c:dPt>
            <c:idx val="0"/>
            <c:bubble3D val="0"/>
            <c:spPr>
              <a:solidFill>
                <a:schemeClr val="accent6">
                  <a:lumMod val="60000"/>
                  <a:lumOff val="40000"/>
                </a:schemeClr>
              </a:solidFill>
            </c:spPr>
          </c:dPt>
          <c:dPt>
            <c:idx val="2"/>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Mobile!$B$115:$B$117</c:f>
              <c:strCache>
                <c:ptCount val="3"/>
                <c:pt idx="0">
                  <c:v>Always</c:v>
                </c:pt>
                <c:pt idx="1">
                  <c:v>Sometimes</c:v>
                </c:pt>
                <c:pt idx="2">
                  <c:v>Never</c:v>
                </c:pt>
              </c:strCache>
            </c:strRef>
          </c:cat>
          <c:val>
            <c:numRef>
              <c:f>Mobile!$C$115:$C$117</c:f>
              <c:numCache>
                <c:formatCode>0%</c:formatCode>
                <c:ptCount val="3"/>
                <c:pt idx="0">
                  <c:v>0.14000000000000001</c:v>
                </c:pt>
                <c:pt idx="1">
                  <c:v>0.41000000000000031</c:v>
                </c:pt>
                <c:pt idx="2">
                  <c:v>0.45</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23480788859726637"/>
          <c:y val="0.9025462099922823"/>
          <c:w val="0.52806904345290151"/>
          <c:h val="8.37168322157610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345253718287129"/>
          <c:y val="0.18825605132691794"/>
          <c:w val="0.3314284776903122"/>
          <c:h val="0.55238079615048163"/>
        </c:manualLayout>
      </c:layout>
      <c:pieChart>
        <c:varyColors val="1"/>
        <c:ser>
          <c:idx val="0"/>
          <c:order val="0"/>
          <c:tx>
            <c:strRef>
              <c:f>'Sample Structure'!$B$14</c:f>
              <c:strCache>
                <c:ptCount val="1"/>
                <c:pt idx="0">
                  <c:v>Nationality</c:v>
                </c:pt>
              </c:strCache>
            </c:strRef>
          </c:tx>
          <c:spPr>
            <a:solidFill>
              <a:schemeClr val="accent6">
                <a:lumMod val="20000"/>
                <a:lumOff val="80000"/>
              </a:schemeClr>
            </a:solidFill>
          </c:spPr>
          <c:dPt>
            <c:idx val="0"/>
            <c:bubble3D val="0"/>
            <c:spPr>
              <a:solidFill>
                <a:schemeClr val="accent6">
                  <a:lumMod val="75000"/>
                </a:schemeClr>
              </a:solidFill>
            </c:spPr>
          </c:dPt>
          <c:dPt>
            <c:idx val="2"/>
            <c:bubble3D val="0"/>
            <c:spPr>
              <a:solidFill>
                <a:schemeClr val="tx2">
                  <a:lumMod val="20000"/>
                  <a:lumOff val="80000"/>
                </a:schemeClr>
              </a:solidFill>
            </c:spPr>
          </c:dPt>
          <c:dPt>
            <c:idx val="3"/>
            <c:bubble3D val="0"/>
            <c:spPr>
              <a:solidFill>
                <a:schemeClr val="accent3">
                  <a:lumMod val="60000"/>
                  <a:lumOff val="40000"/>
                </a:schemeClr>
              </a:solidFill>
            </c:spPr>
          </c:dPt>
          <c:cat>
            <c:strRef>
              <c:f>'Sample Structure'!$B$35:$B$38</c:f>
              <c:strCache>
                <c:ptCount val="4"/>
                <c:pt idx="0">
                  <c:v>Emirati</c:v>
                </c:pt>
                <c:pt idx="1">
                  <c:v>Expat Arab</c:v>
                </c:pt>
                <c:pt idx="2">
                  <c:v>Expat Asian</c:v>
                </c:pt>
                <c:pt idx="3">
                  <c:v>Westerners/ Other</c:v>
                </c:pt>
              </c:strCache>
            </c:strRef>
          </c:cat>
          <c:val>
            <c:numRef>
              <c:f>'Sample Structure'!$C$35:$C$38</c:f>
              <c:numCache>
                <c:formatCode>0%</c:formatCode>
                <c:ptCount val="4"/>
                <c:pt idx="0">
                  <c:v>0.17</c:v>
                </c:pt>
                <c:pt idx="1">
                  <c:v>0.31000000000000238</c:v>
                </c:pt>
                <c:pt idx="2">
                  <c:v>0.46</c:v>
                </c:pt>
                <c:pt idx="3">
                  <c:v>7.0000000000000021E-2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5.5808362496354347E-2"/>
          <c:y val="0.84069221768968727"/>
          <c:w val="0.90000000000000013"/>
          <c:h val="7.2622142111754065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a:ln w="9525">
          <a:noFill/>
        </a:ln>
      </c:spPr>
    </c:floor>
    <c:sideWall>
      <c:thickness val="0"/>
    </c:sideWall>
    <c:backWall>
      <c:thickness val="0"/>
      <c:spPr>
        <a:noFill/>
        <a:ln w="25400">
          <a:noFill/>
        </a:ln>
      </c:spPr>
    </c:backWall>
    <c:plotArea>
      <c:layout>
        <c:manualLayout>
          <c:layoutTarget val="inner"/>
          <c:xMode val="edge"/>
          <c:yMode val="edge"/>
          <c:x val="5.3367517890050994E-2"/>
          <c:y val="4.7413793103449196E-2"/>
          <c:w val="0.92991515688198545"/>
          <c:h val="0.74232653610606369"/>
        </c:manualLayout>
      </c:layout>
      <c:bar3DChart>
        <c:barDir val="col"/>
        <c:grouping val="clustered"/>
        <c:varyColors val="0"/>
        <c:ser>
          <c:idx val="0"/>
          <c:order val="0"/>
          <c:tx>
            <c:strRef>
              <c:f>Sheet1!$B$1</c:f>
              <c:strCache>
                <c:ptCount val="1"/>
                <c:pt idx="0">
                  <c:v>2012</c:v>
                </c:pt>
              </c:strCache>
            </c:strRef>
          </c:tx>
          <c:spPr>
            <a:solidFill>
              <a:srgbClr val="9E851A"/>
            </a:solidFill>
          </c:spPr>
          <c:invertIfNegative val="0"/>
          <c:dLbls>
            <c:txPr>
              <a:bodyPr/>
              <a:lstStyle/>
              <a:p>
                <a:pPr>
                  <a:defRPr lang="da-DK" sz="1100" b="1">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Sheet1!$A$2:$A$9</c:f>
              <c:strCache>
                <c:ptCount val="8"/>
                <c:pt idx="0">
                  <c:v>Less than AED 40</c:v>
                </c:pt>
                <c:pt idx="1">
                  <c:v>AED 41 - 80</c:v>
                </c:pt>
                <c:pt idx="2">
                  <c:v>AED 81 - 140</c:v>
                </c:pt>
                <c:pt idx="3">
                  <c:v>AED 141 - 190</c:v>
                </c:pt>
                <c:pt idx="4">
                  <c:v>AED 191 - 250</c:v>
                </c:pt>
                <c:pt idx="5">
                  <c:v>AED 251 - 400</c:v>
                </c:pt>
                <c:pt idx="6">
                  <c:v>Greater than AED 400</c:v>
                </c:pt>
                <c:pt idx="7">
                  <c:v>Don't Know/Cannot say</c:v>
                </c:pt>
              </c:strCache>
            </c:strRef>
          </c:cat>
          <c:val>
            <c:numRef>
              <c:f>Sheet1!$B$2:$B$9</c:f>
              <c:numCache>
                <c:formatCode>0%</c:formatCode>
                <c:ptCount val="8"/>
                <c:pt idx="0">
                  <c:v>3.2000000000000042E-2</c:v>
                </c:pt>
                <c:pt idx="1">
                  <c:v>7.0000000000000021E-2</c:v>
                </c:pt>
                <c:pt idx="2">
                  <c:v>0.15000000000000024</c:v>
                </c:pt>
                <c:pt idx="3">
                  <c:v>0.11</c:v>
                </c:pt>
                <c:pt idx="4">
                  <c:v>0.16</c:v>
                </c:pt>
                <c:pt idx="5">
                  <c:v>0.22</c:v>
                </c:pt>
                <c:pt idx="6">
                  <c:v>0.24000000000000021</c:v>
                </c:pt>
                <c:pt idx="7">
                  <c:v>2.0000000000000011E-2</c:v>
                </c:pt>
              </c:numCache>
            </c:numRef>
          </c:val>
        </c:ser>
        <c:dLbls>
          <c:showLegendKey val="0"/>
          <c:showVal val="0"/>
          <c:showCatName val="0"/>
          <c:showSerName val="0"/>
          <c:showPercent val="0"/>
          <c:showBubbleSize val="0"/>
        </c:dLbls>
        <c:gapWidth val="150"/>
        <c:shape val="cylinder"/>
        <c:axId val="126761600"/>
        <c:axId val="126796160"/>
        <c:axId val="0"/>
      </c:bar3DChart>
      <c:catAx>
        <c:axId val="126761600"/>
        <c:scaling>
          <c:orientation val="minMax"/>
        </c:scaling>
        <c:delete val="0"/>
        <c:axPos val="b"/>
        <c:numFmt formatCode="General" sourceLinked="1"/>
        <c:majorTickMark val="none"/>
        <c:minorTickMark val="none"/>
        <c:tickLblPos val="nextTo"/>
        <c:txPr>
          <a:bodyPr/>
          <a:lstStyle/>
          <a:p>
            <a:pPr>
              <a:defRPr lang="da-DK" sz="1000" b="1">
                <a:latin typeface="Arial" pitchFamily="34" charset="0"/>
                <a:cs typeface="Arial" pitchFamily="34" charset="0"/>
              </a:defRPr>
            </a:pPr>
            <a:endParaRPr lang="en-US"/>
          </a:p>
        </c:txPr>
        <c:crossAx val="126796160"/>
        <c:crosses val="autoZero"/>
        <c:auto val="1"/>
        <c:lblAlgn val="ctr"/>
        <c:lblOffset val="100"/>
        <c:noMultiLvlLbl val="0"/>
      </c:catAx>
      <c:valAx>
        <c:axId val="126796160"/>
        <c:scaling>
          <c:orientation val="minMax"/>
        </c:scaling>
        <c:delete val="0"/>
        <c:axPos val="l"/>
        <c:numFmt formatCode="0%" sourceLinked="1"/>
        <c:majorTickMark val="out"/>
        <c:minorTickMark val="none"/>
        <c:tickLblPos val="nextTo"/>
        <c:txPr>
          <a:bodyPr/>
          <a:lstStyle/>
          <a:p>
            <a:pPr>
              <a:defRPr lang="da-DK" sz="1100" b="1">
                <a:solidFill>
                  <a:schemeClr val="tx1"/>
                </a:solidFill>
                <a:latin typeface="Arial" pitchFamily="34" charset="0"/>
                <a:cs typeface="Arial" pitchFamily="34" charset="0"/>
              </a:defRPr>
            </a:pPr>
            <a:endParaRPr lang="en-US"/>
          </a:p>
        </c:txPr>
        <c:crossAx val="126761600"/>
        <c:crosses val="autoZero"/>
        <c:crossBetween val="between"/>
      </c:valAx>
      <c:spPr>
        <a:noFill/>
        <a:ln w="25401">
          <a:noFill/>
        </a:ln>
      </c:spPr>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28069407990669"/>
          <c:y val="0.12788690050107374"/>
          <c:w val="0.56869805336836221"/>
          <c:h val="0.74447745168219603"/>
        </c:manualLayout>
      </c:layout>
      <c:pieChart>
        <c:varyColors val="1"/>
        <c:ser>
          <c:idx val="0"/>
          <c:order val="0"/>
          <c:spPr>
            <a:solidFill>
              <a:schemeClr val="accent6">
                <a:lumMod val="20000"/>
                <a:lumOff val="80000"/>
              </a:schemeClr>
            </a:solidFill>
          </c:spPr>
          <c:dPt>
            <c:idx val="0"/>
            <c:bubble3D val="0"/>
            <c:spPr>
              <a:solidFill>
                <a:schemeClr val="accent6">
                  <a:lumMod val="60000"/>
                  <a:lumOff val="40000"/>
                </a:schemeClr>
              </a:solidFill>
            </c:spPr>
          </c:dPt>
          <c:dPt>
            <c:idx val="2"/>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Mobile!$B$115:$B$117</c:f>
              <c:strCache>
                <c:ptCount val="3"/>
                <c:pt idx="0">
                  <c:v>Always</c:v>
                </c:pt>
                <c:pt idx="1">
                  <c:v>Sometimes</c:v>
                </c:pt>
                <c:pt idx="2">
                  <c:v>Never</c:v>
                </c:pt>
              </c:strCache>
            </c:strRef>
          </c:cat>
          <c:val>
            <c:numRef>
              <c:f>Mobile!$C$115:$C$117</c:f>
              <c:numCache>
                <c:formatCode>0%</c:formatCode>
                <c:ptCount val="3"/>
                <c:pt idx="0">
                  <c:v>0.14000000000000001</c:v>
                </c:pt>
                <c:pt idx="1">
                  <c:v>0.41000000000000031</c:v>
                </c:pt>
                <c:pt idx="2">
                  <c:v>0.45</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23480788859726651"/>
          <c:y val="0.90254620999228208"/>
          <c:w val="0.52806904345290151"/>
          <c:h val="8.37168322157610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cluster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'International Calling'!$B$7:$B$8</c:f>
              <c:strCache>
                <c:ptCount val="2"/>
                <c:pt idx="0">
                  <c:v>From mobile</c:v>
                </c:pt>
                <c:pt idx="1">
                  <c:v>From fixed</c:v>
                </c:pt>
              </c:strCache>
            </c:strRef>
          </c:cat>
          <c:val>
            <c:numRef>
              <c:f>'International Calling'!$C$7:$C$8</c:f>
              <c:numCache>
                <c:formatCode>General</c:formatCode>
                <c:ptCount val="2"/>
                <c:pt idx="0">
                  <c:v>5</c:v>
                </c:pt>
                <c:pt idx="1">
                  <c:v>5</c:v>
                </c:pt>
              </c:numCache>
            </c:numRef>
          </c:val>
        </c:ser>
        <c:dLbls>
          <c:showLegendKey val="0"/>
          <c:showVal val="0"/>
          <c:showCatName val="0"/>
          <c:showSerName val="0"/>
          <c:showPercent val="0"/>
          <c:showBubbleSize val="0"/>
        </c:dLbls>
        <c:gapWidth val="150"/>
        <c:shape val="cylinder"/>
        <c:axId val="126900096"/>
        <c:axId val="126901632"/>
        <c:axId val="0"/>
      </c:bar3DChart>
      <c:catAx>
        <c:axId val="126900096"/>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6901632"/>
        <c:crosses val="autoZero"/>
        <c:auto val="1"/>
        <c:lblAlgn val="ctr"/>
        <c:lblOffset val="100"/>
        <c:noMultiLvlLbl val="0"/>
      </c:catAx>
      <c:valAx>
        <c:axId val="126901632"/>
        <c:scaling>
          <c:orientation val="minMax"/>
        </c:scaling>
        <c:delete val="0"/>
        <c:axPos val="l"/>
        <c:majorGridlines>
          <c:spPr>
            <a:ln>
              <a:solidFill>
                <a:schemeClr val="bg1"/>
              </a:solidFill>
            </a:ln>
          </c:spPr>
        </c:majorGridlines>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6900096"/>
        <c:crosses val="autoZero"/>
        <c:crossBetween val="between"/>
        <c:minorUnit val="2"/>
      </c:valAx>
      <c:spPr>
        <a:noFill/>
        <a:ln w="25400">
          <a:noFill/>
        </a:ln>
      </c:spPr>
    </c:plotArea>
    <c:plotVisOnly val="1"/>
    <c:dispBlanksAs val="gap"/>
    <c:showDLblsOverMax val="0"/>
  </c:chart>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manualLayout>
          <c:layoutTarget val="inner"/>
          <c:xMode val="edge"/>
          <c:yMode val="edge"/>
          <c:x val="0.13060629921259842"/>
          <c:y val="3.120567375886641E-2"/>
          <c:w val="0.83802195180147965"/>
          <c:h val="0.71714748422404662"/>
        </c:manualLayout>
      </c:layout>
      <c:bar3DChart>
        <c:barDir val="col"/>
        <c:grouping val="clustered"/>
        <c:varyColors val="0"/>
        <c:ser>
          <c:idx val="0"/>
          <c:order val="0"/>
          <c:tx>
            <c:strRef>
              <c:f>'International Calling'!$C$12</c:f>
              <c:strCache>
                <c:ptCount val="1"/>
                <c:pt idx="0">
                  <c:v>From home fixed phone</c:v>
                </c:pt>
              </c:strCache>
            </c:strRef>
          </c:tx>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'International Calling'!$B$13:$B$20</c:f>
              <c:strCache>
                <c:ptCount val="8"/>
                <c:pt idx="0">
                  <c:v>Less than 1 min</c:v>
                </c:pt>
                <c:pt idx="1">
                  <c:v>1 – 2 mins</c:v>
                </c:pt>
                <c:pt idx="2">
                  <c:v>2 – 3 mins</c:v>
                </c:pt>
                <c:pt idx="3">
                  <c:v>3 – 5 mins</c:v>
                </c:pt>
                <c:pt idx="4">
                  <c:v>5 – 10 mins</c:v>
                </c:pt>
                <c:pt idx="5">
                  <c:v>10 – 20 mins</c:v>
                </c:pt>
                <c:pt idx="6">
                  <c:v>20 – 40 mins</c:v>
                </c:pt>
                <c:pt idx="7">
                  <c:v>More than 40 mins</c:v>
                </c:pt>
              </c:strCache>
            </c:strRef>
          </c:cat>
          <c:val>
            <c:numRef>
              <c:f>'International Calling'!$C$13:$C$20</c:f>
              <c:numCache>
                <c:formatCode>0%</c:formatCode>
                <c:ptCount val="8"/>
                <c:pt idx="0">
                  <c:v>0</c:v>
                </c:pt>
                <c:pt idx="1">
                  <c:v>3.0000000000000002E-2</c:v>
                </c:pt>
                <c:pt idx="2">
                  <c:v>0.11</c:v>
                </c:pt>
                <c:pt idx="3">
                  <c:v>0.24000000000000021</c:v>
                </c:pt>
                <c:pt idx="4">
                  <c:v>0.36000000000000032</c:v>
                </c:pt>
                <c:pt idx="5">
                  <c:v>0.2</c:v>
                </c:pt>
                <c:pt idx="6">
                  <c:v>0.05</c:v>
                </c:pt>
                <c:pt idx="7">
                  <c:v>1.0000000000000005E-2</c:v>
                </c:pt>
              </c:numCache>
            </c:numRef>
          </c:val>
        </c:ser>
        <c:ser>
          <c:idx val="1"/>
          <c:order val="1"/>
          <c:tx>
            <c:strRef>
              <c:f>'International Calling'!$D$12</c:f>
              <c:strCache>
                <c:ptCount val="1"/>
                <c:pt idx="0">
                  <c:v>From principal mobile</c:v>
                </c:pt>
              </c:strCache>
            </c:strRef>
          </c:tx>
          <c:spPr>
            <a:solidFill>
              <a:schemeClr val="tx2">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'International Calling'!$B$13:$B$20</c:f>
              <c:strCache>
                <c:ptCount val="8"/>
                <c:pt idx="0">
                  <c:v>Less than 1 min</c:v>
                </c:pt>
                <c:pt idx="1">
                  <c:v>1 – 2 mins</c:v>
                </c:pt>
                <c:pt idx="2">
                  <c:v>2 – 3 mins</c:v>
                </c:pt>
                <c:pt idx="3">
                  <c:v>3 – 5 mins</c:v>
                </c:pt>
                <c:pt idx="4">
                  <c:v>5 – 10 mins</c:v>
                </c:pt>
                <c:pt idx="5">
                  <c:v>10 – 20 mins</c:v>
                </c:pt>
                <c:pt idx="6">
                  <c:v>20 – 40 mins</c:v>
                </c:pt>
                <c:pt idx="7">
                  <c:v>More than 40 mins</c:v>
                </c:pt>
              </c:strCache>
            </c:strRef>
          </c:cat>
          <c:val>
            <c:numRef>
              <c:f>'International Calling'!$D$13:$D$20</c:f>
              <c:numCache>
                <c:formatCode>0%</c:formatCode>
                <c:ptCount val="8"/>
                <c:pt idx="0">
                  <c:v>0</c:v>
                </c:pt>
                <c:pt idx="1">
                  <c:v>3.0000000000000002E-2</c:v>
                </c:pt>
                <c:pt idx="2">
                  <c:v>9.0000000000000024E-2</c:v>
                </c:pt>
                <c:pt idx="3">
                  <c:v>0.27</c:v>
                </c:pt>
                <c:pt idx="4">
                  <c:v>0.38000000000000778</c:v>
                </c:pt>
                <c:pt idx="5">
                  <c:v>0.19</c:v>
                </c:pt>
                <c:pt idx="6">
                  <c:v>3.0000000000000002E-2</c:v>
                </c:pt>
                <c:pt idx="7">
                  <c:v>1.0000000000000005E-2</c:v>
                </c:pt>
              </c:numCache>
            </c:numRef>
          </c:val>
        </c:ser>
        <c:dLbls>
          <c:showLegendKey val="0"/>
          <c:showVal val="0"/>
          <c:showCatName val="0"/>
          <c:showSerName val="0"/>
          <c:showPercent val="0"/>
          <c:showBubbleSize val="0"/>
        </c:dLbls>
        <c:gapWidth val="55"/>
        <c:shape val="cylinder"/>
        <c:axId val="126944000"/>
        <c:axId val="126945536"/>
        <c:axId val="0"/>
      </c:bar3DChart>
      <c:catAx>
        <c:axId val="126944000"/>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6945536"/>
        <c:crosses val="autoZero"/>
        <c:auto val="1"/>
        <c:lblAlgn val="ctr"/>
        <c:lblOffset val="100"/>
        <c:noMultiLvlLbl val="0"/>
      </c:catAx>
      <c:valAx>
        <c:axId val="126945536"/>
        <c:scaling>
          <c:orientation val="minMax"/>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26944000"/>
        <c:crosses val="autoZero"/>
        <c:crossBetween val="between"/>
        <c:minorUnit val="0.1"/>
      </c:valAx>
    </c:plotArea>
    <c:legend>
      <c:legendPos val="r"/>
      <c:layout>
        <c:manualLayout>
          <c:xMode val="edge"/>
          <c:yMode val="edge"/>
          <c:x val="0.14817366579177602"/>
          <c:y val="0.8827993522086528"/>
          <c:w val="0.72404855643046895"/>
          <c:h val="9.6812643100463544E-2"/>
        </c:manualLayout>
      </c:layout>
      <c:overlay val="0"/>
      <c:txPr>
        <a:bodyPr/>
        <a:lstStyle/>
        <a:p>
          <a:pPr>
            <a:defRPr lang="en-GB">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a:ln w="9525">
          <a:noFill/>
        </a:ln>
      </c:spPr>
    </c:floor>
    <c:sideWall>
      <c:thickness val="0"/>
    </c:sideWall>
    <c:backWall>
      <c:thickness val="0"/>
    </c:backWall>
    <c:plotArea>
      <c:layout/>
      <c:bar3DChart>
        <c:barDir val="col"/>
        <c:grouping val="clustered"/>
        <c:varyColors val="0"/>
        <c:ser>
          <c:idx val="0"/>
          <c:order val="0"/>
          <c:tx>
            <c:strRef>
              <c:f>Sheet1!$B$1</c:f>
              <c:strCache>
                <c:ptCount val="1"/>
                <c:pt idx="0">
                  <c:v>From Principal Mobile</c:v>
                </c:pt>
              </c:strCache>
            </c:strRef>
          </c:tx>
          <c:spPr>
            <a:solidFill>
              <a:srgbClr val="9E851A"/>
            </a:solidFill>
          </c:spPr>
          <c:invertIfNegative val="0"/>
          <c:dLbls>
            <c:txPr>
              <a:bodyPr/>
              <a:lstStyle/>
              <a:p>
                <a:pPr>
                  <a:defRPr sz="1000" b="1"/>
                </a:pPr>
                <a:endParaRPr lang="en-US"/>
              </a:p>
            </c:txPr>
            <c:showLegendKey val="0"/>
            <c:showVal val="1"/>
            <c:showCatName val="0"/>
            <c:showSerName val="0"/>
            <c:showPercent val="0"/>
            <c:showBubbleSize val="0"/>
            <c:showLeaderLines val="0"/>
          </c:dLbls>
          <c:cat>
            <c:strRef>
              <c:f>Sheet1!$A$2:$A$7</c:f>
              <c:strCache>
                <c:ptCount val="6"/>
                <c:pt idx="0">
                  <c:v>Less than 2 mins</c:v>
                </c:pt>
                <c:pt idx="1">
                  <c:v>2 - 5 mins</c:v>
                </c:pt>
                <c:pt idx="2">
                  <c:v>5 - 10 mins</c:v>
                </c:pt>
                <c:pt idx="3">
                  <c:v>10 - 20 mins</c:v>
                </c:pt>
                <c:pt idx="4">
                  <c:v>20 - 40 mins</c:v>
                </c:pt>
                <c:pt idx="5">
                  <c:v>More than 40 mins</c:v>
                </c:pt>
              </c:strCache>
            </c:strRef>
          </c:cat>
          <c:val>
            <c:numRef>
              <c:f>Sheet1!$B$2:$B$7</c:f>
              <c:numCache>
                <c:formatCode>0%</c:formatCode>
                <c:ptCount val="6"/>
                <c:pt idx="0">
                  <c:v>1.0000000000000005E-2</c:v>
                </c:pt>
                <c:pt idx="1">
                  <c:v>0.35000000000000031</c:v>
                </c:pt>
                <c:pt idx="2">
                  <c:v>0.38000000000000106</c:v>
                </c:pt>
                <c:pt idx="3">
                  <c:v>0.18000000000000024</c:v>
                </c:pt>
                <c:pt idx="4">
                  <c:v>0.05</c:v>
                </c:pt>
                <c:pt idx="5">
                  <c:v>2.0000000000000011E-2</c:v>
                </c:pt>
              </c:numCache>
            </c:numRef>
          </c:val>
        </c:ser>
        <c:ser>
          <c:idx val="1"/>
          <c:order val="1"/>
          <c:tx>
            <c:strRef>
              <c:f>Sheet1!$C$1</c:f>
              <c:strCache>
                <c:ptCount val="1"/>
                <c:pt idx="0">
                  <c:v>From Home Fixed Phone</c:v>
                </c:pt>
              </c:strCache>
            </c:strRef>
          </c:tx>
          <c:spPr>
            <a:solidFill>
              <a:srgbClr val="808080"/>
            </a:solidFill>
          </c:spPr>
          <c:invertIfNegative val="0"/>
          <c:dLbls>
            <c:txPr>
              <a:bodyPr/>
              <a:lstStyle/>
              <a:p>
                <a:pPr>
                  <a:defRPr sz="1000" b="1"/>
                </a:pPr>
                <a:endParaRPr lang="en-US"/>
              </a:p>
            </c:txPr>
            <c:showLegendKey val="0"/>
            <c:showVal val="1"/>
            <c:showCatName val="0"/>
            <c:showSerName val="0"/>
            <c:showPercent val="0"/>
            <c:showBubbleSize val="0"/>
            <c:showLeaderLines val="0"/>
          </c:dLbls>
          <c:cat>
            <c:strRef>
              <c:f>Sheet1!$A$2:$A$7</c:f>
              <c:strCache>
                <c:ptCount val="6"/>
                <c:pt idx="0">
                  <c:v>Less than 2 mins</c:v>
                </c:pt>
                <c:pt idx="1">
                  <c:v>2 - 5 mins</c:v>
                </c:pt>
                <c:pt idx="2">
                  <c:v>5 - 10 mins</c:v>
                </c:pt>
                <c:pt idx="3">
                  <c:v>10 - 20 mins</c:v>
                </c:pt>
                <c:pt idx="4">
                  <c:v>20 - 40 mins</c:v>
                </c:pt>
                <c:pt idx="5">
                  <c:v>More than 40 mins</c:v>
                </c:pt>
              </c:strCache>
            </c:strRef>
          </c:cat>
          <c:val>
            <c:numRef>
              <c:f>Sheet1!$C$2:$C$7</c:f>
              <c:numCache>
                <c:formatCode>0%</c:formatCode>
                <c:ptCount val="6"/>
                <c:pt idx="0">
                  <c:v>4.0000000000000022E-2</c:v>
                </c:pt>
                <c:pt idx="1">
                  <c:v>0.36000000000000032</c:v>
                </c:pt>
                <c:pt idx="2">
                  <c:v>0.37000000000000038</c:v>
                </c:pt>
                <c:pt idx="3">
                  <c:v>0.15000000000000024</c:v>
                </c:pt>
                <c:pt idx="4">
                  <c:v>0.05</c:v>
                </c:pt>
                <c:pt idx="5">
                  <c:v>2.0000000000000011E-2</c:v>
                </c:pt>
              </c:numCache>
            </c:numRef>
          </c:val>
        </c:ser>
        <c:dLbls>
          <c:showLegendKey val="0"/>
          <c:showVal val="0"/>
          <c:showCatName val="0"/>
          <c:showSerName val="0"/>
          <c:showPercent val="0"/>
          <c:showBubbleSize val="0"/>
        </c:dLbls>
        <c:gapWidth val="150"/>
        <c:shape val="cylinder"/>
        <c:axId val="127005056"/>
        <c:axId val="127006592"/>
        <c:axId val="0"/>
      </c:bar3DChart>
      <c:catAx>
        <c:axId val="127005056"/>
        <c:scaling>
          <c:orientation val="minMax"/>
        </c:scaling>
        <c:delete val="0"/>
        <c:axPos val="b"/>
        <c:numFmt formatCode="General" sourceLinked="1"/>
        <c:majorTickMark val="none"/>
        <c:minorTickMark val="none"/>
        <c:tickLblPos val="nextTo"/>
        <c:spPr>
          <a:ln w="15875"/>
        </c:spPr>
        <c:txPr>
          <a:bodyPr/>
          <a:lstStyle/>
          <a:p>
            <a:pPr>
              <a:defRPr sz="1100" b="1"/>
            </a:pPr>
            <a:endParaRPr lang="en-US"/>
          </a:p>
        </c:txPr>
        <c:crossAx val="127006592"/>
        <c:crosses val="autoZero"/>
        <c:auto val="1"/>
        <c:lblAlgn val="ctr"/>
        <c:lblOffset val="100"/>
        <c:noMultiLvlLbl val="0"/>
      </c:catAx>
      <c:valAx>
        <c:axId val="127006592"/>
        <c:scaling>
          <c:orientation val="minMax"/>
        </c:scaling>
        <c:delete val="0"/>
        <c:axPos val="l"/>
        <c:numFmt formatCode="0%" sourceLinked="1"/>
        <c:majorTickMark val="out"/>
        <c:minorTickMark val="none"/>
        <c:tickLblPos val="nextTo"/>
        <c:txPr>
          <a:bodyPr/>
          <a:lstStyle/>
          <a:p>
            <a:pPr>
              <a:defRPr sz="1150" b="1"/>
            </a:pPr>
            <a:endParaRPr lang="en-US"/>
          </a:p>
        </c:txPr>
        <c:crossAx val="127005056"/>
        <c:crosses val="autoZero"/>
        <c:crossBetween val="between"/>
      </c:valAx>
      <c:spPr>
        <a:noFill/>
        <a:ln w="25386">
          <a:noFill/>
        </a:ln>
      </c:spPr>
    </c:plotArea>
    <c:legend>
      <c:legendPos val="b"/>
      <c:layout/>
      <c:overlay val="0"/>
      <c:txPr>
        <a:bodyPr/>
        <a:lstStyle/>
        <a:p>
          <a:pPr>
            <a:defRPr sz="1100" b="1"/>
          </a:pPr>
          <a:endParaRPr lang="en-US"/>
        </a:p>
      </c:txPr>
    </c:legend>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8662408944790024"/>
          <c:y val="3.3930567423534612E-2"/>
          <c:w val="0.65522396706577879"/>
          <c:h val="0.84054526435900279"/>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chemeClr val="accent3">
                  <a:lumMod val="75000"/>
                </a:schemeClr>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tx>
                <c:rich>
                  <a:bodyPr/>
                  <a:lstStyle/>
                  <a:p>
                    <a:r>
                      <a:rPr lang="en-GB" dirty="0"/>
                      <a:t>Yes, 20</a:t>
                    </a:r>
                    <a:r>
                      <a:rPr lang="en-GB"/>
                      <a:t>%, </a:t>
                    </a:r>
                    <a:endParaRPr lang="en-GB" dirty="0"/>
                  </a:p>
                </c:rich>
              </c:tx>
              <c:dLblPos val="ctr"/>
              <c:showLegendKey val="0"/>
              <c:showVal val="1"/>
              <c:showCatName val="1"/>
              <c:showSerName val="0"/>
              <c:showPercent val="1"/>
              <c:showBubbleSize val="0"/>
            </c:dLbl>
            <c:dLbl>
              <c:idx val="1"/>
              <c:layout>
                <c:manualLayout>
                  <c:x val="0.17920146674079951"/>
                  <c:y val="-0.26958373602347008"/>
                </c:manualLayout>
              </c:layout>
              <c:showLegendKey val="0"/>
              <c:showVal val="0"/>
              <c:showCatName val="1"/>
              <c:showSerName val="0"/>
              <c:showPercent val="1"/>
              <c:showBubbleSize val="0"/>
            </c:dLbl>
            <c:spPr>
              <a:scene3d>
                <a:camera prst="orthographicFront"/>
                <a:lightRig rig="threePt" dir="t"/>
              </a:scene3d>
              <a:sp3d>
                <a:bevelB/>
              </a:sp3d>
            </c:spPr>
            <c:txPr>
              <a:bodyPr/>
              <a:lstStyle/>
              <a:p>
                <a:pPr>
                  <a:defRPr lang="da-DK" sz="1200" b="1">
                    <a:solidFill>
                      <a:schemeClr val="bg1"/>
                    </a:solidFill>
                    <a:latin typeface="Arial" pitchFamily="34" charset="0"/>
                    <a:cs typeface="Arial" pitchFamily="34" charset="0"/>
                  </a:defRPr>
                </a:pPr>
                <a:endParaRPr lang="en-US"/>
              </a:p>
            </c:txPr>
            <c:dLblPos val="ctr"/>
            <c:showLegendKey val="0"/>
            <c:showVal val="1"/>
            <c:showCatName val="1"/>
            <c:showSerName val="0"/>
            <c:showPercent val="1"/>
            <c:showBubbleSize val="0"/>
            <c:showLeaderLines val="1"/>
          </c:dLbls>
          <c:cat>
            <c:strRef>
              <c:f>Sheet1!$A$2:$A$3</c:f>
              <c:strCache>
                <c:ptCount val="2"/>
                <c:pt idx="0">
                  <c:v>Yes</c:v>
                </c:pt>
                <c:pt idx="1">
                  <c:v>No</c:v>
                </c:pt>
              </c:strCache>
            </c:strRef>
          </c:cat>
          <c:val>
            <c:numRef>
              <c:f>Sheet1!$B$2:$B$3</c:f>
              <c:numCache>
                <c:formatCode>0%</c:formatCode>
                <c:ptCount val="2"/>
                <c:pt idx="0">
                  <c:v>0.19600000000000001</c:v>
                </c:pt>
                <c:pt idx="1">
                  <c:v>0.80400000000000005</c:v>
                </c:pt>
              </c:numCache>
            </c:numRef>
          </c:val>
        </c:ser>
        <c:dLbls>
          <c:showLegendKey val="0"/>
          <c:showVal val="0"/>
          <c:showCatName val="0"/>
          <c:showSerName val="0"/>
          <c:showPercent val="0"/>
          <c:showBubbleSize val="0"/>
          <c:showLeaderLines val="1"/>
        </c:dLbls>
        <c:firstSliceAng val="0"/>
      </c:pieChart>
      <c:spPr>
        <a:noFill/>
        <a:ln w="25404">
          <a:noFill/>
        </a:ln>
      </c:spPr>
    </c:plotArea>
    <c:plotVisOnly val="1"/>
    <c:dispBlanksAs val="zero"/>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chemeClr val="accent6">
                <a:lumMod val="20000"/>
                <a:lumOff val="80000"/>
              </a:schemeClr>
            </a:solidFill>
          </c:spPr>
          <c:dPt>
            <c:idx val="0"/>
            <c:bubble3D val="0"/>
            <c:spPr>
              <a:solidFill>
                <a:schemeClr val="tx2">
                  <a:lumMod val="20000"/>
                  <a:lumOff val="80000"/>
                </a:schemeClr>
              </a:solidFill>
            </c:spPr>
          </c:dPt>
          <c:cat>
            <c:strRef>
              <c:f>'International Calling'!$B$39:$B$40</c:f>
              <c:strCache>
                <c:ptCount val="2"/>
                <c:pt idx="0">
                  <c:v>Yes</c:v>
                </c:pt>
                <c:pt idx="1">
                  <c:v>No</c:v>
                </c:pt>
              </c:strCache>
            </c:strRef>
          </c:cat>
          <c:val>
            <c:numRef>
              <c:f>'International Calling'!$C$39:$C$40</c:f>
              <c:numCache>
                <c:formatCode>0%</c:formatCode>
                <c:ptCount val="2"/>
                <c:pt idx="0">
                  <c:v>0.13</c:v>
                </c:pt>
                <c:pt idx="1">
                  <c:v>0.87000000000000965</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4967378306"/>
          <c:y val="0.90254620999228252"/>
          <c:w val="0.30816164319329381"/>
          <c:h val="8.3716832215761067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a:ln w="9525">
          <a:noFill/>
        </a:ln>
      </c:spPr>
    </c:floor>
    <c:sideWall>
      <c:thickness val="0"/>
    </c:sideWall>
    <c:backWall>
      <c:thickness val="0"/>
      <c:spPr>
        <a:noFill/>
        <a:ln w="25400">
          <a:noFill/>
        </a:ln>
      </c:spPr>
    </c:backWall>
    <c:plotArea>
      <c:layout>
        <c:manualLayout>
          <c:layoutTarget val="inner"/>
          <c:xMode val="edge"/>
          <c:yMode val="edge"/>
          <c:x val="5.3367517890050994E-2"/>
          <c:y val="0.13074709411323646"/>
          <c:w val="0.92991515688198545"/>
          <c:h val="0.68081864766904165"/>
        </c:manualLayout>
      </c:layout>
      <c:bar3DChart>
        <c:barDir val="col"/>
        <c:grouping val="clustered"/>
        <c:varyColors val="0"/>
        <c:ser>
          <c:idx val="0"/>
          <c:order val="0"/>
          <c:tx>
            <c:strRef>
              <c:f>Sheet1!$B$1</c:f>
              <c:strCache>
                <c:ptCount val="1"/>
                <c:pt idx="0">
                  <c:v>2012</c:v>
                </c:pt>
              </c:strCache>
            </c:strRef>
          </c:tx>
          <c:spPr>
            <a:solidFill>
              <a:srgbClr val="9E851A"/>
            </a:solidFill>
          </c:spPr>
          <c:invertIfNegative val="0"/>
          <c:dPt>
            <c:idx val="1"/>
            <c:invertIfNegative val="0"/>
            <c:bubble3D val="0"/>
            <c:spPr>
              <a:solidFill>
                <a:srgbClr val="808080"/>
              </a:solidFill>
            </c:spPr>
          </c:dPt>
          <c:dLbls>
            <c:txPr>
              <a:bodyPr/>
              <a:lstStyle/>
              <a:p>
                <a:pPr>
                  <a:defRPr lang="da-DK" sz="1000" b="1">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Main fixed service provider</c:v>
                </c:pt>
                <c:pt idx="1">
                  <c:v>Another fixed service provider</c:v>
                </c:pt>
              </c:strCache>
            </c:strRef>
          </c:cat>
          <c:val>
            <c:numRef>
              <c:f>Sheet1!$B$2:$B$3</c:f>
              <c:numCache>
                <c:formatCode>0%</c:formatCode>
                <c:ptCount val="2"/>
                <c:pt idx="0">
                  <c:v>0.91049999999999998</c:v>
                </c:pt>
                <c:pt idx="1">
                  <c:v>8.9000000000000065E-2</c:v>
                </c:pt>
              </c:numCache>
            </c:numRef>
          </c:val>
        </c:ser>
        <c:dLbls>
          <c:showLegendKey val="0"/>
          <c:showVal val="0"/>
          <c:showCatName val="0"/>
          <c:showSerName val="0"/>
          <c:showPercent val="0"/>
          <c:showBubbleSize val="0"/>
        </c:dLbls>
        <c:gapWidth val="150"/>
        <c:shape val="cylinder"/>
        <c:axId val="85110784"/>
        <c:axId val="85112320"/>
        <c:axId val="0"/>
      </c:bar3DChart>
      <c:catAx>
        <c:axId val="85110784"/>
        <c:scaling>
          <c:orientation val="minMax"/>
        </c:scaling>
        <c:delete val="0"/>
        <c:axPos val="b"/>
        <c:numFmt formatCode="General" sourceLinked="1"/>
        <c:majorTickMark val="in"/>
        <c:minorTickMark val="none"/>
        <c:tickLblPos val="nextTo"/>
        <c:spPr>
          <a:ln w="15875"/>
        </c:spPr>
        <c:txPr>
          <a:bodyPr/>
          <a:lstStyle/>
          <a:p>
            <a:pPr>
              <a:defRPr lang="da-DK" sz="1000" b="1">
                <a:latin typeface="Arial" pitchFamily="34" charset="0"/>
                <a:cs typeface="Arial" pitchFamily="34" charset="0"/>
              </a:defRPr>
            </a:pPr>
            <a:endParaRPr lang="en-US"/>
          </a:p>
        </c:txPr>
        <c:crossAx val="85112320"/>
        <c:crosses val="autoZero"/>
        <c:auto val="1"/>
        <c:lblAlgn val="ctr"/>
        <c:lblOffset val="100"/>
        <c:noMultiLvlLbl val="0"/>
      </c:catAx>
      <c:valAx>
        <c:axId val="85112320"/>
        <c:scaling>
          <c:orientation val="minMax"/>
        </c:scaling>
        <c:delete val="0"/>
        <c:axPos val="l"/>
        <c:numFmt formatCode="0%" sourceLinked="1"/>
        <c:majorTickMark val="out"/>
        <c:minorTickMark val="none"/>
        <c:tickLblPos val="nextTo"/>
        <c:txPr>
          <a:bodyPr/>
          <a:lstStyle/>
          <a:p>
            <a:pPr>
              <a:defRPr lang="da-DK" sz="1000" b="1">
                <a:solidFill>
                  <a:schemeClr val="tx1"/>
                </a:solidFill>
                <a:latin typeface="Arial" pitchFamily="34" charset="0"/>
                <a:cs typeface="Arial" pitchFamily="34" charset="0"/>
              </a:defRPr>
            </a:pPr>
            <a:endParaRPr lang="en-US"/>
          </a:p>
        </c:txPr>
        <c:crossAx val="85110784"/>
        <c:crosses val="autoZero"/>
        <c:crossBetween val="between"/>
      </c:valAx>
      <c:spPr>
        <a:noFill/>
        <a:ln w="25401">
          <a:noFill/>
        </a:ln>
      </c:spPr>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8672546941247884"/>
          <c:y val="0.1261929453940209"/>
          <c:w val="0.62387112325245064"/>
          <c:h val="0.75663615485564306"/>
        </c:manualLayout>
      </c:layout>
      <c:barChart>
        <c:barDir val="bar"/>
        <c:grouping val="clustered"/>
        <c:varyColors val="0"/>
        <c:ser>
          <c:idx val="0"/>
          <c:order val="0"/>
          <c:tx>
            <c:strRef>
              <c:f>Sheet1!$B$1</c:f>
              <c:strCache>
                <c:ptCount val="1"/>
                <c:pt idx="0">
                  <c:v>2012</c:v>
                </c:pt>
              </c:strCache>
            </c:strRef>
          </c:tx>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w="139700" h="139700"/>
              <a:bevelB/>
            </a:sp3d>
          </c:spPr>
          <c:invertIfNegative val="0"/>
          <c:dLbls>
            <c:txPr>
              <a:bodyPr/>
              <a:lstStyle/>
              <a:p>
                <a:pPr>
                  <a:defRPr b="1">
                    <a:solidFill>
                      <a:schemeClr val="tx1"/>
                    </a:solidFill>
                  </a:defRPr>
                </a:pPr>
                <a:endParaRPr lang="en-US"/>
              </a:p>
            </c:txPr>
            <c:dLblPos val="outEnd"/>
            <c:showLegendKey val="0"/>
            <c:showVal val="1"/>
            <c:showCatName val="0"/>
            <c:showSerName val="0"/>
            <c:showPercent val="0"/>
            <c:showBubbleSize val="0"/>
            <c:showLeaderLines val="0"/>
          </c:dLbls>
          <c:cat>
            <c:strRef>
              <c:f>Sheet1!$A$2:$A$6</c:f>
              <c:strCache>
                <c:ptCount val="5"/>
                <c:pt idx="0">
                  <c:v>Less than 20%</c:v>
                </c:pt>
                <c:pt idx="1">
                  <c:v>20%-40%</c:v>
                </c:pt>
                <c:pt idx="2">
                  <c:v>41%-60%</c:v>
                </c:pt>
                <c:pt idx="3">
                  <c:v>61%-80%</c:v>
                </c:pt>
                <c:pt idx="4">
                  <c:v>More than 80%</c:v>
                </c:pt>
              </c:strCache>
            </c:strRef>
          </c:cat>
          <c:val>
            <c:numRef>
              <c:f>Sheet1!$B$2:$B$6</c:f>
              <c:numCache>
                <c:formatCode>0%</c:formatCode>
                <c:ptCount val="5"/>
                <c:pt idx="0">
                  <c:v>8.0000000000000043E-2</c:v>
                </c:pt>
                <c:pt idx="1">
                  <c:v>0.22</c:v>
                </c:pt>
                <c:pt idx="2">
                  <c:v>0.39000000000000151</c:v>
                </c:pt>
                <c:pt idx="3">
                  <c:v>0.27</c:v>
                </c:pt>
                <c:pt idx="4">
                  <c:v>4.0000000000000022E-2</c:v>
                </c:pt>
              </c:numCache>
            </c:numRef>
          </c:val>
        </c:ser>
        <c:dLbls>
          <c:showLegendKey val="0"/>
          <c:showVal val="0"/>
          <c:showCatName val="0"/>
          <c:showSerName val="0"/>
          <c:showPercent val="0"/>
          <c:showBubbleSize val="0"/>
        </c:dLbls>
        <c:gapWidth val="100"/>
        <c:axId val="85146240"/>
        <c:axId val="85144704"/>
      </c:barChart>
      <c:valAx>
        <c:axId val="85144704"/>
        <c:scaling>
          <c:orientation val="minMax"/>
        </c:scaling>
        <c:delete val="0"/>
        <c:axPos val="b"/>
        <c:numFmt formatCode="0%" sourceLinked="1"/>
        <c:majorTickMark val="out"/>
        <c:minorTickMark val="none"/>
        <c:tickLblPos val="nextTo"/>
        <c:txPr>
          <a:bodyPr/>
          <a:lstStyle/>
          <a:p>
            <a:pPr>
              <a:defRPr b="1">
                <a:solidFill>
                  <a:schemeClr val="tx1"/>
                </a:solidFill>
              </a:defRPr>
            </a:pPr>
            <a:endParaRPr lang="en-US"/>
          </a:p>
        </c:txPr>
        <c:crossAx val="85146240"/>
        <c:crosses val="autoZero"/>
        <c:crossBetween val="between"/>
      </c:valAx>
      <c:catAx>
        <c:axId val="85146240"/>
        <c:scaling>
          <c:orientation val="minMax"/>
        </c:scaling>
        <c:delete val="0"/>
        <c:axPos val="l"/>
        <c:majorTickMark val="out"/>
        <c:minorTickMark val="none"/>
        <c:tickLblPos val="nextTo"/>
        <c:spPr>
          <a:ln w="15875"/>
        </c:spPr>
        <c:txPr>
          <a:bodyPr/>
          <a:lstStyle/>
          <a:p>
            <a:pPr>
              <a:defRPr b="1">
                <a:solidFill>
                  <a:schemeClr val="tx1"/>
                </a:solidFill>
              </a:defRPr>
            </a:pPr>
            <a:endParaRPr lang="en-US"/>
          </a:p>
        </c:txPr>
        <c:crossAx val="85144704"/>
        <c:crosses val="autoZero"/>
        <c:auto val="1"/>
        <c:lblAlgn val="ctr"/>
        <c:lblOffset val="100"/>
        <c:noMultiLvlLbl val="0"/>
      </c:catAx>
      <c:spPr>
        <a:noFill/>
        <a:ln w="25360">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0987278807890947"/>
          <c:y val="0.16829558352411644"/>
          <c:w val="0.53424075014816763"/>
          <c:h val="0.69837479088603449"/>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9D8E1F"/>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layout>
                <c:manualLayout>
                  <c:x val="0.18823003979341357"/>
                  <c:y val="5.7143244519042034E-2"/>
                </c:manualLayout>
              </c:layout>
              <c:dLblPos val="bestFit"/>
              <c:showLegendKey val="0"/>
              <c:showVal val="1"/>
              <c:showCatName val="1"/>
              <c:showSerName val="0"/>
              <c:showPercent val="0"/>
              <c:showBubbleSize val="0"/>
            </c:dLbl>
            <c:spPr>
              <a:scene3d>
                <a:camera prst="orthographicFront"/>
                <a:lightRig rig="threePt" dir="t"/>
              </a:scene3d>
              <a:sp3d>
                <a:bevelB/>
              </a:sp3d>
            </c:spPr>
            <c:txPr>
              <a:bodyPr/>
              <a:lstStyle/>
              <a:p>
                <a:pPr>
                  <a:defRPr sz="1200" b="1">
                    <a:solidFill>
                      <a:schemeClr val="bg1"/>
                    </a:solidFill>
                  </a:defRPr>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0.23</c:v>
                </c:pt>
                <c:pt idx="1">
                  <c:v>0.77000000000000302</c:v>
                </c:pt>
              </c:numCache>
            </c:numRef>
          </c:val>
        </c:ser>
        <c:dLbls>
          <c:showLegendKey val="0"/>
          <c:showVal val="0"/>
          <c:showCatName val="0"/>
          <c:showSerName val="0"/>
          <c:showPercent val="0"/>
          <c:showBubbleSize val="0"/>
          <c:showLeaderLines val="1"/>
        </c:dLbls>
        <c:firstSliceAng val="241"/>
      </c:pieChart>
      <c:spPr>
        <a:noFill/>
        <a:ln w="25398">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70662000583259"/>
          <c:y val="9.1523264137437568E-2"/>
          <c:w val="0.56869805336835999"/>
          <c:h val="0.7444774516821947"/>
        </c:manualLayout>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cat>
            <c:strRef>
              <c:f>Mobile!$B$3:$B$4</c:f>
              <c:strCache>
                <c:ptCount val="2"/>
                <c:pt idx="0">
                  <c:v>Yes</c:v>
                </c:pt>
                <c:pt idx="1">
                  <c:v>No</c:v>
                </c:pt>
              </c:strCache>
            </c:strRef>
          </c:cat>
          <c:val>
            <c:numRef>
              <c:f>Mobile!$C$3:$C$4</c:f>
              <c:numCache>
                <c:formatCode>0.00%</c:formatCode>
                <c:ptCount val="2"/>
                <c:pt idx="0">
                  <c:v>0.99249999999999949</c:v>
                </c:pt>
                <c:pt idx="1">
                  <c:v>7.5000000000000934E-3</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901012373455"/>
          <c:y val="0.90254619687689996"/>
          <c:w val="0.30816172978377732"/>
          <c:h val="8.3716959622471526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manualLayout>
          <c:layoutTarget val="inner"/>
          <c:xMode val="edge"/>
          <c:yMode val="edge"/>
          <c:x val="0.48452806870016102"/>
          <c:y val="3.883495145631069E-2"/>
          <c:w val="0.48120416379992664"/>
          <c:h val="0.8592852228422907"/>
        </c:manualLayout>
      </c:layout>
      <c:bar3DChart>
        <c:barDir val="bar"/>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'Internet Usage'!$B$56:$B$71</c:f>
              <c:strCache>
                <c:ptCount val="16"/>
                <c:pt idx="0">
                  <c:v>Sending or receiving email</c:v>
                </c:pt>
                <c:pt idx="1">
                  <c:v>Visiting social networking sites (such as Facebook or Twitter or MySpace)</c:v>
                </c:pt>
                <c:pt idx="2">
                  <c:v>Reading or downloading online newspapers or magazines or electronic books</c:v>
                </c:pt>
                <c:pt idx="3">
                  <c:v>Downloading movies, images, music, watching TV or videos, or listening to radio or music</c:v>
                </c:pt>
                <c:pt idx="4">
                  <c:v>Getting information about goods or services</c:v>
                </c:pt>
                <c:pt idx="5">
                  <c:v>Internet banking</c:v>
                </c:pt>
                <c:pt idx="6">
                  <c:v>Education or learning activities</c:v>
                </c:pt>
                <c:pt idx="7">
                  <c:v>Downloading software</c:v>
                </c:pt>
                <c:pt idx="8">
                  <c:v>Playing or downloading video games or computer games</c:v>
                </c:pt>
                <c:pt idx="9">
                  <c:v>Paying utility bills</c:v>
                </c:pt>
                <c:pt idx="10">
                  <c:v>Getting information from government organizations</c:v>
                </c:pt>
                <c:pt idx="11">
                  <c:v>Getting information related to health or health services</c:v>
                </c:pt>
                <c:pt idx="12">
                  <c:v>Interacting with government agencies</c:v>
                </c:pt>
                <c:pt idx="13">
                  <c:v>Purchasing or ordering goods or services</c:v>
                </c:pt>
                <c:pt idx="14">
                  <c:v>Posting information or instant messaging</c:v>
                </c:pt>
                <c:pt idx="15">
                  <c:v>Not applicable</c:v>
                </c:pt>
              </c:strCache>
            </c:strRef>
          </c:cat>
          <c:val>
            <c:numRef>
              <c:f>'Internet Usage'!$C$56:$C$71</c:f>
              <c:numCache>
                <c:formatCode>0%</c:formatCode>
                <c:ptCount val="16"/>
                <c:pt idx="0">
                  <c:v>0.81</c:v>
                </c:pt>
                <c:pt idx="1">
                  <c:v>0.45</c:v>
                </c:pt>
                <c:pt idx="2">
                  <c:v>0.34</c:v>
                </c:pt>
                <c:pt idx="3">
                  <c:v>0.30000000000000032</c:v>
                </c:pt>
                <c:pt idx="4">
                  <c:v>0.26</c:v>
                </c:pt>
                <c:pt idx="5">
                  <c:v>0.23</c:v>
                </c:pt>
                <c:pt idx="6">
                  <c:v>0.17</c:v>
                </c:pt>
                <c:pt idx="7">
                  <c:v>0.16</c:v>
                </c:pt>
                <c:pt idx="8">
                  <c:v>0.14000000000000001</c:v>
                </c:pt>
                <c:pt idx="9">
                  <c:v>0.12000000000000002</c:v>
                </c:pt>
                <c:pt idx="10">
                  <c:v>0.11</c:v>
                </c:pt>
                <c:pt idx="11">
                  <c:v>9.0000000000000024E-2</c:v>
                </c:pt>
                <c:pt idx="12">
                  <c:v>6.0000000000000032E-2</c:v>
                </c:pt>
                <c:pt idx="13">
                  <c:v>6.0000000000000032E-2</c:v>
                </c:pt>
                <c:pt idx="14">
                  <c:v>6.0000000000000032E-2</c:v>
                </c:pt>
                <c:pt idx="15">
                  <c:v>2.0000000000000011E-2</c:v>
                </c:pt>
              </c:numCache>
            </c:numRef>
          </c:val>
        </c:ser>
        <c:dLbls>
          <c:showLegendKey val="0"/>
          <c:showVal val="0"/>
          <c:showCatName val="0"/>
          <c:showSerName val="0"/>
          <c:showPercent val="0"/>
          <c:showBubbleSize val="0"/>
        </c:dLbls>
        <c:gapWidth val="75"/>
        <c:shape val="cylinder"/>
        <c:axId val="127408384"/>
        <c:axId val="127410176"/>
        <c:axId val="0"/>
      </c:bar3DChart>
      <c:catAx>
        <c:axId val="127408384"/>
        <c:scaling>
          <c:orientation val="minMax"/>
        </c:scaling>
        <c:delete val="0"/>
        <c:axPos val="l"/>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7410176"/>
        <c:crosses val="autoZero"/>
        <c:auto val="1"/>
        <c:lblAlgn val="ctr"/>
        <c:lblOffset val="100"/>
        <c:noMultiLvlLbl val="0"/>
      </c:catAx>
      <c:valAx>
        <c:axId val="127410176"/>
        <c:scaling>
          <c:orientation val="minMax"/>
        </c:scaling>
        <c:delete val="0"/>
        <c:axPos val="b"/>
        <c:majorGridlines/>
        <c:numFmt formatCode="0%" sourceLinked="1"/>
        <c:majorTickMark val="none"/>
        <c:minorTickMark val="none"/>
        <c:tickLblPos val="nextTo"/>
        <c:spPr>
          <a:ln w="9525">
            <a:noFill/>
          </a:ln>
        </c:spPr>
        <c:txPr>
          <a:bodyPr/>
          <a:lstStyle/>
          <a:p>
            <a:pPr>
              <a:defRPr lang="en-GB"/>
            </a:pPr>
            <a:endParaRPr lang="en-US"/>
          </a:p>
        </c:txPr>
        <c:crossAx val="127408384"/>
        <c:crosses val="autoZero"/>
        <c:crossBetween val="between"/>
        <c:minorUnit val="1"/>
      </c:valAx>
    </c:plotArea>
    <c:plotVisOnly val="1"/>
    <c:dispBlanksAs val="gap"/>
    <c:showDLblsOverMax val="0"/>
  </c:chart>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0180827194987722"/>
          <c:y val="0.17045907951670949"/>
          <c:w val="0.53424075014816763"/>
          <c:h val="0.69837479088603449"/>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9D8E1F"/>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spPr>
              <a:scene3d>
                <a:camera prst="orthographicFront"/>
                <a:lightRig rig="threePt" dir="t"/>
              </a:scene3d>
              <a:sp3d>
                <a:bevelB/>
              </a:sp3d>
            </c:spPr>
            <c:txPr>
              <a:bodyPr/>
              <a:lstStyle/>
              <a:p>
                <a:pPr>
                  <a:defRPr sz="1200" b="1">
                    <a:solidFill>
                      <a:schemeClr val="bg1"/>
                    </a:solidFill>
                  </a:defRPr>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0.21000000000000021</c:v>
                </c:pt>
                <c:pt idx="1">
                  <c:v>0.79</c:v>
                </c:pt>
              </c:numCache>
            </c:numRef>
          </c:val>
        </c:ser>
        <c:dLbls>
          <c:showLegendKey val="0"/>
          <c:showVal val="0"/>
          <c:showCatName val="0"/>
          <c:showSerName val="0"/>
          <c:showPercent val="0"/>
          <c:showBubbleSize val="0"/>
          <c:showLeaderLines val="1"/>
        </c:dLbls>
        <c:firstSliceAng val="241"/>
      </c:pieChart>
      <c:spPr>
        <a:noFill/>
        <a:ln w="25398">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manualLayout>
          <c:layoutTarget val="inner"/>
          <c:xMode val="edge"/>
          <c:yMode val="edge"/>
          <c:x val="0.48452806870016102"/>
          <c:y val="3.883495145631069E-2"/>
          <c:w val="0.48120416379992664"/>
          <c:h val="0.8592852228422907"/>
        </c:manualLayout>
      </c:layout>
      <c:bar3DChart>
        <c:barDir val="bar"/>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'Internet Usage'!$B$56:$B$71</c:f>
              <c:strCache>
                <c:ptCount val="16"/>
                <c:pt idx="0">
                  <c:v>Sending or receiving email</c:v>
                </c:pt>
                <c:pt idx="1">
                  <c:v>Visiting social networking sites (such as Facebook or Twitter or MySpace)</c:v>
                </c:pt>
                <c:pt idx="2">
                  <c:v>Reading or downloading online newspapers or magazines or electronic books</c:v>
                </c:pt>
                <c:pt idx="3">
                  <c:v>Downloading movies, images, music, watching TV or videos, or listening to radio or music</c:v>
                </c:pt>
                <c:pt idx="4">
                  <c:v>Getting information about goods or services</c:v>
                </c:pt>
                <c:pt idx="5">
                  <c:v>Internet banking</c:v>
                </c:pt>
                <c:pt idx="6">
                  <c:v>Education or learning activities</c:v>
                </c:pt>
                <c:pt idx="7">
                  <c:v>Downloading software</c:v>
                </c:pt>
                <c:pt idx="8">
                  <c:v>Playing or downloading video games or computer games</c:v>
                </c:pt>
                <c:pt idx="9">
                  <c:v>Paying utility bills</c:v>
                </c:pt>
                <c:pt idx="10">
                  <c:v>Getting information from government organizations</c:v>
                </c:pt>
                <c:pt idx="11">
                  <c:v>Getting information related to health or health services</c:v>
                </c:pt>
                <c:pt idx="12">
                  <c:v>Interacting with government agencies</c:v>
                </c:pt>
                <c:pt idx="13">
                  <c:v>Purchasing or ordering goods or services</c:v>
                </c:pt>
                <c:pt idx="14">
                  <c:v>Posting information or instant messaging</c:v>
                </c:pt>
                <c:pt idx="15">
                  <c:v>Not applicable</c:v>
                </c:pt>
              </c:strCache>
            </c:strRef>
          </c:cat>
          <c:val>
            <c:numRef>
              <c:f>'Internet Usage'!$C$56:$C$71</c:f>
              <c:numCache>
                <c:formatCode>0%</c:formatCode>
                <c:ptCount val="16"/>
                <c:pt idx="0">
                  <c:v>0.81</c:v>
                </c:pt>
                <c:pt idx="1">
                  <c:v>0.45</c:v>
                </c:pt>
                <c:pt idx="2">
                  <c:v>0.34</c:v>
                </c:pt>
                <c:pt idx="3">
                  <c:v>0.30000000000000032</c:v>
                </c:pt>
                <c:pt idx="4">
                  <c:v>0.26</c:v>
                </c:pt>
                <c:pt idx="5">
                  <c:v>0.23</c:v>
                </c:pt>
                <c:pt idx="6">
                  <c:v>0.17</c:v>
                </c:pt>
                <c:pt idx="7">
                  <c:v>0.16</c:v>
                </c:pt>
                <c:pt idx="8">
                  <c:v>0.14000000000000001</c:v>
                </c:pt>
                <c:pt idx="9">
                  <c:v>0.12000000000000002</c:v>
                </c:pt>
                <c:pt idx="10">
                  <c:v>0.11</c:v>
                </c:pt>
                <c:pt idx="11">
                  <c:v>9.0000000000000024E-2</c:v>
                </c:pt>
                <c:pt idx="12">
                  <c:v>6.0000000000000032E-2</c:v>
                </c:pt>
                <c:pt idx="13">
                  <c:v>6.0000000000000032E-2</c:v>
                </c:pt>
                <c:pt idx="14">
                  <c:v>6.0000000000000032E-2</c:v>
                </c:pt>
                <c:pt idx="15">
                  <c:v>2.0000000000000011E-2</c:v>
                </c:pt>
              </c:numCache>
            </c:numRef>
          </c:val>
        </c:ser>
        <c:dLbls>
          <c:showLegendKey val="0"/>
          <c:showVal val="0"/>
          <c:showCatName val="0"/>
          <c:showSerName val="0"/>
          <c:showPercent val="0"/>
          <c:showBubbleSize val="0"/>
        </c:dLbls>
        <c:gapWidth val="75"/>
        <c:shape val="cylinder"/>
        <c:axId val="127523456"/>
        <c:axId val="127619456"/>
        <c:axId val="0"/>
      </c:bar3DChart>
      <c:catAx>
        <c:axId val="127523456"/>
        <c:scaling>
          <c:orientation val="minMax"/>
        </c:scaling>
        <c:delete val="0"/>
        <c:axPos val="l"/>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7619456"/>
        <c:crosses val="autoZero"/>
        <c:auto val="1"/>
        <c:lblAlgn val="ctr"/>
        <c:lblOffset val="100"/>
        <c:noMultiLvlLbl val="0"/>
      </c:catAx>
      <c:valAx>
        <c:axId val="127619456"/>
        <c:scaling>
          <c:orientation val="minMax"/>
        </c:scaling>
        <c:delete val="0"/>
        <c:axPos val="b"/>
        <c:majorGridlines/>
        <c:numFmt formatCode="0%" sourceLinked="1"/>
        <c:majorTickMark val="none"/>
        <c:minorTickMark val="none"/>
        <c:tickLblPos val="nextTo"/>
        <c:spPr>
          <a:ln w="9525">
            <a:noFill/>
          </a:ln>
        </c:spPr>
        <c:txPr>
          <a:bodyPr/>
          <a:lstStyle/>
          <a:p>
            <a:pPr>
              <a:defRPr lang="en-GB"/>
            </a:pPr>
            <a:endParaRPr lang="en-US"/>
          </a:p>
        </c:txPr>
        <c:crossAx val="127523456"/>
        <c:crosses val="autoZero"/>
        <c:crossBetween val="between"/>
        <c:minorUnit val="1"/>
      </c:valAx>
    </c:plotArea>
    <c:plotVisOnly val="1"/>
    <c:dispBlanksAs val="gap"/>
    <c:showDLblsOverMax val="0"/>
  </c:chart>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manualLayout>
          <c:layoutTarget val="inner"/>
          <c:xMode val="edge"/>
          <c:yMode val="edge"/>
          <c:x val="0.48452806870016102"/>
          <c:y val="3.883495145631069E-2"/>
          <c:w val="0.48120416379992664"/>
          <c:h val="0.8592852228422907"/>
        </c:manualLayout>
      </c:layout>
      <c:bar3DChart>
        <c:barDir val="bar"/>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'Internet Usage'!$B$56:$B$71</c:f>
              <c:strCache>
                <c:ptCount val="16"/>
                <c:pt idx="0">
                  <c:v>Sending or receiving email</c:v>
                </c:pt>
                <c:pt idx="1">
                  <c:v>Visiting social networking sites (such as Facebook or Twitter or MySpace)</c:v>
                </c:pt>
                <c:pt idx="2">
                  <c:v>Reading or downloading online newspapers or magazines or electronic books</c:v>
                </c:pt>
                <c:pt idx="3">
                  <c:v>Downloading movies, images, music, watching TV or videos, or listening to radio or music</c:v>
                </c:pt>
                <c:pt idx="4">
                  <c:v>Getting information about goods or services</c:v>
                </c:pt>
                <c:pt idx="5">
                  <c:v>Internet banking</c:v>
                </c:pt>
                <c:pt idx="6">
                  <c:v>Education or learning activities</c:v>
                </c:pt>
                <c:pt idx="7">
                  <c:v>Downloading software</c:v>
                </c:pt>
                <c:pt idx="8">
                  <c:v>Playing or downloading video games or computer games</c:v>
                </c:pt>
                <c:pt idx="9">
                  <c:v>Paying utility bills</c:v>
                </c:pt>
                <c:pt idx="10">
                  <c:v>Getting information from government organizations</c:v>
                </c:pt>
                <c:pt idx="11">
                  <c:v>Getting information related to health or health services</c:v>
                </c:pt>
                <c:pt idx="12">
                  <c:v>Interacting with government agencies</c:v>
                </c:pt>
                <c:pt idx="13">
                  <c:v>Purchasing or ordering goods or services</c:v>
                </c:pt>
                <c:pt idx="14">
                  <c:v>Posting information or instant messaging</c:v>
                </c:pt>
                <c:pt idx="15">
                  <c:v>Not applicable</c:v>
                </c:pt>
              </c:strCache>
            </c:strRef>
          </c:cat>
          <c:val>
            <c:numRef>
              <c:f>'Internet Usage'!$C$56:$C$71</c:f>
              <c:numCache>
                <c:formatCode>0%</c:formatCode>
                <c:ptCount val="16"/>
                <c:pt idx="0">
                  <c:v>0.81</c:v>
                </c:pt>
                <c:pt idx="1">
                  <c:v>0.45</c:v>
                </c:pt>
                <c:pt idx="2">
                  <c:v>0.34</c:v>
                </c:pt>
                <c:pt idx="3">
                  <c:v>0.30000000000000032</c:v>
                </c:pt>
                <c:pt idx="4">
                  <c:v>0.26</c:v>
                </c:pt>
                <c:pt idx="5">
                  <c:v>0.23</c:v>
                </c:pt>
                <c:pt idx="6">
                  <c:v>0.17</c:v>
                </c:pt>
                <c:pt idx="7">
                  <c:v>0.16</c:v>
                </c:pt>
                <c:pt idx="8">
                  <c:v>0.14000000000000001</c:v>
                </c:pt>
                <c:pt idx="9">
                  <c:v>0.12000000000000002</c:v>
                </c:pt>
                <c:pt idx="10">
                  <c:v>0.11</c:v>
                </c:pt>
                <c:pt idx="11">
                  <c:v>9.0000000000000024E-2</c:v>
                </c:pt>
                <c:pt idx="12">
                  <c:v>6.0000000000000032E-2</c:v>
                </c:pt>
                <c:pt idx="13">
                  <c:v>6.0000000000000032E-2</c:v>
                </c:pt>
                <c:pt idx="14">
                  <c:v>6.0000000000000032E-2</c:v>
                </c:pt>
                <c:pt idx="15">
                  <c:v>2.0000000000000011E-2</c:v>
                </c:pt>
              </c:numCache>
            </c:numRef>
          </c:val>
        </c:ser>
        <c:dLbls>
          <c:showLegendKey val="0"/>
          <c:showVal val="0"/>
          <c:showCatName val="0"/>
          <c:showSerName val="0"/>
          <c:showPercent val="0"/>
          <c:showBubbleSize val="0"/>
        </c:dLbls>
        <c:gapWidth val="75"/>
        <c:shape val="cylinder"/>
        <c:axId val="127335808"/>
        <c:axId val="127489152"/>
        <c:axId val="0"/>
      </c:bar3DChart>
      <c:catAx>
        <c:axId val="127335808"/>
        <c:scaling>
          <c:orientation val="minMax"/>
        </c:scaling>
        <c:delete val="0"/>
        <c:axPos val="l"/>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7489152"/>
        <c:crosses val="autoZero"/>
        <c:auto val="1"/>
        <c:lblAlgn val="ctr"/>
        <c:lblOffset val="100"/>
        <c:noMultiLvlLbl val="0"/>
      </c:catAx>
      <c:valAx>
        <c:axId val="127489152"/>
        <c:scaling>
          <c:orientation val="minMax"/>
        </c:scaling>
        <c:delete val="0"/>
        <c:axPos val="b"/>
        <c:majorGridlines/>
        <c:numFmt formatCode="0%" sourceLinked="1"/>
        <c:majorTickMark val="none"/>
        <c:minorTickMark val="none"/>
        <c:tickLblPos val="nextTo"/>
        <c:spPr>
          <a:ln w="9525">
            <a:noFill/>
          </a:ln>
        </c:spPr>
        <c:txPr>
          <a:bodyPr/>
          <a:lstStyle/>
          <a:p>
            <a:pPr>
              <a:defRPr lang="en-GB"/>
            </a:pPr>
            <a:endParaRPr lang="en-US"/>
          </a:p>
        </c:txPr>
        <c:crossAx val="127335808"/>
        <c:crosses val="autoZero"/>
        <c:crossBetween val="between"/>
        <c:minorUnit val="1"/>
      </c:valAx>
    </c:plotArea>
    <c:plotVisOnly val="1"/>
    <c:dispBlanksAs val="gap"/>
    <c:showDLblsOverMax val="0"/>
  </c:chart>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chemeClr val="accent6">
                <a:lumMod val="20000"/>
                <a:lumOff val="80000"/>
              </a:schemeClr>
            </a:solidFill>
          </c:spPr>
          <c:dPt>
            <c:idx val="1"/>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'Internet Usage'!$B$4:$B$5</c:f>
              <c:strCache>
                <c:ptCount val="2"/>
                <c:pt idx="0">
                  <c:v>Yes</c:v>
                </c:pt>
                <c:pt idx="1">
                  <c:v>No</c:v>
                </c:pt>
              </c:strCache>
            </c:strRef>
          </c:cat>
          <c:val>
            <c:numRef>
              <c:f>'Internet Usage'!$C$4:$C$5</c:f>
              <c:numCache>
                <c:formatCode>0%</c:formatCode>
                <c:ptCount val="2"/>
                <c:pt idx="0">
                  <c:v>0.78</c:v>
                </c:pt>
                <c:pt idx="1">
                  <c:v>0.22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4967378356"/>
          <c:y val="0.90254610330571428"/>
          <c:w val="0.30816164319329381"/>
          <c:h val="8.37170843840602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'Internet Usage'!$B$19:$B$24</c:f>
              <c:strCache>
                <c:ptCount val="6"/>
                <c:pt idx="0">
                  <c:v>Home</c:v>
                </c:pt>
                <c:pt idx="1">
                  <c:v>Work</c:v>
                </c:pt>
                <c:pt idx="2">
                  <c:v>Commercial Internet Access facility (not free, i.e. Internet cafe)</c:v>
                </c:pt>
                <c:pt idx="3">
                  <c:v>Another person’s home</c:v>
                </c:pt>
                <c:pt idx="4">
                  <c:v>Community Internet Access facility (free, i.e. library)</c:v>
                </c:pt>
                <c:pt idx="5">
                  <c:v>Place of education</c:v>
                </c:pt>
              </c:strCache>
            </c:strRef>
          </c:cat>
          <c:val>
            <c:numRef>
              <c:f>'Internet Usage'!$C$19:$C$24</c:f>
              <c:numCache>
                <c:formatCode>0%</c:formatCode>
                <c:ptCount val="6"/>
                <c:pt idx="0">
                  <c:v>0.78</c:v>
                </c:pt>
                <c:pt idx="1">
                  <c:v>0.48000000000000032</c:v>
                </c:pt>
                <c:pt idx="2">
                  <c:v>0.15000000000000024</c:v>
                </c:pt>
                <c:pt idx="3">
                  <c:v>0.05</c:v>
                </c:pt>
                <c:pt idx="4">
                  <c:v>2.0000000000000011E-2</c:v>
                </c:pt>
                <c:pt idx="5">
                  <c:v>2.0000000000000011E-2</c:v>
                </c:pt>
              </c:numCache>
            </c:numRef>
          </c:val>
        </c:ser>
        <c:dLbls>
          <c:showLegendKey val="0"/>
          <c:showVal val="0"/>
          <c:showCatName val="0"/>
          <c:showSerName val="0"/>
          <c:showPercent val="0"/>
          <c:showBubbleSize val="0"/>
        </c:dLbls>
        <c:gapWidth val="55"/>
        <c:shape val="cylinder"/>
        <c:axId val="127318656"/>
        <c:axId val="127476096"/>
        <c:axId val="0"/>
      </c:bar3DChart>
      <c:catAx>
        <c:axId val="127318656"/>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127476096"/>
        <c:crosses val="autoZero"/>
        <c:auto val="1"/>
        <c:lblAlgn val="ctr"/>
        <c:lblOffset val="100"/>
        <c:noMultiLvlLbl val="0"/>
      </c:catAx>
      <c:valAx>
        <c:axId val="127476096"/>
        <c:scaling>
          <c:orientation val="minMax"/>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127318656"/>
        <c:crosses val="autoZero"/>
        <c:crossBetween val="between"/>
        <c:minorUnit val="0.2"/>
      </c:valAx>
      <c:spPr>
        <a:noFill/>
        <a:ln w="25400">
          <a:noFill/>
        </a:ln>
      </c:spPr>
    </c:plotArea>
    <c:plotVisOnly val="1"/>
    <c:dispBlanksAs val="gap"/>
    <c:showDLblsOverMax val="0"/>
  </c:chart>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9184509388249713"/>
          <c:y val="0.13025809273840774"/>
          <c:w val="0.55092368261659874"/>
          <c:h val="0.77951849059758116"/>
        </c:manualLayout>
      </c:layout>
      <c:barChart>
        <c:barDir val="bar"/>
        <c:grouping val="clustered"/>
        <c:varyColors val="0"/>
        <c:ser>
          <c:idx val="0"/>
          <c:order val="0"/>
          <c:tx>
            <c:strRef>
              <c:f>Sheet1!$B$1</c:f>
              <c:strCache>
                <c:ptCount val="1"/>
                <c:pt idx="0">
                  <c:v>2012</c:v>
                </c:pt>
              </c:strCache>
            </c:strRef>
          </c:tx>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w="139700" h="139700"/>
              <a:bevelB/>
            </a:sp3d>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Sheet1!$A$2:$A$6</c:f>
              <c:strCache>
                <c:ptCount val="5"/>
                <c:pt idx="0">
                  <c:v>Less than 20%</c:v>
                </c:pt>
                <c:pt idx="1">
                  <c:v>20%-40%</c:v>
                </c:pt>
                <c:pt idx="2">
                  <c:v>41%-60%</c:v>
                </c:pt>
                <c:pt idx="3">
                  <c:v>61%-80%</c:v>
                </c:pt>
                <c:pt idx="4">
                  <c:v>More than 80%</c:v>
                </c:pt>
              </c:strCache>
            </c:strRef>
          </c:cat>
          <c:val>
            <c:numRef>
              <c:f>Sheet1!$B$2:$B$6</c:f>
              <c:numCache>
                <c:formatCode>0%</c:formatCode>
                <c:ptCount val="5"/>
                <c:pt idx="0">
                  <c:v>6.0000000000000032E-2</c:v>
                </c:pt>
                <c:pt idx="1">
                  <c:v>0.36000000000000032</c:v>
                </c:pt>
                <c:pt idx="2">
                  <c:v>0.35000000000000031</c:v>
                </c:pt>
                <c:pt idx="3">
                  <c:v>0.13</c:v>
                </c:pt>
                <c:pt idx="4">
                  <c:v>0.1</c:v>
                </c:pt>
              </c:numCache>
            </c:numRef>
          </c:val>
        </c:ser>
        <c:dLbls>
          <c:showLegendKey val="0"/>
          <c:showVal val="0"/>
          <c:showCatName val="0"/>
          <c:showSerName val="0"/>
          <c:showPercent val="0"/>
          <c:showBubbleSize val="0"/>
        </c:dLbls>
        <c:gapWidth val="100"/>
        <c:axId val="24471040"/>
        <c:axId val="24469504"/>
      </c:barChart>
      <c:valAx>
        <c:axId val="24469504"/>
        <c:scaling>
          <c:orientation val="minMax"/>
        </c:scaling>
        <c:delete val="0"/>
        <c:axPos val="b"/>
        <c:numFmt formatCode="0%" sourceLinked="1"/>
        <c:majorTickMark val="out"/>
        <c:minorTickMark val="none"/>
        <c:tickLblPos val="nextTo"/>
        <c:txPr>
          <a:bodyPr/>
          <a:lstStyle/>
          <a:p>
            <a:pPr>
              <a:defRPr b="1"/>
            </a:pPr>
            <a:endParaRPr lang="en-US"/>
          </a:p>
        </c:txPr>
        <c:crossAx val="24471040"/>
        <c:crosses val="autoZero"/>
        <c:crossBetween val="between"/>
      </c:valAx>
      <c:catAx>
        <c:axId val="24471040"/>
        <c:scaling>
          <c:orientation val="minMax"/>
        </c:scaling>
        <c:delete val="0"/>
        <c:axPos val="l"/>
        <c:majorTickMark val="out"/>
        <c:minorTickMark val="none"/>
        <c:tickLblPos val="nextTo"/>
        <c:spPr>
          <a:ln w="15875"/>
        </c:spPr>
        <c:txPr>
          <a:bodyPr/>
          <a:lstStyle/>
          <a:p>
            <a:pPr>
              <a:defRPr b="1"/>
            </a:pPr>
            <a:endParaRPr lang="en-US"/>
          </a:p>
        </c:txPr>
        <c:crossAx val="24469504"/>
        <c:crosses val="autoZero"/>
        <c:auto val="1"/>
        <c:lblAlgn val="ctr"/>
        <c:lblOffset val="100"/>
        <c:noMultiLvlLbl val="0"/>
      </c:catAx>
      <c:spPr>
        <a:noFill/>
        <a:ln w="25360">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9770079884508582"/>
          <c:y val="0.10135228637316675"/>
          <c:w val="0.64387240056531614"/>
          <c:h val="0.6658604933180059"/>
        </c:manualLayout>
      </c:layout>
      <c:barChart>
        <c:barDir val="bar"/>
        <c:grouping val="clustered"/>
        <c:varyColors val="0"/>
        <c:ser>
          <c:idx val="0"/>
          <c:order val="0"/>
          <c:tx>
            <c:strRef>
              <c:f>Sheet1!$B$1</c:f>
              <c:strCache>
                <c:ptCount val="1"/>
                <c:pt idx="0">
                  <c:v>2012</c:v>
                </c:pt>
              </c:strCache>
            </c:strRef>
          </c:tx>
          <c:spPr>
            <a:solidFill>
              <a:srgbClr val="9E851A"/>
            </a:solidFill>
            <a:effectLst>
              <a:outerShdw dir="300000" rotWithShape="0">
                <a:srgbClr val="000000">
                  <a:alpha val="35000"/>
                </a:srgbClr>
              </a:outerShdw>
            </a:effectLst>
            <a:scene3d>
              <a:camera prst="orthographicFront"/>
              <a:lightRig rig="contrasting" dir="t">
                <a:rot lat="0" lon="0" rev="7800000"/>
              </a:lightRig>
            </a:scene3d>
            <a:sp3d>
              <a:bevelT w="139700" h="139700"/>
              <a:bevelB/>
            </a:sp3d>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Sheet1!$A$2:$A$6</c:f>
              <c:strCache>
                <c:ptCount val="5"/>
                <c:pt idx="0">
                  <c:v>Less than 20%</c:v>
                </c:pt>
                <c:pt idx="1">
                  <c:v>20%-40%</c:v>
                </c:pt>
                <c:pt idx="2">
                  <c:v>41%-60%</c:v>
                </c:pt>
                <c:pt idx="3">
                  <c:v>61%-80%</c:v>
                </c:pt>
                <c:pt idx="4">
                  <c:v>More than 80%</c:v>
                </c:pt>
              </c:strCache>
            </c:strRef>
          </c:cat>
          <c:val>
            <c:numRef>
              <c:f>Sheet1!$B$2:$B$6</c:f>
              <c:numCache>
                <c:formatCode>0%</c:formatCode>
                <c:ptCount val="5"/>
                <c:pt idx="0">
                  <c:v>0.21000000000000021</c:v>
                </c:pt>
                <c:pt idx="1">
                  <c:v>0.39000000000000151</c:v>
                </c:pt>
                <c:pt idx="2">
                  <c:v>0.17</c:v>
                </c:pt>
                <c:pt idx="3">
                  <c:v>0.1</c:v>
                </c:pt>
                <c:pt idx="4">
                  <c:v>0.13</c:v>
                </c:pt>
              </c:numCache>
            </c:numRef>
          </c:val>
        </c:ser>
        <c:dLbls>
          <c:showLegendKey val="0"/>
          <c:showVal val="0"/>
          <c:showCatName val="0"/>
          <c:showSerName val="0"/>
          <c:showPercent val="0"/>
          <c:showBubbleSize val="0"/>
        </c:dLbls>
        <c:gapWidth val="100"/>
        <c:axId val="24500864"/>
        <c:axId val="24499328"/>
      </c:barChart>
      <c:valAx>
        <c:axId val="24499328"/>
        <c:scaling>
          <c:orientation val="minMax"/>
        </c:scaling>
        <c:delete val="0"/>
        <c:axPos val="b"/>
        <c:numFmt formatCode="0%" sourceLinked="1"/>
        <c:majorTickMark val="out"/>
        <c:minorTickMark val="none"/>
        <c:tickLblPos val="nextTo"/>
        <c:txPr>
          <a:bodyPr/>
          <a:lstStyle/>
          <a:p>
            <a:pPr>
              <a:defRPr b="1"/>
            </a:pPr>
            <a:endParaRPr lang="en-US"/>
          </a:p>
        </c:txPr>
        <c:crossAx val="24500864"/>
        <c:crosses val="autoZero"/>
        <c:crossBetween val="between"/>
      </c:valAx>
      <c:catAx>
        <c:axId val="24500864"/>
        <c:scaling>
          <c:orientation val="minMax"/>
        </c:scaling>
        <c:delete val="0"/>
        <c:axPos val="l"/>
        <c:majorTickMark val="out"/>
        <c:minorTickMark val="none"/>
        <c:tickLblPos val="nextTo"/>
        <c:spPr>
          <a:ln w="15875"/>
        </c:spPr>
        <c:txPr>
          <a:bodyPr/>
          <a:lstStyle/>
          <a:p>
            <a:pPr>
              <a:defRPr b="1"/>
            </a:pPr>
            <a:endParaRPr lang="en-US"/>
          </a:p>
        </c:txPr>
        <c:crossAx val="24499328"/>
        <c:crosses val="autoZero"/>
        <c:auto val="1"/>
        <c:lblAlgn val="ctr"/>
        <c:lblOffset val="100"/>
        <c:noMultiLvlLbl val="0"/>
      </c:catAx>
      <c:spPr>
        <a:noFill/>
        <a:ln w="25360">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chemeClr val="accent6">
                <a:lumMod val="20000"/>
                <a:lumOff val="80000"/>
              </a:schemeClr>
            </a:solidFill>
          </c:spPr>
          <c:dPt>
            <c:idx val="1"/>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'Internet Usage'!$B$4:$B$5</c:f>
              <c:strCache>
                <c:ptCount val="2"/>
                <c:pt idx="0">
                  <c:v>Yes</c:v>
                </c:pt>
                <c:pt idx="1">
                  <c:v>No</c:v>
                </c:pt>
              </c:strCache>
            </c:strRef>
          </c:cat>
          <c:val>
            <c:numRef>
              <c:f>'Internet Usage'!$C$4:$C$5</c:f>
              <c:numCache>
                <c:formatCode>0%</c:formatCode>
                <c:ptCount val="2"/>
                <c:pt idx="0">
                  <c:v>0.78</c:v>
                </c:pt>
                <c:pt idx="1">
                  <c:v>0.22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4967378356"/>
          <c:y val="0.90254610330571428"/>
          <c:w val="0.30816164319329381"/>
          <c:h val="8.37170843840602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stacked"/>
        <c:varyColors val="0"/>
        <c:ser>
          <c:idx val="0"/>
          <c:order val="0"/>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'Internet Usage'!$B$19:$B$24</c:f>
              <c:strCache>
                <c:ptCount val="6"/>
                <c:pt idx="0">
                  <c:v>Home</c:v>
                </c:pt>
                <c:pt idx="1">
                  <c:v>Work</c:v>
                </c:pt>
                <c:pt idx="2">
                  <c:v>Commercial Internet Access facility (not free, i.e. Internet cafe)</c:v>
                </c:pt>
                <c:pt idx="3">
                  <c:v>Another person’s home</c:v>
                </c:pt>
                <c:pt idx="4">
                  <c:v>Community Internet Access facility (free, i.e. library)</c:v>
                </c:pt>
                <c:pt idx="5">
                  <c:v>Place of education</c:v>
                </c:pt>
              </c:strCache>
            </c:strRef>
          </c:cat>
          <c:val>
            <c:numRef>
              <c:f>'Internet Usage'!$C$19:$C$24</c:f>
              <c:numCache>
                <c:formatCode>0%</c:formatCode>
                <c:ptCount val="6"/>
                <c:pt idx="0">
                  <c:v>0.78</c:v>
                </c:pt>
                <c:pt idx="1">
                  <c:v>0.48000000000000032</c:v>
                </c:pt>
                <c:pt idx="2">
                  <c:v>0.15000000000000024</c:v>
                </c:pt>
                <c:pt idx="3">
                  <c:v>0.05</c:v>
                </c:pt>
                <c:pt idx="4">
                  <c:v>2.0000000000000011E-2</c:v>
                </c:pt>
                <c:pt idx="5">
                  <c:v>2.0000000000000011E-2</c:v>
                </c:pt>
              </c:numCache>
            </c:numRef>
          </c:val>
        </c:ser>
        <c:dLbls>
          <c:showLegendKey val="0"/>
          <c:showVal val="0"/>
          <c:showCatName val="0"/>
          <c:showSerName val="0"/>
          <c:showPercent val="0"/>
          <c:showBubbleSize val="0"/>
        </c:dLbls>
        <c:gapWidth val="55"/>
        <c:shape val="cylinder"/>
        <c:axId val="24282240"/>
        <c:axId val="24283776"/>
        <c:axId val="0"/>
      </c:bar3DChart>
      <c:catAx>
        <c:axId val="24282240"/>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24283776"/>
        <c:crosses val="autoZero"/>
        <c:auto val="1"/>
        <c:lblAlgn val="ctr"/>
        <c:lblOffset val="100"/>
        <c:noMultiLvlLbl val="0"/>
      </c:catAx>
      <c:valAx>
        <c:axId val="24283776"/>
        <c:scaling>
          <c:orientation val="minMax"/>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24282240"/>
        <c:crosses val="autoZero"/>
        <c:crossBetween val="between"/>
        <c:minorUnit val="0.2"/>
      </c:valAx>
      <c:spPr>
        <a:noFill/>
        <a:ln w="25400">
          <a:noFill/>
        </a:ln>
      </c:spPr>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9.6702939306499744E-2"/>
          <c:y val="0.11601915603330755"/>
          <c:w val="0.86913557001027064"/>
          <c:h val="0.59647300104682732"/>
        </c:manualLayout>
      </c:layout>
      <c:bar3DChart>
        <c:barDir val="col"/>
        <c:grouping val="clustered"/>
        <c:varyColors val="0"/>
        <c:ser>
          <c:idx val="0"/>
          <c:order val="0"/>
          <c:tx>
            <c:strRef>
              <c:f>Sheet1!$B$1</c:f>
              <c:strCache>
                <c:ptCount val="1"/>
                <c:pt idx="0">
                  <c:v>2012</c:v>
                </c:pt>
              </c:strCache>
            </c:strRef>
          </c:tx>
          <c:spPr>
            <a:solidFill>
              <a:srgbClr val="9E851A"/>
            </a:solidFill>
            <a:scene3d>
              <a:camera prst="orthographicFront"/>
              <a:lightRig rig="threePt" dir="t"/>
            </a:scene3d>
            <a:sp3d>
              <a:bevelT w="0" h="0"/>
            </a:sp3d>
          </c:spPr>
          <c:invertIfNegative val="0"/>
          <c:dLbls>
            <c:numFmt formatCode="#,##0_);\(#,##0\)" sourceLinked="0"/>
            <c:txPr>
              <a:bodyPr/>
              <a:lstStyle/>
              <a:p>
                <a:pPr>
                  <a:defRPr lang="da-DK" b="1"/>
                </a:pPr>
                <a:endParaRPr lang="en-US"/>
              </a:p>
            </c:txPr>
            <c:showLegendKey val="0"/>
            <c:showVal val="1"/>
            <c:showCatName val="0"/>
            <c:showSerName val="0"/>
            <c:showPercent val="0"/>
            <c:showBubbleSize val="0"/>
            <c:showLeaderLines val="0"/>
          </c:dLbls>
          <c:cat>
            <c:strRef>
              <c:f>Sheet1!$A$2:$A$5</c:f>
              <c:strCache>
                <c:ptCount val="4"/>
                <c:pt idx="0">
                  <c:v>Local</c:v>
                </c:pt>
                <c:pt idx="1">
                  <c:v>National call to another fixed line</c:v>
                </c:pt>
                <c:pt idx="2">
                  <c:v>To a Mobile Phone </c:v>
                </c:pt>
                <c:pt idx="3">
                  <c:v>International </c:v>
                </c:pt>
              </c:strCache>
            </c:strRef>
          </c:cat>
          <c:val>
            <c:numRef>
              <c:f>Sheet1!$B$2:$B$5</c:f>
              <c:numCache>
                <c:formatCode>General</c:formatCode>
                <c:ptCount val="4"/>
                <c:pt idx="0">
                  <c:v>24.5</c:v>
                </c:pt>
                <c:pt idx="1">
                  <c:v>8.4</c:v>
                </c:pt>
                <c:pt idx="2">
                  <c:v>14.8</c:v>
                </c:pt>
                <c:pt idx="3">
                  <c:v>3.6</c:v>
                </c:pt>
              </c:numCache>
            </c:numRef>
          </c:val>
        </c:ser>
        <c:dLbls>
          <c:showLegendKey val="0"/>
          <c:showVal val="0"/>
          <c:showCatName val="0"/>
          <c:showSerName val="0"/>
          <c:showPercent val="0"/>
          <c:showBubbleSize val="0"/>
        </c:dLbls>
        <c:gapWidth val="150"/>
        <c:shape val="cylinder"/>
        <c:axId val="92886912"/>
        <c:axId val="92888448"/>
        <c:axId val="0"/>
      </c:bar3DChart>
      <c:catAx>
        <c:axId val="92886912"/>
        <c:scaling>
          <c:orientation val="minMax"/>
        </c:scaling>
        <c:delete val="0"/>
        <c:axPos val="b"/>
        <c:numFmt formatCode="General" sourceLinked="1"/>
        <c:majorTickMark val="in"/>
        <c:minorTickMark val="none"/>
        <c:tickLblPos val="nextTo"/>
        <c:txPr>
          <a:bodyPr/>
          <a:lstStyle/>
          <a:p>
            <a:pPr>
              <a:defRPr lang="da-DK" b="1"/>
            </a:pPr>
            <a:endParaRPr lang="en-US"/>
          </a:p>
        </c:txPr>
        <c:crossAx val="92888448"/>
        <c:crosses val="autoZero"/>
        <c:auto val="1"/>
        <c:lblAlgn val="ctr"/>
        <c:lblOffset val="100"/>
        <c:noMultiLvlLbl val="0"/>
      </c:catAx>
      <c:valAx>
        <c:axId val="92888448"/>
        <c:scaling>
          <c:orientation val="minMax"/>
        </c:scaling>
        <c:delete val="0"/>
        <c:axPos val="l"/>
        <c:numFmt formatCode="General" sourceLinked="1"/>
        <c:majorTickMark val="out"/>
        <c:minorTickMark val="none"/>
        <c:tickLblPos val="nextTo"/>
        <c:txPr>
          <a:bodyPr/>
          <a:lstStyle/>
          <a:p>
            <a:pPr>
              <a:defRPr lang="da-DK" b="1"/>
            </a:pPr>
            <a:endParaRPr lang="en-US"/>
          </a:p>
        </c:txPr>
        <c:crossAx val="92886912"/>
        <c:crosses val="autoZero"/>
        <c:crossBetween val="between"/>
        <c:majorUnit val="5"/>
      </c:valAx>
      <c:spPr>
        <a:noFill/>
        <a:ln w="25405">
          <a:noFill/>
        </a:ln>
      </c:spPr>
    </c:plotArea>
    <c:plotVisOnly val="1"/>
    <c:dispBlanksAs val="gap"/>
    <c:showDLblsOverMax val="0"/>
  </c:chart>
  <c:txPr>
    <a:bodyPr/>
    <a:lstStyle/>
    <a:p>
      <a:pPr>
        <a:defRPr sz="1000">
          <a:solidFill>
            <a:srgbClr val="000000"/>
          </a:solidFill>
          <a:latin typeface="Arial" pitchFamily="34" charset="0"/>
          <a:cs typeface="Arial" pitchFamily="34" charset="0"/>
        </a:defRPr>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c:spPr>
    </c:floor>
    <c:sideWall>
      <c:thickness val="0"/>
    </c:sideWall>
    <c:backWall>
      <c:thickness val="0"/>
    </c:backWall>
    <c:plotArea>
      <c:layout>
        <c:manualLayout>
          <c:layoutTarget val="inner"/>
          <c:xMode val="edge"/>
          <c:yMode val="edge"/>
          <c:x val="6.0732364342353864E-2"/>
          <c:y val="1.9231408343397274E-2"/>
          <c:w val="0.92236392799384859"/>
          <c:h val="0.64754145673739205"/>
        </c:manualLayout>
      </c:layout>
      <c:bar3DChart>
        <c:barDir val="col"/>
        <c:grouping val="clustered"/>
        <c:varyColors val="0"/>
        <c:ser>
          <c:idx val="0"/>
          <c:order val="0"/>
          <c:tx>
            <c:strRef>
              <c:f>Sheet1!$B$1</c:f>
              <c:strCache>
                <c:ptCount val="1"/>
                <c:pt idx="0">
                  <c:v>Computer</c:v>
                </c:pt>
              </c:strCache>
            </c:strRef>
          </c:tx>
          <c:spPr>
            <a:solidFill>
              <a:srgbClr val="9E851A"/>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Sheet1!$A$2:$A$5</c:f>
              <c:strCache>
                <c:ptCount val="4"/>
                <c:pt idx="0">
                  <c:v>It is cheaper</c:v>
                </c:pt>
                <c:pt idx="1">
                  <c:v>It is more convenient</c:v>
                </c:pt>
                <c:pt idx="2">
                  <c:v>Better voice quality</c:v>
                </c:pt>
                <c:pt idx="3">
                  <c:v>Other</c:v>
                </c:pt>
              </c:strCache>
            </c:strRef>
          </c:cat>
          <c:val>
            <c:numRef>
              <c:f>Sheet1!$B$2:$B$5</c:f>
              <c:numCache>
                <c:formatCode>0%</c:formatCode>
                <c:ptCount val="4"/>
                <c:pt idx="0">
                  <c:v>0.84000000000000064</c:v>
                </c:pt>
                <c:pt idx="1">
                  <c:v>0.53</c:v>
                </c:pt>
                <c:pt idx="2">
                  <c:v>0.12000000000000002</c:v>
                </c:pt>
                <c:pt idx="3">
                  <c:v>1.0000000000000005E-2</c:v>
                </c:pt>
              </c:numCache>
            </c:numRef>
          </c:val>
        </c:ser>
        <c:ser>
          <c:idx val="1"/>
          <c:order val="1"/>
          <c:tx>
            <c:strRef>
              <c:f>Sheet1!$C$1</c:f>
              <c:strCache>
                <c:ptCount val="1"/>
                <c:pt idx="0">
                  <c:v>Mobile</c:v>
                </c:pt>
              </c:strCache>
            </c:strRef>
          </c:tx>
          <c:spPr>
            <a:solidFill>
              <a:srgbClr val="808080"/>
            </a:solidFill>
          </c:spPr>
          <c:invertIfNegative val="0"/>
          <c:dLbls>
            <c:txPr>
              <a:bodyPr/>
              <a:lstStyle/>
              <a:p>
                <a:pPr>
                  <a:defRPr sz="1050" b="1"/>
                </a:pPr>
                <a:endParaRPr lang="en-US"/>
              </a:p>
            </c:txPr>
            <c:showLegendKey val="0"/>
            <c:showVal val="1"/>
            <c:showCatName val="0"/>
            <c:showSerName val="0"/>
            <c:showPercent val="0"/>
            <c:showBubbleSize val="0"/>
            <c:showLeaderLines val="0"/>
          </c:dLbls>
          <c:cat>
            <c:strRef>
              <c:f>Sheet1!$A$2:$A$5</c:f>
              <c:strCache>
                <c:ptCount val="4"/>
                <c:pt idx="0">
                  <c:v>It is cheaper</c:v>
                </c:pt>
                <c:pt idx="1">
                  <c:v>It is more convenient</c:v>
                </c:pt>
                <c:pt idx="2">
                  <c:v>Better voice quality</c:v>
                </c:pt>
                <c:pt idx="3">
                  <c:v>Other</c:v>
                </c:pt>
              </c:strCache>
            </c:strRef>
          </c:cat>
          <c:val>
            <c:numRef>
              <c:f>Sheet1!$C$2:$C$5</c:f>
              <c:numCache>
                <c:formatCode>0%</c:formatCode>
                <c:ptCount val="4"/>
                <c:pt idx="0">
                  <c:v>0.53</c:v>
                </c:pt>
                <c:pt idx="1">
                  <c:v>0.41000000000000031</c:v>
                </c:pt>
                <c:pt idx="2">
                  <c:v>0.2</c:v>
                </c:pt>
                <c:pt idx="3">
                  <c:v>7.0000000000000021E-2</c:v>
                </c:pt>
              </c:numCache>
            </c:numRef>
          </c:val>
        </c:ser>
        <c:dLbls>
          <c:showLegendKey val="0"/>
          <c:showVal val="0"/>
          <c:showCatName val="0"/>
          <c:showSerName val="0"/>
          <c:showPercent val="0"/>
          <c:showBubbleSize val="0"/>
        </c:dLbls>
        <c:gapWidth val="210"/>
        <c:shape val="cylinder"/>
        <c:axId val="24317952"/>
        <c:axId val="24319488"/>
        <c:axId val="0"/>
      </c:bar3DChart>
      <c:catAx>
        <c:axId val="24317952"/>
        <c:scaling>
          <c:orientation val="minMax"/>
        </c:scaling>
        <c:delete val="0"/>
        <c:axPos val="b"/>
        <c:numFmt formatCode="General" sourceLinked="1"/>
        <c:majorTickMark val="none"/>
        <c:minorTickMark val="none"/>
        <c:tickLblPos val="nextTo"/>
        <c:txPr>
          <a:bodyPr rot="0"/>
          <a:lstStyle/>
          <a:p>
            <a:pPr>
              <a:defRPr sz="1200" b="1"/>
            </a:pPr>
            <a:endParaRPr lang="en-US"/>
          </a:p>
        </c:txPr>
        <c:crossAx val="24319488"/>
        <c:crosses val="autoZero"/>
        <c:auto val="1"/>
        <c:lblAlgn val="ctr"/>
        <c:lblOffset val="100"/>
        <c:tickLblSkip val="1"/>
        <c:noMultiLvlLbl val="0"/>
      </c:catAx>
      <c:valAx>
        <c:axId val="24319488"/>
        <c:scaling>
          <c:orientation val="minMax"/>
        </c:scaling>
        <c:delete val="0"/>
        <c:axPos val="l"/>
        <c:numFmt formatCode="0%" sourceLinked="1"/>
        <c:majorTickMark val="none"/>
        <c:minorTickMark val="none"/>
        <c:tickLblPos val="nextTo"/>
        <c:txPr>
          <a:bodyPr/>
          <a:lstStyle/>
          <a:p>
            <a:pPr>
              <a:defRPr b="1"/>
            </a:pPr>
            <a:endParaRPr lang="en-US"/>
          </a:p>
        </c:txPr>
        <c:crossAx val="24317952"/>
        <c:crosses val="autoZero"/>
        <c:crossBetween val="between"/>
      </c:valAx>
      <c:spPr>
        <a:noFill/>
        <a:ln w="25400">
          <a:noFill/>
        </a:ln>
      </c:spPr>
    </c:plotArea>
    <c:legend>
      <c:legendPos val="b"/>
      <c:layout>
        <c:manualLayout>
          <c:xMode val="edge"/>
          <c:yMode val="edge"/>
          <c:x val="0.289667509241752"/>
          <c:y val="0.79973654855643039"/>
          <c:w val="0.46559445765346336"/>
          <c:h val="7.1096784776902899E-2"/>
        </c:manualLayout>
      </c:layout>
      <c:overlay val="0"/>
      <c:txPr>
        <a:bodyPr/>
        <a:lstStyle/>
        <a:p>
          <a:pPr>
            <a:defRPr sz="1600" b="1"/>
          </a:pPr>
          <a:endParaRPr lang="en-US"/>
        </a:p>
      </c:txPr>
    </c:legend>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'Home Internet'!$B$3:$B$4</c:f>
              <c:strCache>
                <c:ptCount val="2"/>
                <c:pt idx="0">
                  <c:v>Yes</c:v>
                </c:pt>
                <c:pt idx="1">
                  <c:v>No</c:v>
                </c:pt>
              </c:strCache>
            </c:strRef>
          </c:cat>
          <c:val>
            <c:numRef>
              <c:f>'Home Internet'!$C$3:$C$4</c:f>
              <c:numCache>
                <c:formatCode>0%</c:formatCode>
                <c:ptCount val="2"/>
                <c:pt idx="0">
                  <c:v>0.63000000000001688</c:v>
                </c:pt>
                <c:pt idx="1">
                  <c:v>0.37000000000000038</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4967378367"/>
          <c:y val="0.9025462099922813"/>
          <c:w val="0.30816164319329381"/>
          <c:h val="8.37168322157610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572058394662865"/>
          <c:y val="0.14531593444812957"/>
          <c:w val="0.41436833467711981"/>
          <c:h val="0.67206736967066349"/>
        </c:manualLayout>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cat>
            <c:strRef>
              <c:f>'Home Internet'!$B$17:$B$18</c:f>
              <c:strCache>
                <c:ptCount val="2"/>
                <c:pt idx="0">
                  <c:v>Etisalat</c:v>
                </c:pt>
                <c:pt idx="1">
                  <c:v>du</c:v>
                </c:pt>
              </c:strCache>
            </c:strRef>
          </c:cat>
          <c:val>
            <c:numRef>
              <c:f>'Home Internet'!$C$17:$C$18</c:f>
              <c:numCache>
                <c:formatCode>0%</c:formatCode>
                <c:ptCount val="2"/>
                <c:pt idx="0">
                  <c:v>0.98</c:v>
                </c:pt>
                <c:pt idx="1">
                  <c:v>2.0000000000000011E-2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4967378367"/>
          <c:y val="0.9025462099922813"/>
          <c:w val="0.30816164319329381"/>
          <c:h val="8.3716832215761067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dLbls>
            <c:txPr>
              <a:bodyPr/>
              <a:lstStyle/>
              <a:p>
                <a:pPr>
                  <a:defRPr lang="en-GB">
                    <a:latin typeface="Arial" pitchFamily="34" charset="0"/>
                    <a:cs typeface="Arial" pitchFamily="34" charset="0"/>
                  </a:defRPr>
                </a:pPr>
                <a:endParaRPr lang="en-US"/>
              </a:p>
            </c:txPr>
            <c:showLegendKey val="0"/>
            <c:showVal val="0"/>
            <c:showCatName val="0"/>
            <c:showSerName val="0"/>
            <c:showPercent val="1"/>
            <c:showBubbleSize val="0"/>
            <c:showLeaderLines val="0"/>
          </c:dLbls>
          <c:cat>
            <c:strRef>
              <c:f>'Home Internet'!$B$3:$B$4</c:f>
              <c:strCache>
                <c:ptCount val="2"/>
                <c:pt idx="0">
                  <c:v>Yes</c:v>
                </c:pt>
                <c:pt idx="1">
                  <c:v>No</c:v>
                </c:pt>
              </c:strCache>
            </c:strRef>
          </c:cat>
          <c:val>
            <c:numRef>
              <c:f>'Home Internet'!$C$3:$C$4</c:f>
              <c:numCache>
                <c:formatCode>0%</c:formatCode>
                <c:ptCount val="2"/>
                <c:pt idx="0">
                  <c:v>0.63000000000001666</c:v>
                </c:pt>
                <c:pt idx="1">
                  <c:v>0.37000000000000038</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4967378356"/>
          <c:y val="0.90254620999228152"/>
          <c:w val="0.30816164319329381"/>
          <c:h val="8.3716832215761067E-2"/>
        </c:manualLayout>
      </c:layout>
      <c:overlay val="0"/>
      <c:txPr>
        <a:bodyPr/>
        <a:lstStyle/>
        <a:p>
          <a:pPr>
            <a:defRPr lang="en-GB">
              <a:latin typeface="Arial" pitchFamily="34" charset="0"/>
              <a:cs typeface="Arial" pitchFamily="34" charset="0"/>
            </a:defRPr>
          </a:pPr>
          <a:endParaRPr lang="en-US"/>
        </a:p>
      </c:txPr>
    </c:legend>
    <c:plotVisOnly val="1"/>
    <c:dispBlanksAs val="zero"/>
    <c:showDLblsOverMax val="0"/>
  </c:chart>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572058394662848"/>
          <c:y val="0.14531593444812951"/>
          <c:w val="0.41436833467711981"/>
          <c:h val="0.67206736967066349"/>
        </c:manualLayout>
      </c:layout>
      <c:pieChart>
        <c:varyColors val="1"/>
        <c:ser>
          <c:idx val="0"/>
          <c:order val="0"/>
          <c:dPt>
            <c:idx val="0"/>
            <c:bubble3D val="0"/>
            <c:spPr>
              <a:solidFill>
                <a:schemeClr val="accent6">
                  <a:lumMod val="20000"/>
                  <a:lumOff val="80000"/>
                </a:schemeClr>
              </a:solidFill>
            </c:spPr>
          </c:dPt>
          <c:dPt>
            <c:idx val="1"/>
            <c:bubble3D val="0"/>
            <c:spPr>
              <a:solidFill>
                <a:schemeClr val="tx2">
                  <a:lumMod val="20000"/>
                  <a:lumOff val="80000"/>
                </a:schemeClr>
              </a:solidFill>
            </c:spPr>
          </c:dPt>
          <c:cat>
            <c:strRef>
              <c:f>'Home Internet'!$B$17:$B$18</c:f>
              <c:strCache>
                <c:ptCount val="2"/>
                <c:pt idx="0">
                  <c:v>Etisalat</c:v>
                </c:pt>
                <c:pt idx="1">
                  <c:v>du</c:v>
                </c:pt>
              </c:strCache>
            </c:strRef>
          </c:cat>
          <c:val>
            <c:numRef>
              <c:f>'Home Internet'!$C$17:$C$18</c:f>
              <c:numCache>
                <c:formatCode>0%</c:formatCode>
                <c:ptCount val="2"/>
                <c:pt idx="0">
                  <c:v>0.98</c:v>
                </c:pt>
                <c:pt idx="1">
                  <c:v>2.0000000000000011E-2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34591894967378356"/>
          <c:y val="0.90254620999228152"/>
          <c:w val="0.30816164319329381"/>
          <c:h val="8.3716832215761067E-2"/>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2137391421892885"/>
          <c:y val="9.1834582903842762E-2"/>
          <c:w val="0.55533202480903798"/>
          <c:h val="0.74078085626314061"/>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chemeClr val="accent3">
                  <a:lumMod val="75000"/>
                </a:schemeClr>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C0504D"/>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txPr>
              <a:bodyPr/>
              <a:lstStyle/>
              <a:p>
                <a:pPr>
                  <a:defRPr sz="1200" b="1">
                    <a:solidFill>
                      <a:schemeClr val="bg1"/>
                    </a:solidFill>
                  </a:defRPr>
                </a:pPr>
                <a:endParaRPr lang="en-US"/>
              </a:p>
            </c:txPr>
            <c:dLblPos val="ctr"/>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0.72000000000000064</c:v>
                </c:pt>
                <c:pt idx="1">
                  <c:v>0.28000000000000008</c:v>
                </c:pt>
              </c:numCache>
            </c:numRef>
          </c:val>
        </c:ser>
        <c:dLbls>
          <c:showLegendKey val="0"/>
          <c:showVal val="0"/>
          <c:showCatName val="0"/>
          <c:showSerName val="0"/>
          <c:showPercent val="0"/>
          <c:showBubbleSize val="0"/>
          <c:showLeaderLines val="1"/>
        </c:dLbls>
        <c:firstSliceAng val="228"/>
      </c:pieChart>
      <c:spPr>
        <a:noFill/>
        <a:ln w="25360">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3735791439531601"/>
          <c:y val="0"/>
          <c:w val="0.61365838885523927"/>
          <c:h val="0.81821118514031699"/>
        </c:manualLayout>
      </c:layout>
      <c:pieChart>
        <c:varyColors val="1"/>
        <c:ser>
          <c:idx val="0"/>
          <c:order val="0"/>
          <c:tx>
            <c:strRef>
              <c:f>Sheet1!$B$1</c:f>
              <c:strCache>
                <c:ptCount val="1"/>
                <c:pt idx="0">
                  <c:v>2012</c:v>
                </c:pt>
              </c:strCache>
            </c:strRef>
          </c:tx>
          <c:spPr>
            <a:solidFill>
              <a:srgbClr val="C6D9F1"/>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idx val="0"/>
            <c:bubble3D val="0"/>
            <c:spPr>
              <a:solidFill>
                <a:schemeClr val="accent3">
                  <a:lumMod val="75000"/>
                </a:schemeClr>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Pt>
            <c:idx val="1"/>
            <c:bubble3D val="0"/>
            <c:spPr>
              <a:solidFill>
                <a:srgbClr val="558ED5"/>
              </a:solidFill>
              <a:effectLst>
                <a:outerShdw dir="300000" rotWithShape="0">
                  <a:srgbClr val="000000">
                    <a:alpha val="35000"/>
                  </a:srgbClr>
                </a:outerShdw>
              </a:effectLst>
              <a:scene3d>
                <a:camera prst="orthographicFront"/>
                <a:lightRig rig="contrasting" dir="t">
                  <a:rot lat="0" lon="0" rev="7800000"/>
                </a:lightRig>
              </a:scene3d>
              <a:sp3d>
                <a:bevelT w="0" h="0"/>
                <a:bevelB w="0" h="0"/>
              </a:sp3d>
            </c:spPr>
          </c:dPt>
          <c:dLbls>
            <c:dLbl>
              <c:idx val="0"/>
              <c:spPr/>
              <c:txPr>
                <a:bodyPr/>
                <a:lstStyle/>
                <a:p>
                  <a:pPr>
                    <a:defRPr sz="1100" b="1">
                      <a:solidFill>
                        <a:schemeClr val="bg1"/>
                      </a:solidFill>
                    </a:defRPr>
                  </a:pPr>
                  <a:endParaRPr lang="en-US"/>
                </a:p>
              </c:txPr>
              <c:dLblPos val="ctr"/>
              <c:showLegendKey val="0"/>
              <c:showVal val="1"/>
              <c:showCatName val="1"/>
              <c:showSerName val="0"/>
              <c:showPercent val="0"/>
              <c:showBubbleSize val="0"/>
            </c:dLbl>
            <c:dLbl>
              <c:idx val="1"/>
              <c:layout>
                <c:manualLayout>
                  <c:x val="-0.13528114274177291"/>
                  <c:y val="-1.7662696009152739E-3"/>
                </c:manualLayout>
              </c:layout>
              <c:spPr/>
              <c:txPr>
                <a:bodyPr/>
                <a:lstStyle/>
                <a:p>
                  <a:pPr>
                    <a:defRPr sz="1050" b="1">
                      <a:solidFill>
                        <a:schemeClr val="bg1"/>
                      </a:solidFill>
                    </a:defRPr>
                  </a:pPr>
                  <a:endParaRPr lang="en-US"/>
                </a:p>
              </c:txPr>
              <c:dLblPos val="bestFit"/>
              <c:showLegendKey val="0"/>
              <c:showVal val="1"/>
              <c:showCatName val="1"/>
              <c:showSerName val="0"/>
              <c:showPercent val="0"/>
              <c:showBubbleSize val="0"/>
            </c:dLbl>
            <c:txPr>
              <a:bodyPr/>
              <a:lstStyle/>
              <a:p>
                <a:pPr>
                  <a:defRPr>
                    <a:solidFill>
                      <a:schemeClr val="bg1"/>
                    </a:solidFill>
                  </a:defRPr>
                </a:pPr>
                <a:endParaRPr lang="en-US"/>
              </a:p>
            </c:txPr>
            <c:dLblPos val="ctr"/>
            <c:showLegendKey val="0"/>
            <c:showVal val="1"/>
            <c:showCatName val="1"/>
            <c:showSerName val="0"/>
            <c:showPercent val="0"/>
            <c:showBubbleSize val="0"/>
            <c:showLeaderLines val="1"/>
          </c:dLbls>
          <c:cat>
            <c:strRef>
              <c:f>Sheet1!$A$2:$A$3</c:f>
              <c:strCache>
                <c:ptCount val="2"/>
                <c:pt idx="0">
                  <c:v>Etisalat</c:v>
                </c:pt>
                <c:pt idx="1">
                  <c:v>Du</c:v>
                </c:pt>
              </c:strCache>
            </c:strRef>
          </c:cat>
          <c:val>
            <c:numRef>
              <c:f>Sheet1!$B$2:$B$3</c:f>
              <c:numCache>
                <c:formatCode>0%</c:formatCode>
                <c:ptCount val="2"/>
                <c:pt idx="0">
                  <c:v>0.96000000000000063</c:v>
                </c:pt>
                <c:pt idx="1">
                  <c:v>4.0000000000000022E-2</c:v>
                </c:pt>
              </c:numCache>
            </c:numRef>
          </c:val>
        </c:ser>
        <c:dLbls>
          <c:showLegendKey val="0"/>
          <c:showVal val="0"/>
          <c:showCatName val="0"/>
          <c:showSerName val="0"/>
          <c:showPercent val="0"/>
          <c:showBubbleSize val="0"/>
          <c:showLeaderLines val="1"/>
        </c:dLbls>
        <c:firstSliceAng val="93"/>
      </c:pieChart>
      <c:spPr>
        <a:noFill/>
        <a:ln w="25360">
          <a:noFill/>
        </a:ln>
      </c:spPr>
    </c:plotArea>
    <c:plotVisOnly val="1"/>
    <c:dispBlanksAs val="zero"/>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view3D>
      <c:rotX val="0"/>
      <c:rotY val="0"/>
      <c:rAngAx val="0"/>
      <c:perspective val="30"/>
    </c:view3D>
    <c:floor>
      <c:thickness val="0"/>
    </c:floor>
    <c:sideWall>
      <c:thickness val="0"/>
    </c:sideWall>
    <c:backWall>
      <c:thickness val="0"/>
    </c:backWall>
    <c:plotArea>
      <c:layout>
        <c:manualLayout>
          <c:layoutTarget val="inner"/>
          <c:xMode val="edge"/>
          <c:yMode val="edge"/>
          <c:x val="8.3479615048118919E-2"/>
          <c:y val="3.3416161580254011E-2"/>
          <c:w val="0.86366596675415575"/>
          <c:h val="0.7352776461202607"/>
        </c:manualLayout>
      </c:layout>
      <c:bar3DChart>
        <c:barDir val="col"/>
        <c:grouping val="clustered"/>
        <c:varyColors val="0"/>
        <c:ser>
          <c:idx val="0"/>
          <c:order val="0"/>
          <c:tx>
            <c:strRef>
              <c:f>'Home Internet'!$C$8</c:f>
              <c:strCache>
                <c:ptCount val="1"/>
                <c:pt idx="0">
                  <c:v>Dial-up</c:v>
                </c:pt>
              </c:strCache>
            </c:strRef>
          </c:tx>
          <c:spPr>
            <a:solidFill>
              <a:schemeClr val="accent6">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'Home Internet'!$B$9:$B$13</c:f>
              <c:strCache>
                <c:ptCount val="5"/>
                <c:pt idx="0">
                  <c:v>Never </c:v>
                </c:pt>
                <c:pt idx="1">
                  <c:v>Less than 1 year</c:v>
                </c:pt>
                <c:pt idx="2">
                  <c:v>1 - 2 years</c:v>
                </c:pt>
                <c:pt idx="3">
                  <c:v>More than 3 years</c:v>
                </c:pt>
                <c:pt idx="4">
                  <c:v>Don't know</c:v>
                </c:pt>
              </c:strCache>
            </c:strRef>
          </c:cat>
          <c:val>
            <c:numRef>
              <c:f>'Home Internet'!$C$9:$C$13</c:f>
              <c:numCache>
                <c:formatCode>0%</c:formatCode>
                <c:ptCount val="5"/>
                <c:pt idx="0">
                  <c:v>0.63000000000001666</c:v>
                </c:pt>
                <c:pt idx="1">
                  <c:v>6.0000000000000032E-2</c:v>
                </c:pt>
                <c:pt idx="2">
                  <c:v>9.0000000000000024E-2</c:v>
                </c:pt>
                <c:pt idx="3">
                  <c:v>9.0000000000000024E-2</c:v>
                </c:pt>
                <c:pt idx="4">
                  <c:v>0.13</c:v>
                </c:pt>
              </c:numCache>
            </c:numRef>
          </c:val>
        </c:ser>
        <c:ser>
          <c:idx val="1"/>
          <c:order val="1"/>
          <c:tx>
            <c:strRef>
              <c:f>'Home Internet'!$D$8</c:f>
              <c:strCache>
                <c:ptCount val="1"/>
                <c:pt idx="0">
                  <c:v>Broadband</c:v>
                </c:pt>
              </c:strCache>
            </c:strRef>
          </c:tx>
          <c:spPr>
            <a:solidFill>
              <a:schemeClr val="tx2">
                <a:lumMod val="20000"/>
                <a:lumOff val="80000"/>
              </a:schemeClr>
            </a:solidFill>
          </c:spPr>
          <c:invertIfNegative val="0"/>
          <c:dLbls>
            <c:txPr>
              <a:bodyPr/>
              <a:lstStyle/>
              <a:p>
                <a:pPr>
                  <a:defRPr lang="en-GB">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'Home Internet'!$B$9:$B$13</c:f>
              <c:strCache>
                <c:ptCount val="5"/>
                <c:pt idx="0">
                  <c:v>Never </c:v>
                </c:pt>
                <c:pt idx="1">
                  <c:v>Less than 1 year</c:v>
                </c:pt>
                <c:pt idx="2">
                  <c:v>1 - 2 years</c:v>
                </c:pt>
                <c:pt idx="3">
                  <c:v>More than 3 years</c:v>
                </c:pt>
                <c:pt idx="4">
                  <c:v>Don't know</c:v>
                </c:pt>
              </c:strCache>
            </c:strRef>
          </c:cat>
          <c:val>
            <c:numRef>
              <c:f>'Home Internet'!$D$9:$D$13</c:f>
              <c:numCache>
                <c:formatCode>0%</c:formatCode>
                <c:ptCount val="5"/>
                <c:pt idx="0">
                  <c:v>4.0000000000000022E-2</c:v>
                </c:pt>
                <c:pt idx="1">
                  <c:v>0.21000000000000021</c:v>
                </c:pt>
                <c:pt idx="2">
                  <c:v>0.38000000000000822</c:v>
                </c:pt>
                <c:pt idx="3">
                  <c:v>0.31000000000000238</c:v>
                </c:pt>
                <c:pt idx="4">
                  <c:v>0.05</c:v>
                </c:pt>
              </c:numCache>
            </c:numRef>
          </c:val>
        </c:ser>
        <c:dLbls>
          <c:showLegendKey val="0"/>
          <c:showVal val="0"/>
          <c:showCatName val="0"/>
          <c:showSerName val="0"/>
          <c:showPercent val="0"/>
          <c:showBubbleSize val="0"/>
        </c:dLbls>
        <c:gapWidth val="55"/>
        <c:shape val="cylinder"/>
        <c:axId val="24718720"/>
        <c:axId val="24728704"/>
        <c:axId val="0"/>
      </c:bar3DChart>
      <c:catAx>
        <c:axId val="24718720"/>
        <c:scaling>
          <c:orientation val="minMax"/>
        </c:scaling>
        <c:delete val="0"/>
        <c:axPos val="b"/>
        <c:numFmt formatCode="General" sourceLinked="1"/>
        <c:majorTickMark val="none"/>
        <c:minorTickMark val="none"/>
        <c:tickLblPos val="nextTo"/>
        <c:txPr>
          <a:bodyPr/>
          <a:lstStyle/>
          <a:p>
            <a:pPr>
              <a:defRPr lang="en-GB">
                <a:latin typeface="Arial" pitchFamily="34" charset="0"/>
                <a:cs typeface="Arial" pitchFamily="34" charset="0"/>
              </a:defRPr>
            </a:pPr>
            <a:endParaRPr lang="en-US"/>
          </a:p>
        </c:txPr>
        <c:crossAx val="24728704"/>
        <c:crosses val="autoZero"/>
        <c:auto val="1"/>
        <c:lblAlgn val="ctr"/>
        <c:lblOffset val="100"/>
        <c:noMultiLvlLbl val="0"/>
      </c:catAx>
      <c:valAx>
        <c:axId val="24728704"/>
        <c:scaling>
          <c:orientation val="minMax"/>
        </c:scaling>
        <c:delete val="0"/>
        <c:axPos val="l"/>
        <c:majorGridlines/>
        <c:numFmt formatCode="0%" sourceLinked="1"/>
        <c:majorTickMark val="none"/>
        <c:minorTickMark val="none"/>
        <c:tickLblPos val="nextTo"/>
        <c:txPr>
          <a:bodyPr/>
          <a:lstStyle/>
          <a:p>
            <a:pPr>
              <a:defRPr lang="en-GB">
                <a:latin typeface="Arial" pitchFamily="34" charset="0"/>
                <a:cs typeface="Arial" pitchFamily="34" charset="0"/>
              </a:defRPr>
            </a:pPr>
            <a:endParaRPr lang="en-US"/>
          </a:p>
        </c:txPr>
        <c:crossAx val="24718720"/>
        <c:crosses val="autoZero"/>
        <c:crossBetween val="between"/>
      </c:valAx>
    </c:plotArea>
    <c:legend>
      <c:legendPos val="r"/>
      <c:layout>
        <c:manualLayout>
          <c:xMode val="edge"/>
          <c:yMode val="edge"/>
          <c:x val="0.37381224846895045"/>
          <c:y val="0.9030610902756796"/>
          <c:w val="0.34396552930884888"/>
          <c:h val="8.7782774331537999E-2"/>
        </c:manualLayout>
      </c:layout>
      <c:overlay val="0"/>
      <c:txPr>
        <a:bodyPr/>
        <a:lstStyle/>
        <a:p>
          <a:pPr>
            <a:defRPr lang="en-GB">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411393020316904"/>
          <c:y val="0.10143364701363879"/>
          <c:w val="0.50015267699380761"/>
          <c:h val="0.69990877664684203"/>
        </c:manualLayout>
      </c:layout>
      <c:pieChart>
        <c:varyColors val="1"/>
        <c:ser>
          <c:idx val="0"/>
          <c:order val="0"/>
          <c:spPr>
            <a:solidFill>
              <a:schemeClr val="tx2">
                <a:lumMod val="20000"/>
                <a:lumOff val="80000"/>
              </a:schemeClr>
            </a:solidFill>
          </c:spPr>
          <c:dPt>
            <c:idx val="0"/>
            <c:bubble3D val="0"/>
            <c:spPr>
              <a:solidFill>
                <a:schemeClr val="accent3">
                  <a:lumMod val="60000"/>
                  <a:lumOff val="40000"/>
                </a:schemeClr>
              </a:solidFill>
            </c:spPr>
          </c:dPt>
          <c:dPt>
            <c:idx val="1"/>
            <c:bubble3D val="0"/>
            <c:spPr>
              <a:solidFill>
                <a:schemeClr val="accent6">
                  <a:lumMod val="20000"/>
                  <a:lumOff val="80000"/>
                </a:schemeClr>
              </a:solidFill>
            </c:spPr>
          </c:dPt>
          <c:dPt>
            <c:idx val="3"/>
            <c:bubble3D val="0"/>
            <c:spPr>
              <a:solidFill>
                <a:schemeClr val="accent6">
                  <a:lumMod val="60000"/>
                  <a:lumOff val="40000"/>
                </a:schemeClr>
              </a:solidFill>
            </c:spPr>
          </c:dPt>
          <c:cat>
            <c:strRef>
              <c:f>'Home Internet'!$B$21:$B$24</c:f>
              <c:strCache>
                <c:ptCount val="4"/>
                <c:pt idx="0">
                  <c:v>Dial-up</c:v>
                </c:pt>
                <c:pt idx="1">
                  <c:v>Broadband</c:v>
                </c:pt>
                <c:pt idx="2">
                  <c:v>Both dial-up and broadband</c:v>
                </c:pt>
                <c:pt idx="3">
                  <c:v>Don't know</c:v>
                </c:pt>
              </c:strCache>
            </c:strRef>
          </c:cat>
          <c:val>
            <c:numRef>
              <c:f>'Home Internet'!$C$21:$C$24</c:f>
              <c:numCache>
                <c:formatCode>0%</c:formatCode>
                <c:ptCount val="4"/>
                <c:pt idx="0">
                  <c:v>4.0000000000000022E-2</c:v>
                </c:pt>
                <c:pt idx="1">
                  <c:v>0.88</c:v>
                </c:pt>
                <c:pt idx="2">
                  <c:v>0.05</c:v>
                </c:pt>
                <c:pt idx="3">
                  <c:v>3.0000000000000002E-2</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manualLayout>
          <c:xMode val="edge"/>
          <c:yMode val="edge"/>
          <c:x val="0.11909949164851126"/>
          <c:y val="0.82937552013315463"/>
          <c:w val="0.7671304158875567"/>
          <c:h val="0.15688752320594068"/>
        </c:manualLayout>
      </c:layout>
      <c:overlay val="0"/>
      <c:txPr>
        <a:bodyPr/>
        <a:lstStyle/>
        <a:p>
          <a:pPr>
            <a:defRPr lang="en-GB"/>
          </a:pPr>
          <a:endParaRPr lang="en-US"/>
        </a:p>
      </c:txPr>
    </c:legend>
    <c:plotVisOnly val="1"/>
    <c:dispBlanksAs val="zero"/>
    <c:showDLblsOverMax val="0"/>
  </c:chart>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0"/>
      <c:depthPercent val="100"/>
      <c:rAngAx val="0"/>
      <c:perspective val="0"/>
    </c:view3D>
    <c:floor>
      <c:thickness val="0"/>
      <c:spPr>
        <a:noFill/>
        <a:ln w="9525">
          <a:solidFill>
            <a:srgbClr val="808080"/>
          </a:solidFill>
        </a:ln>
      </c:spPr>
    </c:floor>
    <c:sideWall>
      <c:thickness val="0"/>
    </c:sideWall>
    <c:backWall>
      <c:thickness val="0"/>
      <c:spPr>
        <a:scene3d>
          <a:camera prst="orthographicFront"/>
          <a:lightRig rig="threePt" dir="t"/>
        </a:scene3d>
        <a:sp3d/>
      </c:spPr>
    </c:backWall>
    <c:plotArea>
      <c:layout>
        <c:manualLayout>
          <c:layoutTarget val="inner"/>
          <c:xMode val="edge"/>
          <c:yMode val="edge"/>
          <c:x val="0.10616177523264285"/>
          <c:y val="7.1988899630034492E-2"/>
          <c:w val="0.86050489143402564"/>
          <c:h val="0.66403429000699865"/>
        </c:manualLayout>
      </c:layout>
      <c:bar3DChart>
        <c:barDir val="col"/>
        <c:grouping val="clustered"/>
        <c:varyColors val="0"/>
        <c:ser>
          <c:idx val="0"/>
          <c:order val="0"/>
          <c:tx>
            <c:strRef>
              <c:f>Sheet1!$B$1</c:f>
              <c:strCache>
                <c:ptCount val="1"/>
                <c:pt idx="0">
                  <c:v>Broadband</c:v>
                </c:pt>
              </c:strCache>
            </c:strRef>
          </c:tx>
          <c:spPr>
            <a:solidFill>
              <a:srgbClr val="9E851A"/>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Sheet1!$A$2:$A$6</c:f>
              <c:strCache>
                <c:ptCount val="5"/>
                <c:pt idx="0">
                  <c:v>Less than 1 year</c:v>
                </c:pt>
                <c:pt idx="1">
                  <c:v>1-2 years</c:v>
                </c:pt>
                <c:pt idx="2">
                  <c:v>2-3 years</c:v>
                </c:pt>
                <c:pt idx="3">
                  <c:v>More than 3 years</c:v>
                </c:pt>
                <c:pt idx="4">
                  <c:v>Don't know</c:v>
                </c:pt>
              </c:strCache>
            </c:strRef>
          </c:cat>
          <c:val>
            <c:numRef>
              <c:f>Sheet1!$B$2:$B$6</c:f>
              <c:numCache>
                <c:formatCode>0%</c:formatCode>
                <c:ptCount val="5"/>
                <c:pt idx="0">
                  <c:v>6.0000000000000032E-2</c:v>
                </c:pt>
                <c:pt idx="1">
                  <c:v>0.22</c:v>
                </c:pt>
                <c:pt idx="2">
                  <c:v>0.23</c:v>
                </c:pt>
                <c:pt idx="3">
                  <c:v>0.47000000000000008</c:v>
                </c:pt>
                <c:pt idx="4">
                  <c:v>3.0000000000000002E-2</c:v>
                </c:pt>
              </c:numCache>
            </c:numRef>
          </c:val>
        </c:ser>
        <c:dLbls>
          <c:showLegendKey val="0"/>
          <c:showVal val="0"/>
          <c:showCatName val="0"/>
          <c:showSerName val="0"/>
          <c:showPercent val="0"/>
          <c:showBubbleSize val="0"/>
        </c:dLbls>
        <c:gapWidth val="150"/>
        <c:shape val="cylinder"/>
        <c:axId val="24867584"/>
        <c:axId val="24869120"/>
        <c:axId val="0"/>
      </c:bar3DChart>
      <c:catAx>
        <c:axId val="24867584"/>
        <c:scaling>
          <c:orientation val="minMax"/>
        </c:scaling>
        <c:delete val="0"/>
        <c:axPos val="b"/>
        <c:numFmt formatCode="General" sourceLinked="1"/>
        <c:majorTickMark val="none"/>
        <c:minorTickMark val="none"/>
        <c:tickLblPos val="nextTo"/>
        <c:txPr>
          <a:bodyPr/>
          <a:lstStyle/>
          <a:p>
            <a:pPr>
              <a:defRPr b="1"/>
            </a:pPr>
            <a:endParaRPr lang="en-US"/>
          </a:p>
        </c:txPr>
        <c:crossAx val="24869120"/>
        <c:crosses val="autoZero"/>
        <c:auto val="1"/>
        <c:lblAlgn val="ctr"/>
        <c:lblOffset val="100"/>
        <c:noMultiLvlLbl val="0"/>
      </c:catAx>
      <c:valAx>
        <c:axId val="24869120"/>
        <c:scaling>
          <c:orientation val="minMax"/>
          <c:max val="0.8"/>
        </c:scaling>
        <c:delete val="0"/>
        <c:axPos val="l"/>
        <c:numFmt formatCode="0%" sourceLinked="1"/>
        <c:majorTickMark val="none"/>
        <c:minorTickMark val="none"/>
        <c:tickLblPos val="nextTo"/>
        <c:txPr>
          <a:bodyPr/>
          <a:lstStyle/>
          <a:p>
            <a:pPr>
              <a:defRPr b="1"/>
            </a:pPr>
            <a:endParaRPr lang="en-US"/>
          </a:p>
        </c:txPr>
        <c:crossAx val="24867584"/>
        <c:crosses val="autoZero"/>
        <c:crossBetween val="between"/>
      </c:valAx>
      <c:spPr>
        <a:noFill/>
        <a:ln w="25386">
          <a:noFill/>
        </a:ln>
      </c:spPr>
    </c:plotArea>
    <c:plotVisOnly val="1"/>
    <c:dispBlanksAs val="gap"/>
    <c:showDLblsOverMax val="0"/>
  </c:chart>
  <c:txPr>
    <a:bodyPr/>
    <a:lstStyle/>
    <a:p>
      <a:pPr>
        <a:defRPr sz="1000">
          <a:solidFill>
            <a:schemeClr val="tx1"/>
          </a:solidFill>
          <a:latin typeface="Arial" pitchFamily="34" charset="0"/>
          <a:cs typeface="Arial"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0.19789</cdr:x>
      <cdr:y>0.24651</cdr:y>
    </cdr:from>
    <cdr:to>
      <cdr:x>0.52677</cdr:x>
      <cdr:y>0.47662</cdr:y>
    </cdr:to>
    <cdr:sp macro="" textlink="">
      <cdr:nvSpPr>
        <cdr:cNvPr id="2" name="TextBox 1"/>
        <cdr:cNvSpPr txBox="1"/>
      </cdr:nvSpPr>
      <cdr:spPr>
        <a:xfrm xmlns:a="http://schemas.openxmlformats.org/drawingml/2006/main">
          <a:off x="751438" y="732591"/>
          <a:ext cx="1248812" cy="6838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smtClean="0">
              <a:solidFill>
                <a:schemeClr val="bg1"/>
              </a:solidFill>
              <a:latin typeface="Arial" pitchFamily="34" charset="0"/>
              <a:cs typeface="Arial" pitchFamily="34" charset="0"/>
            </a:rPr>
            <a:t>International Numbers, </a:t>
          </a:r>
        </a:p>
        <a:p xmlns:a="http://schemas.openxmlformats.org/drawingml/2006/main">
          <a:pPr algn="ctr"/>
          <a:r>
            <a:rPr lang="en-US" sz="1200" b="1" dirty="0" smtClean="0">
              <a:solidFill>
                <a:schemeClr val="bg1"/>
              </a:solidFill>
              <a:latin typeface="Arial" pitchFamily="34" charset="0"/>
              <a:cs typeface="Arial" pitchFamily="34" charset="0"/>
            </a:rPr>
            <a:t>25%</a:t>
          </a:r>
          <a:endParaRPr lang="en-US" sz="1200" b="1" dirty="0">
            <a:solidFill>
              <a:schemeClr val="bg1"/>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0.46926</cdr:x>
      <cdr:y>0.45853</cdr:y>
    </cdr:from>
    <cdr:to>
      <cdr:x>0.79347</cdr:x>
      <cdr:y>0.67382</cdr:y>
    </cdr:to>
    <cdr:sp macro="" textlink="">
      <cdr:nvSpPr>
        <cdr:cNvPr id="3" name="TextBox 2"/>
        <cdr:cNvSpPr txBox="1"/>
      </cdr:nvSpPr>
      <cdr:spPr>
        <a:xfrm xmlns:a="http://schemas.openxmlformats.org/drawingml/2006/main">
          <a:off x="1546302" y="1407560"/>
          <a:ext cx="1068310" cy="6609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1" dirty="0" smtClean="0">
              <a:solidFill>
                <a:schemeClr val="bg1"/>
              </a:solidFill>
            </a:rPr>
            <a:t>Other smart phones, </a:t>
          </a:r>
        </a:p>
        <a:p xmlns:a="http://schemas.openxmlformats.org/drawingml/2006/main">
          <a:pPr algn="ctr" rtl="0"/>
          <a:r>
            <a:rPr lang="en-US" sz="1200" b="1" dirty="0" smtClean="0">
              <a:solidFill>
                <a:schemeClr val="bg1"/>
              </a:solidFill>
            </a:rPr>
            <a:t>22%</a:t>
          </a:r>
        </a:p>
        <a:p xmlns:a="http://schemas.openxmlformats.org/drawingml/2006/main">
          <a:endParaRPr lang="en-US" sz="1200" b="1"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0.04571</cdr:x>
      <cdr:y>0.41289</cdr:y>
    </cdr:from>
    <cdr:to>
      <cdr:x>0.3063</cdr:x>
      <cdr:y>0.50793</cdr:y>
    </cdr:to>
    <cdr:sp macro="" textlink="">
      <cdr:nvSpPr>
        <cdr:cNvPr id="2" name="TextBox 22"/>
        <cdr:cNvSpPr txBox="1"/>
      </cdr:nvSpPr>
      <cdr:spPr>
        <a:xfrm xmlns:a="http://schemas.openxmlformats.org/drawingml/2006/main">
          <a:off x="153909" y="1604586"/>
          <a:ext cx="87743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lgn="ctr"/>
          <a:r>
            <a:rPr lang="en-US" sz="900" b="1" dirty="0" smtClean="0">
              <a:solidFill>
                <a:sysClr val="window" lastClr="FFFFFF"/>
              </a:solidFill>
            </a:rPr>
            <a:t>Westerners, 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275" cy="496671"/>
          </a:xfrm>
          <a:prstGeom prst="rect">
            <a:avLst/>
          </a:prstGeom>
          <a:noFill/>
          <a:ln w="9525">
            <a:noFill/>
            <a:miter lim="800000"/>
            <a:headEnd/>
            <a:tailEnd/>
          </a:ln>
          <a:effectLst/>
        </p:spPr>
        <p:txBody>
          <a:bodyPr vert="horz" wrap="square" lIns="88126" tIns="44063" rIns="88126" bIns="44063" numCol="1" anchor="t" anchorCtr="0" compatLnSpc="1">
            <a:prstTxWarp prst="textNoShape">
              <a:avLst/>
            </a:prstTxWarp>
          </a:bodyPr>
          <a:lstStyle>
            <a:lvl1pPr>
              <a:defRPr sz="1200"/>
            </a:lvl1pPr>
          </a:lstStyle>
          <a:p>
            <a:pPr>
              <a:defRPr/>
            </a:pPr>
            <a:r>
              <a:rPr lang="en-US" dirty="0" smtClean="0"/>
              <a:t>ICT in the UAE – ICT Survey 2012</a:t>
            </a:r>
            <a:endParaRPr lang="en-US" dirty="0"/>
          </a:p>
        </p:txBody>
      </p:sp>
      <p:sp>
        <p:nvSpPr>
          <p:cNvPr id="12291" name="Rectangle 3"/>
          <p:cNvSpPr>
            <a:spLocks noGrp="1" noChangeArrowheads="1"/>
          </p:cNvSpPr>
          <p:nvPr>
            <p:ph type="dt" sz="quarter" idx="1"/>
          </p:nvPr>
        </p:nvSpPr>
        <p:spPr bwMode="auto">
          <a:xfrm>
            <a:off x="3849862" y="0"/>
            <a:ext cx="2946275" cy="496671"/>
          </a:xfrm>
          <a:prstGeom prst="rect">
            <a:avLst/>
          </a:prstGeom>
          <a:noFill/>
          <a:ln w="9525">
            <a:noFill/>
            <a:miter lim="800000"/>
            <a:headEnd/>
            <a:tailEnd/>
          </a:ln>
          <a:effectLst/>
        </p:spPr>
        <p:txBody>
          <a:bodyPr vert="horz" wrap="square" lIns="88126" tIns="44063" rIns="88126" bIns="44063" numCol="1" anchor="t" anchorCtr="0" compatLnSpc="1">
            <a:prstTxWarp prst="textNoShape">
              <a:avLst/>
            </a:prstTxWarp>
          </a:bodyPr>
          <a:lstStyle>
            <a:lvl1pPr algn="r">
              <a:defRPr sz="1200"/>
            </a:lvl1pPr>
          </a:lstStyle>
          <a:p>
            <a:pPr>
              <a:defRPr/>
            </a:pPr>
            <a:endParaRPr lang="en-US"/>
          </a:p>
        </p:txBody>
      </p:sp>
      <p:sp>
        <p:nvSpPr>
          <p:cNvPr id="12292" name="Rectangle 4"/>
          <p:cNvSpPr>
            <a:spLocks noGrp="1" noChangeArrowheads="1"/>
          </p:cNvSpPr>
          <p:nvPr>
            <p:ph type="ftr" sz="quarter" idx="2"/>
          </p:nvPr>
        </p:nvSpPr>
        <p:spPr bwMode="auto">
          <a:xfrm>
            <a:off x="0" y="9428272"/>
            <a:ext cx="2946275" cy="496671"/>
          </a:xfrm>
          <a:prstGeom prst="rect">
            <a:avLst/>
          </a:prstGeom>
          <a:noFill/>
          <a:ln w="9525">
            <a:noFill/>
            <a:miter lim="800000"/>
            <a:headEnd/>
            <a:tailEnd/>
          </a:ln>
          <a:effectLst/>
        </p:spPr>
        <p:txBody>
          <a:bodyPr vert="horz" wrap="square" lIns="88126" tIns="44063" rIns="88126" bIns="44063" numCol="1" anchor="b" anchorCtr="0" compatLnSpc="1">
            <a:prstTxWarp prst="textNoShape">
              <a:avLst/>
            </a:prstTxWarp>
          </a:bodyPr>
          <a:lstStyle>
            <a:lvl1pPr>
              <a:defRPr sz="1200"/>
            </a:lvl1pPr>
          </a:lstStyle>
          <a:p>
            <a:pPr>
              <a:defRPr/>
            </a:pPr>
            <a:endParaRPr lang="en-US"/>
          </a:p>
        </p:txBody>
      </p:sp>
      <p:sp>
        <p:nvSpPr>
          <p:cNvPr id="12293" name="Rectangle 5"/>
          <p:cNvSpPr>
            <a:spLocks noGrp="1" noChangeArrowheads="1"/>
          </p:cNvSpPr>
          <p:nvPr>
            <p:ph type="sldNum" sz="quarter" idx="3"/>
          </p:nvPr>
        </p:nvSpPr>
        <p:spPr bwMode="auto">
          <a:xfrm>
            <a:off x="3849862" y="9428272"/>
            <a:ext cx="2946275" cy="496671"/>
          </a:xfrm>
          <a:prstGeom prst="rect">
            <a:avLst/>
          </a:prstGeom>
          <a:noFill/>
          <a:ln w="9525">
            <a:noFill/>
            <a:miter lim="800000"/>
            <a:headEnd/>
            <a:tailEnd/>
          </a:ln>
          <a:effectLst/>
        </p:spPr>
        <p:txBody>
          <a:bodyPr vert="horz" wrap="square" lIns="88126" tIns="44063" rIns="88126" bIns="44063" numCol="1" anchor="b" anchorCtr="0" compatLnSpc="1">
            <a:prstTxWarp prst="textNoShape">
              <a:avLst/>
            </a:prstTxWarp>
          </a:bodyPr>
          <a:lstStyle>
            <a:lvl1pPr algn="r">
              <a:defRPr sz="1200"/>
            </a:lvl1pPr>
          </a:lstStyle>
          <a:p>
            <a:pPr>
              <a:defRPr/>
            </a:pPr>
            <a:fld id="{20BBA75B-F15D-40D2-88AD-6623B4629F66}" type="slidenum">
              <a:rPr lang="en-US"/>
              <a:pPr>
                <a:defRPr/>
              </a:pPr>
              <a:t>‹#›</a:t>
            </a:fld>
            <a:endParaRPr lang="en-US" dirty="0"/>
          </a:p>
        </p:txBody>
      </p:sp>
    </p:spTree>
    <p:extLst>
      <p:ext uri="{BB962C8B-B14F-4D97-AF65-F5344CB8AC3E}">
        <p14:creationId xmlns:p14="http://schemas.microsoft.com/office/powerpoint/2010/main" val="3456041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275" cy="496671"/>
          </a:xfrm>
          <a:prstGeom prst="rect">
            <a:avLst/>
          </a:prstGeom>
          <a:noFill/>
          <a:ln w="9525">
            <a:noFill/>
            <a:miter lim="800000"/>
            <a:headEnd/>
            <a:tailEnd/>
          </a:ln>
          <a:effectLst/>
        </p:spPr>
        <p:txBody>
          <a:bodyPr vert="horz" wrap="square" lIns="88126" tIns="44063" rIns="88126" bIns="44063" numCol="1" anchor="t" anchorCtr="0" compatLnSpc="1">
            <a:prstTxWarp prst="textNoShape">
              <a:avLst/>
            </a:prstTxWarp>
          </a:bodyPr>
          <a:lstStyle>
            <a:lvl1pPr>
              <a:defRPr sz="1200"/>
            </a:lvl1pPr>
          </a:lstStyle>
          <a:p>
            <a:pPr>
              <a:defRPr/>
            </a:pPr>
            <a:r>
              <a:rPr lang="en-US" dirty="0" smtClean="0"/>
              <a:t>ICT in the UAE – ICT Survey 2012</a:t>
            </a:r>
            <a:endParaRPr lang="en-US" dirty="0"/>
          </a:p>
        </p:txBody>
      </p:sp>
      <p:sp>
        <p:nvSpPr>
          <p:cNvPr id="10246" name="Rectangle 6"/>
          <p:cNvSpPr>
            <a:spLocks noGrp="1" noChangeArrowheads="1"/>
          </p:cNvSpPr>
          <p:nvPr>
            <p:ph type="ftr" sz="quarter" idx="4"/>
          </p:nvPr>
        </p:nvSpPr>
        <p:spPr bwMode="auto">
          <a:xfrm>
            <a:off x="0" y="9428272"/>
            <a:ext cx="2946275" cy="496671"/>
          </a:xfrm>
          <a:prstGeom prst="rect">
            <a:avLst/>
          </a:prstGeom>
          <a:noFill/>
          <a:ln w="9525">
            <a:noFill/>
            <a:miter lim="800000"/>
            <a:headEnd/>
            <a:tailEnd/>
          </a:ln>
          <a:effectLst/>
        </p:spPr>
        <p:txBody>
          <a:bodyPr vert="horz" wrap="square" lIns="88126" tIns="44063" rIns="88126" bIns="44063" numCol="1" anchor="b" anchorCtr="0" compatLnSpc="1">
            <a:prstTxWarp prst="textNoShape">
              <a:avLst/>
            </a:prstTxWarp>
          </a:bodyPr>
          <a:lstStyle>
            <a:lvl1pPr>
              <a:defRPr sz="1200"/>
            </a:lvl1pPr>
          </a:lstStyle>
          <a:p>
            <a:pPr>
              <a:defRPr/>
            </a:pPr>
            <a:endParaRPr lang="en-US"/>
          </a:p>
        </p:txBody>
      </p:sp>
      <p:sp>
        <p:nvSpPr>
          <p:cNvPr id="10247" name="Rectangle 7"/>
          <p:cNvSpPr>
            <a:spLocks noGrp="1" noChangeArrowheads="1"/>
          </p:cNvSpPr>
          <p:nvPr>
            <p:ph type="sldNum" sz="quarter" idx="5"/>
          </p:nvPr>
        </p:nvSpPr>
        <p:spPr bwMode="auto">
          <a:xfrm>
            <a:off x="3849862" y="9428272"/>
            <a:ext cx="2946275" cy="496671"/>
          </a:xfrm>
          <a:prstGeom prst="rect">
            <a:avLst/>
          </a:prstGeom>
          <a:noFill/>
          <a:ln w="9525">
            <a:noFill/>
            <a:miter lim="800000"/>
            <a:headEnd/>
            <a:tailEnd/>
          </a:ln>
          <a:effectLst/>
        </p:spPr>
        <p:txBody>
          <a:bodyPr vert="horz" wrap="square" lIns="88126" tIns="44063" rIns="88126" bIns="44063" numCol="1" anchor="b" anchorCtr="0" compatLnSpc="1">
            <a:prstTxWarp prst="textNoShape">
              <a:avLst/>
            </a:prstTxWarp>
          </a:bodyPr>
          <a:lstStyle>
            <a:lvl1pPr algn="r">
              <a:defRPr sz="1200"/>
            </a:lvl1pPr>
          </a:lstStyle>
          <a:p>
            <a:pPr>
              <a:defRPr/>
            </a:pPr>
            <a:fld id="{0C2E0BB6-FC61-4E7B-839A-1FC8A25E2D47}" type="slidenum">
              <a:rPr lang="en-US"/>
              <a:pPr>
                <a:defRPr/>
              </a:pPr>
              <a:t>‹#›</a:t>
            </a:fld>
            <a:endParaRPr lang="en-US" dirty="0"/>
          </a:p>
        </p:txBody>
      </p:sp>
    </p:spTree>
    <p:extLst>
      <p:ext uri="{BB962C8B-B14F-4D97-AF65-F5344CB8AC3E}">
        <p14:creationId xmlns:p14="http://schemas.microsoft.com/office/powerpoint/2010/main" val="42195432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8397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83972" name="Slide Number Placeholder 4"/>
          <p:cNvSpPr>
            <a:spLocks noGrp="1"/>
          </p:cNvSpPr>
          <p:nvPr>
            <p:ph type="sldNum" sz="quarter" idx="5"/>
          </p:nvPr>
        </p:nvSpPr>
        <p:spPr>
          <a:noFill/>
        </p:spPr>
        <p:txBody>
          <a:bodyPr/>
          <a:lstStyle/>
          <a:p>
            <a:fld id="{6233CF24-8996-4B42-8534-F1B2519419DA}"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9318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93188" name="Slide Number Placeholder 4"/>
          <p:cNvSpPr>
            <a:spLocks noGrp="1"/>
          </p:cNvSpPr>
          <p:nvPr>
            <p:ph type="sldNum" sz="quarter" idx="5"/>
          </p:nvPr>
        </p:nvSpPr>
        <p:spPr>
          <a:noFill/>
        </p:spPr>
        <p:txBody>
          <a:bodyPr/>
          <a:lstStyle/>
          <a:p>
            <a:fld id="{30AEAA31-E310-4C58-9B02-19DE8A26EDC7}"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9421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94212" name="Slide Number Placeholder 4"/>
          <p:cNvSpPr>
            <a:spLocks noGrp="1"/>
          </p:cNvSpPr>
          <p:nvPr>
            <p:ph type="sldNum" sz="quarter" idx="5"/>
          </p:nvPr>
        </p:nvSpPr>
        <p:spPr>
          <a:noFill/>
        </p:spPr>
        <p:txBody>
          <a:bodyPr/>
          <a:lstStyle/>
          <a:p>
            <a:fld id="{8BFE033D-66F7-4C56-B125-D9C26CC622DB}"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9523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95236" name="Slide Number Placeholder 4"/>
          <p:cNvSpPr>
            <a:spLocks noGrp="1"/>
          </p:cNvSpPr>
          <p:nvPr>
            <p:ph type="sldNum" sz="quarter" idx="5"/>
          </p:nvPr>
        </p:nvSpPr>
        <p:spPr>
          <a:noFill/>
        </p:spPr>
        <p:txBody>
          <a:bodyPr/>
          <a:lstStyle/>
          <a:p>
            <a:fld id="{519AEE83-9D8F-4506-8776-F63DA0E3CE45}"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9625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96260" name="Slide Number Placeholder 4"/>
          <p:cNvSpPr>
            <a:spLocks noGrp="1"/>
          </p:cNvSpPr>
          <p:nvPr>
            <p:ph type="sldNum" sz="quarter" idx="5"/>
          </p:nvPr>
        </p:nvSpPr>
        <p:spPr>
          <a:noFill/>
        </p:spPr>
        <p:txBody>
          <a:bodyPr/>
          <a:lstStyle/>
          <a:p>
            <a:fld id="{4821D988-D336-4392-A8CD-C9EFC3EBBBBE}"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97283"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97284" name="Slide Number Placeholder 4"/>
          <p:cNvSpPr>
            <a:spLocks noGrp="1"/>
          </p:cNvSpPr>
          <p:nvPr>
            <p:ph type="sldNum" sz="quarter" idx="5"/>
          </p:nvPr>
        </p:nvSpPr>
        <p:spPr>
          <a:noFill/>
        </p:spPr>
        <p:txBody>
          <a:bodyPr/>
          <a:lstStyle/>
          <a:p>
            <a:fld id="{62FAA513-938B-475E-9740-ABB0A552A0B2}"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9830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98308" name="Slide Number Placeholder 4"/>
          <p:cNvSpPr>
            <a:spLocks noGrp="1"/>
          </p:cNvSpPr>
          <p:nvPr>
            <p:ph type="sldNum" sz="quarter" idx="5"/>
          </p:nvPr>
        </p:nvSpPr>
        <p:spPr>
          <a:noFill/>
        </p:spPr>
        <p:txBody>
          <a:bodyPr/>
          <a:lstStyle/>
          <a:p>
            <a:fld id="{4A75D635-9DD4-4F46-B990-6524AAF6AD87}"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9933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99332" name="Slide Number Placeholder 4"/>
          <p:cNvSpPr>
            <a:spLocks noGrp="1"/>
          </p:cNvSpPr>
          <p:nvPr>
            <p:ph type="sldNum" sz="quarter" idx="5"/>
          </p:nvPr>
        </p:nvSpPr>
        <p:spPr>
          <a:noFill/>
        </p:spPr>
        <p:txBody>
          <a:bodyPr/>
          <a:lstStyle/>
          <a:p>
            <a:fld id="{782B273D-BEDE-4B83-B6F4-0CA5F2ECDC16}"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0035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00356" name="Slide Number Placeholder 4"/>
          <p:cNvSpPr>
            <a:spLocks noGrp="1"/>
          </p:cNvSpPr>
          <p:nvPr>
            <p:ph type="sldNum" sz="quarter" idx="5"/>
          </p:nvPr>
        </p:nvSpPr>
        <p:spPr>
          <a:noFill/>
        </p:spPr>
        <p:txBody>
          <a:bodyPr/>
          <a:lstStyle/>
          <a:p>
            <a:fld id="{58F4BCDF-0FA6-49CF-B6F9-2FDA3F9BE063}"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02403"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02404" name="Slide Number Placeholder 4"/>
          <p:cNvSpPr>
            <a:spLocks noGrp="1"/>
          </p:cNvSpPr>
          <p:nvPr>
            <p:ph type="sldNum" sz="quarter" idx="5"/>
          </p:nvPr>
        </p:nvSpPr>
        <p:spPr>
          <a:noFill/>
        </p:spPr>
        <p:txBody>
          <a:bodyPr/>
          <a:lstStyle/>
          <a:p>
            <a:fld id="{2AF1FC8D-F9BF-4CCB-AFEE-E24FE63FB81D}"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0342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03428" name="Slide Number Placeholder 4"/>
          <p:cNvSpPr>
            <a:spLocks noGrp="1"/>
          </p:cNvSpPr>
          <p:nvPr>
            <p:ph type="sldNum" sz="quarter" idx="5"/>
          </p:nvPr>
        </p:nvSpPr>
        <p:spPr>
          <a:noFill/>
        </p:spPr>
        <p:txBody>
          <a:bodyPr/>
          <a:lstStyle/>
          <a:p>
            <a:fld id="{032E98EE-A9DF-4FAA-8BAE-C59AF576D997}"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450" y="4714875"/>
            <a:ext cx="5438775" cy="4467225"/>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2E0BB6-FC61-4E7B-839A-1FC8A25E2D47}"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0445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04452" name="Slide Number Placeholder 4"/>
          <p:cNvSpPr>
            <a:spLocks noGrp="1"/>
          </p:cNvSpPr>
          <p:nvPr>
            <p:ph type="sldNum" sz="quarter" idx="5"/>
          </p:nvPr>
        </p:nvSpPr>
        <p:spPr>
          <a:noFill/>
        </p:spPr>
        <p:txBody>
          <a:bodyPr/>
          <a:lstStyle/>
          <a:p>
            <a:fld id="{C4D254B8-B2FB-4C7B-8C43-44D53C5EE00C}"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0547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05476" name="Slide Number Placeholder 4"/>
          <p:cNvSpPr>
            <a:spLocks noGrp="1"/>
          </p:cNvSpPr>
          <p:nvPr>
            <p:ph type="sldNum" sz="quarter" idx="5"/>
          </p:nvPr>
        </p:nvSpPr>
        <p:spPr>
          <a:noFill/>
        </p:spPr>
        <p:txBody>
          <a:bodyPr/>
          <a:lstStyle/>
          <a:p>
            <a:fld id="{7D48CED7-110F-4921-9D6D-73A778EE8837}"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0649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06500" name="Slide Number Placeholder 4"/>
          <p:cNvSpPr>
            <a:spLocks noGrp="1"/>
          </p:cNvSpPr>
          <p:nvPr>
            <p:ph type="sldNum" sz="quarter" idx="5"/>
          </p:nvPr>
        </p:nvSpPr>
        <p:spPr>
          <a:noFill/>
        </p:spPr>
        <p:txBody>
          <a:bodyPr/>
          <a:lstStyle/>
          <a:p>
            <a:fld id="{6F0A7B4E-9354-413E-9EE3-F3DC26A9B1F8}"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07523"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07524" name="Slide Number Placeholder 4"/>
          <p:cNvSpPr>
            <a:spLocks noGrp="1"/>
          </p:cNvSpPr>
          <p:nvPr>
            <p:ph type="sldNum" sz="quarter" idx="5"/>
          </p:nvPr>
        </p:nvSpPr>
        <p:spPr>
          <a:noFill/>
        </p:spPr>
        <p:txBody>
          <a:bodyPr/>
          <a:lstStyle/>
          <a:p>
            <a:fld id="{031EAF05-4CD5-4FE3-B470-07A275769B78}"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0854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08548" name="Slide Number Placeholder 4"/>
          <p:cNvSpPr>
            <a:spLocks noGrp="1"/>
          </p:cNvSpPr>
          <p:nvPr>
            <p:ph type="sldNum" sz="quarter" idx="5"/>
          </p:nvPr>
        </p:nvSpPr>
        <p:spPr>
          <a:noFill/>
        </p:spPr>
        <p:txBody>
          <a:bodyPr/>
          <a:lstStyle/>
          <a:p>
            <a:fld id="{C58D85C2-EBE1-4982-8027-3AD2A741BBAB}"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0957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09572" name="Slide Number Placeholder 4"/>
          <p:cNvSpPr>
            <a:spLocks noGrp="1"/>
          </p:cNvSpPr>
          <p:nvPr>
            <p:ph type="sldNum" sz="quarter" idx="5"/>
          </p:nvPr>
        </p:nvSpPr>
        <p:spPr>
          <a:noFill/>
        </p:spPr>
        <p:txBody>
          <a:bodyPr/>
          <a:lstStyle/>
          <a:p>
            <a:fld id="{57066D2C-DCED-4F5E-BC99-58EEA07705A3}"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1059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10596" name="Slide Number Placeholder 4"/>
          <p:cNvSpPr>
            <a:spLocks noGrp="1"/>
          </p:cNvSpPr>
          <p:nvPr>
            <p:ph type="sldNum" sz="quarter" idx="5"/>
          </p:nvPr>
        </p:nvSpPr>
        <p:spPr>
          <a:noFill/>
        </p:spPr>
        <p:txBody>
          <a:bodyPr/>
          <a:lstStyle/>
          <a:p>
            <a:fld id="{6439774C-DAEC-4475-88D6-AF3885B98992}"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1161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11620" name="Slide Number Placeholder 4"/>
          <p:cNvSpPr>
            <a:spLocks noGrp="1"/>
          </p:cNvSpPr>
          <p:nvPr>
            <p:ph type="sldNum" sz="quarter" idx="5"/>
          </p:nvPr>
        </p:nvSpPr>
        <p:spPr>
          <a:noFill/>
        </p:spPr>
        <p:txBody>
          <a:bodyPr/>
          <a:lstStyle/>
          <a:p>
            <a:fld id="{88D1B742-0DF1-4333-AE0E-20589BEBE0BE}"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12643"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12644" name="Slide Number Placeholder 4"/>
          <p:cNvSpPr>
            <a:spLocks noGrp="1"/>
          </p:cNvSpPr>
          <p:nvPr>
            <p:ph type="sldNum" sz="quarter" idx="5"/>
          </p:nvPr>
        </p:nvSpPr>
        <p:spPr>
          <a:noFill/>
        </p:spPr>
        <p:txBody>
          <a:bodyPr/>
          <a:lstStyle/>
          <a:p>
            <a:fld id="{5B885F82-F296-4B9D-A823-64CE4A335E09}"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1366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13668" name="Slide Number Placeholder 4"/>
          <p:cNvSpPr>
            <a:spLocks noGrp="1"/>
          </p:cNvSpPr>
          <p:nvPr>
            <p:ph type="sldNum" sz="quarter" idx="5"/>
          </p:nvPr>
        </p:nvSpPr>
        <p:spPr>
          <a:noFill/>
        </p:spPr>
        <p:txBody>
          <a:bodyPr/>
          <a:lstStyle/>
          <a:p>
            <a:fld id="{DA42E709-FB17-4960-BD28-9BC2B6C62A73}"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8499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84996" name="Slide Number Placeholder 4"/>
          <p:cNvSpPr>
            <a:spLocks noGrp="1"/>
          </p:cNvSpPr>
          <p:nvPr>
            <p:ph type="sldNum" sz="quarter" idx="5"/>
          </p:nvPr>
        </p:nvSpPr>
        <p:spPr>
          <a:noFill/>
        </p:spPr>
        <p:txBody>
          <a:bodyPr/>
          <a:lstStyle/>
          <a:p>
            <a:fld id="{986EC7D5-C402-4B5C-838C-60F2233E759A}"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1469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14692" name="Slide Number Placeholder 4"/>
          <p:cNvSpPr>
            <a:spLocks noGrp="1"/>
          </p:cNvSpPr>
          <p:nvPr>
            <p:ph type="sldNum" sz="quarter" idx="5"/>
          </p:nvPr>
        </p:nvSpPr>
        <p:spPr>
          <a:noFill/>
        </p:spPr>
        <p:txBody>
          <a:bodyPr/>
          <a:lstStyle/>
          <a:p>
            <a:fld id="{CA3F5FC6-7C62-4715-9ED9-7BEADA611AA3}"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1571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15716" name="Slide Number Placeholder 4"/>
          <p:cNvSpPr>
            <a:spLocks noGrp="1"/>
          </p:cNvSpPr>
          <p:nvPr>
            <p:ph type="sldNum" sz="quarter" idx="5"/>
          </p:nvPr>
        </p:nvSpPr>
        <p:spPr>
          <a:noFill/>
        </p:spPr>
        <p:txBody>
          <a:bodyPr/>
          <a:lstStyle/>
          <a:p>
            <a:fld id="{639ECDD6-B1F8-4E81-9EF9-16BA62407565}"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1673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16740" name="Slide Number Placeholder 4"/>
          <p:cNvSpPr>
            <a:spLocks noGrp="1"/>
          </p:cNvSpPr>
          <p:nvPr>
            <p:ph type="sldNum" sz="quarter" idx="5"/>
          </p:nvPr>
        </p:nvSpPr>
        <p:spPr>
          <a:noFill/>
        </p:spPr>
        <p:txBody>
          <a:bodyPr/>
          <a:lstStyle/>
          <a:p>
            <a:fld id="{4C205356-8CED-4162-86AC-4D102C331D2A}" type="slidenum">
              <a:rPr lang="en-US"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3209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32100" name="Slide Number Placeholder 4"/>
          <p:cNvSpPr>
            <a:spLocks noGrp="1"/>
          </p:cNvSpPr>
          <p:nvPr>
            <p:ph type="sldNum" sz="quarter" idx="5"/>
          </p:nvPr>
        </p:nvSpPr>
        <p:spPr>
          <a:noFill/>
        </p:spPr>
        <p:txBody>
          <a:bodyPr/>
          <a:lstStyle/>
          <a:p>
            <a:fld id="{ABC60578-54E7-44E2-BE96-4140D9F2FF7F}"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3209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32100" name="Slide Number Placeholder 4"/>
          <p:cNvSpPr>
            <a:spLocks noGrp="1"/>
          </p:cNvSpPr>
          <p:nvPr>
            <p:ph type="sldNum" sz="quarter" idx="5"/>
          </p:nvPr>
        </p:nvSpPr>
        <p:spPr>
          <a:noFill/>
        </p:spPr>
        <p:txBody>
          <a:bodyPr/>
          <a:lstStyle/>
          <a:p>
            <a:fld id="{ABC60578-54E7-44E2-BE96-4140D9F2FF7F}"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3209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32100" name="Slide Number Placeholder 4"/>
          <p:cNvSpPr>
            <a:spLocks noGrp="1"/>
          </p:cNvSpPr>
          <p:nvPr>
            <p:ph type="sldNum" sz="quarter" idx="5"/>
          </p:nvPr>
        </p:nvSpPr>
        <p:spPr>
          <a:noFill/>
        </p:spPr>
        <p:txBody>
          <a:bodyPr/>
          <a:lstStyle/>
          <a:p>
            <a:fld id="{ABC60578-54E7-44E2-BE96-4140D9F2FF7F}"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2697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26980" name="Slide Number Placeholder 4"/>
          <p:cNvSpPr>
            <a:spLocks noGrp="1"/>
          </p:cNvSpPr>
          <p:nvPr>
            <p:ph type="sldNum" sz="quarter" idx="5"/>
          </p:nvPr>
        </p:nvSpPr>
        <p:spPr>
          <a:noFill/>
        </p:spPr>
        <p:txBody>
          <a:bodyPr/>
          <a:lstStyle/>
          <a:p>
            <a:fld id="{CA70D3E2-8BC4-4CC5-8B31-0CC1092C4B4B}"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2697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26980" name="Slide Number Placeholder 4"/>
          <p:cNvSpPr>
            <a:spLocks noGrp="1"/>
          </p:cNvSpPr>
          <p:nvPr>
            <p:ph type="sldNum" sz="quarter" idx="5"/>
          </p:nvPr>
        </p:nvSpPr>
        <p:spPr>
          <a:noFill/>
        </p:spPr>
        <p:txBody>
          <a:bodyPr/>
          <a:lstStyle/>
          <a:p>
            <a:fld id="{CA70D3E2-8BC4-4CC5-8B31-0CC1092C4B4B}"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17763"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17764" name="Slide Number Placeholder 4"/>
          <p:cNvSpPr>
            <a:spLocks noGrp="1"/>
          </p:cNvSpPr>
          <p:nvPr>
            <p:ph type="sldNum" sz="quarter" idx="5"/>
          </p:nvPr>
        </p:nvSpPr>
        <p:spPr>
          <a:noFill/>
        </p:spPr>
        <p:txBody>
          <a:bodyPr/>
          <a:lstStyle/>
          <a:p>
            <a:fld id="{385A55AB-BF87-452B-8637-C6B9597706A9}"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1878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18788" name="Slide Number Placeholder 4"/>
          <p:cNvSpPr>
            <a:spLocks noGrp="1"/>
          </p:cNvSpPr>
          <p:nvPr>
            <p:ph type="sldNum" sz="quarter" idx="5"/>
          </p:nvPr>
        </p:nvSpPr>
        <p:spPr>
          <a:noFill/>
        </p:spPr>
        <p:txBody>
          <a:bodyPr/>
          <a:lstStyle/>
          <a:p>
            <a:fld id="{3EE001E4-F2B4-45CF-B943-23539D10D2D3}"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8601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86020" name="Slide Number Placeholder 4"/>
          <p:cNvSpPr>
            <a:spLocks noGrp="1"/>
          </p:cNvSpPr>
          <p:nvPr>
            <p:ph type="sldNum" sz="quarter" idx="5"/>
          </p:nvPr>
        </p:nvSpPr>
        <p:spPr>
          <a:noFill/>
        </p:spPr>
        <p:txBody>
          <a:bodyPr/>
          <a:lstStyle/>
          <a:p>
            <a:fld id="{F7BE9B76-E0F6-4590-9F97-039624B3A14D}" type="slidenum">
              <a:rPr lang="en-US" smtClean="0"/>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1981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19812" name="Slide Number Placeholder 4"/>
          <p:cNvSpPr>
            <a:spLocks noGrp="1"/>
          </p:cNvSpPr>
          <p:nvPr>
            <p:ph type="sldNum" sz="quarter" idx="5"/>
          </p:nvPr>
        </p:nvSpPr>
        <p:spPr>
          <a:noFill/>
        </p:spPr>
        <p:txBody>
          <a:bodyPr/>
          <a:lstStyle/>
          <a:p>
            <a:fld id="{EAF9FAB2-F689-4405-9BB6-34E8FF463411}" type="slidenum">
              <a:rPr lang="en-US" smtClean="0"/>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2083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20836" name="Slide Number Placeholder 4"/>
          <p:cNvSpPr>
            <a:spLocks noGrp="1"/>
          </p:cNvSpPr>
          <p:nvPr>
            <p:ph type="sldNum" sz="quarter" idx="5"/>
          </p:nvPr>
        </p:nvSpPr>
        <p:spPr>
          <a:noFill/>
        </p:spPr>
        <p:txBody>
          <a:bodyPr/>
          <a:lstStyle/>
          <a:p>
            <a:fld id="{DF9C4E4E-5D2C-4EBA-9372-AE80AAC9E49B}" type="slidenum">
              <a:rPr lang="en-US" smtClean="0"/>
              <a:pPr/>
              <a:t>42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1878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18788" name="Slide Number Placeholder 4"/>
          <p:cNvSpPr>
            <a:spLocks noGrp="1"/>
          </p:cNvSpPr>
          <p:nvPr>
            <p:ph type="sldNum" sz="quarter" idx="5"/>
          </p:nvPr>
        </p:nvSpPr>
        <p:spPr>
          <a:noFill/>
        </p:spPr>
        <p:txBody>
          <a:bodyPr/>
          <a:lstStyle/>
          <a:p>
            <a:fld id="{3EE001E4-F2B4-45CF-B943-23539D10D2D3}"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2185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21860" name="Slide Number Placeholder 4"/>
          <p:cNvSpPr>
            <a:spLocks noGrp="1"/>
          </p:cNvSpPr>
          <p:nvPr>
            <p:ph type="sldNum" sz="quarter" idx="5"/>
          </p:nvPr>
        </p:nvSpPr>
        <p:spPr>
          <a:noFill/>
        </p:spPr>
        <p:txBody>
          <a:bodyPr/>
          <a:lstStyle/>
          <a:p>
            <a:fld id="{FF7EDD5B-56A0-4B26-A7FB-0E1B20B8FB60}"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22883"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22884" name="Slide Number Placeholder 4"/>
          <p:cNvSpPr>
            <a:spLocks noGrp="1"/>
          </p:cNvSpPr>
          <p:nvPr>
            <p:ph type="sldNum" sz="quarter" idx="5"/>
          </p:nvPr>
        </p:nvSpPr>
        <p:spPr>
          <a:noFill/>
        </p:spPr>
        <p:txBody>
          <a:bodyPr/>
          <a:lstStyle/>
          <a:p>
            <a:fld id="{7F814CFA-C804-485D-A941-D47F2242BFAA}"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2390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23908" name="Slide Number Placeholder 4"/>
          <p:cNvSpPr>
            <a:spLocks noGrp="1"/>
          </p:cNvSpPr>
          <p:nvPr>
            <p:ph type="sldNum" sz="quarter" idx="5"/>
          </p:nvPr>
        </p:nvSpPr>
        <p:spPr>
          <a:noFill/>
        </p:spPr>
        <p:txBody>
          <a:bodyPr/>
          <a:lstStyle/>
          <a:p>
            <a:fld id="{96B978D3-79AD-4D09-8398-19739004DC6A}"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2493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24932" name="Slide Number Placeholder 4"/>
          <p:cNvSpPr>
            <a:spLocks noGrp="1"/>
          </p:cNvSpPr>
          <p:nvPr>
            <p:ph type="sldNum" sz="quarter" idx="5"/>
          </p:nvPr>
        </p:nvSpPr>
        <p:spPr>
          <a:noFill/>
        </p:spPr>
        <p:txBody>
          <a:bodyPr/>
          <a:lstStyle/>
          <a:p>
            <a:fld id="{C006425C-F103-4F15-BF13-67CEF17CBED5}" type="slidenum">
              <a:rPr lang="en-US" smtClean="0"/>
              <a:pPr/>
              <a:t>47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2493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24932" name="Slide Number Placeholder 4"/>
          <p:cNvSpPr>
            <a:spLocks noGrp="1"/>
          </p:cNvSpPr>
          <p:nvPr>
            <p:ph type="sldNum" sz="quarter" idx="5"/>
          </p:nvPr>
        </p:nvSpPr>
        <p:spPr>
          <a:noFill/>
        </p:spPr>
        <p:txBody>
          <a:bodyPr/>
          <a:lstStyle/>
          <a:p>
            <a:fld id="{C006425C-F103-4F15-BF13-67CEF17CBED5}" type="slidenum">
              <a:rPr lang="en-US" smtClean="0"/>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2390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23908" name="Slide Number Placeholder 4"/>
          <p:cNvSpPr>
            <a:spLocks noGrp="1"/>
          </p:cNvSpPr>
          <p:nvPr>
            <p:ph type="sldNum" sz="quarter" idx="5"/>
          </p:nvPr>
        </p:nvSpPr>
        <p:spPr>
          <a:noFill/>
        </p:spPr>
        <p:txBody>
          <a:bodyPr/>
          <a:lstStyle/>
          <a:p>
            <a:fld id="{96B978D3-79AD-4D09-8398-19739004DC6A}" type="slidenum">
              <a:rPr lang="en-US" smtClean="0"/>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2595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25956" name="Slide Number Placeholder 4"/>
          <p:cNvSpPr>
            <a:spLocks noGrp="1"/>
          </p:cNvSpPr>
          <p:nvPr>
            <p:ph type="sldNum" sz="quarter" idx="5"/>
          </p:nvPr>
        </p:nvSpPr>
        <p:spPr>
          <a:noFill/>
        </p:spPr>
        <p:txBody>
          <a:bodyPr/>
          <a:lstStyle/>
          <a:p>
            <a:fld id="{88490F61-6FAE-4047-BA9B-5B9576DA13CD}" type="slidenum">
              <a:rPr lang="en-US" smtClean="0"/>
              <a:pPr/>
              <a:t>50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87043"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87044" name="Slide Number Placeholder 4"/>
          <p:cNvSpPr>
            <a:spLocks noGrp="1"/>
          </p:cNvSpPr>
          <p:nvPr>
            <p:ph type="sldNum" sz="quarter" idx="5"/>
          </p:nvPr>
        </p:nvSpPr>
        <p:spPr>
          <a:noFill/>
        </p:spPr>
        <p:txBody>
          <a:bodyPr/>
          <a:lstStyle/>
          <a:p>
            <a:fld id="{17FAB033-57D9-4791-9BA1-58D54BDBAE1A}" type="slidenum">
              <a:rPr lang="en-US" smtClean="0"/>
              <a:pPr/>
              <a:t>6</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2697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26980" name="Slide Number Placeholder 4"/>
          <p:cNvSpPr>
            <a:spLocks noGrp="1"/>
          </p:cNvSpPr>
          <p:nvPr>
            <p:ph type="sldNum" sz="quarter" idx="5"/>
          </p:nvPr>
        </p:nvSpPr>
        <p:spPr>
          <a:noFill/>
        </p:spPr>
        <p:txBody>
          <a:bodyPr/>
          <a:lstStyle/>
          <a:p>
            <a:fld id="{CA70D3E2-8BC4-4CC5-8B31-0CC1092C4B4B}" type="slidenum">
              <a:rPr lang="en-US" smtClean="0"/>
              <a:pPr/>
              <a:t>51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28003"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28004" name="Slide Number Placeholder 4"/>
          <p:cNvSpPr>
            <a:spLocks noGrp="1"/>
          </p:cNvSpPr>
          <p:nvPr>
            <p:ph type="sldNum" sz="quarter" idx="5"/>
          </p:nvPr>
        </p:nvSpPr>
        <p:spPr>
          <a:noFill/>
        </p:spPr>
        <p:txBody>
          <a:bodyPr/>
          <a:lstStyle/>
          <a:p>
            <a:fld id="{19E48DA6-16D3-48CE-BC29-7DCE40EB64C5}" type="slidenum">
              <a:rPr lang="en-US" smtClean="0"/>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2902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29028" name="Slide Number Placeholder 4"/>
          <p:cNvSpPr>
            <a:spLocks noGrp="1"/>
          </p:cNvSpPr>
          <p:nvPr>
            <p:ph type="sldNum" sz="quarter" idx="5"/>
          </p:nvPr>
        </p:nvSpPr>
        <p:spPr>
          <a:noFill/>
        </p:spPr>
        <p:txBody>
          <a:bodyPr/>
          <a:lstStyle/>
          <a:p>
            <a:fld id="{C8F25405-83FF-49FC-8B20-D1666D989015}" type="slidenum">
              <a:rPr lang="en-US" smtClean="0"/>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3005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30052" name="Slide Number Placeholder 4"/>
          <p:cNvSpPr>
            <a:spLocks noGrp="1"/>
          </p:cNvSpPr>
          <p:nvPr>
            <p:ph type="sldNum" sz="quarter" idx="5"/>
          </p:nvPr>
        </p:nvSpPr>
        <p:spPr>
          <a:noFill/>
        </p:spPr>
        <p:txBody>
          <a:bodyPr/>
          <a:lstStyle/>
          <a:p>
            <a:fld id="{DFFA7A4F-714C-4AE5-B483-1DB69891697F}" type="slidenum">
              <a:rPr lang="en-US" smtClean="0"/>
              <a:pPr/>
              <a:t>54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3107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31076" name="Slide Number Placeholder 4"/>
          <p:cNvSpPr>
            <a:spLocks noGrp="1"/>
          </p:cNvSpPr>
          <p:nvPr>
            <p:ph type="sldNum" sz="quarter" idx="5"/>
          </p:nvPr>
        </p:nvSpPr>
        <p:spPr>
          <a:noFill/>
        </p:spPr>
        <p:txBody>
          <a:bodyPr/>
          <a:lstStyle/>
          <a:p>
            <a:fld id="{F60B6043-9EE5-47E2-9CB7-8A085E1901FD}" type="slidenum">
              <a:rPr lang="en-US" smtClean="0"/>
              <a:pPr/>
              <a:t>55</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3209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32100" name="Slide Number Placeholder 4"/>
          <p:cNvSpPr>
            <a:spLocks noGrp="1"/>
          </p:cNvSpPr>
          <p:nvPr>
            <p:ph type="sldNum" sz="quarter" idx="5"/>
          </p:nvPr>
        </p:nvSpPr>
        <p:spPr>
          <a:noFill/>
        </p:spPr>
        <p:txBody>
          <a:bodyPr/>
          <a:lstStyle/>
          <a:p>
            <a:fld id="{ABC60578-54E7-44E2-BE96-4140D9F2FF7F}" type="slidenum">
              <a:rPr lang="en-US" smtClean="0"/>
              <a:pPr/>
              <a:t>56</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33123"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33124" name="Slide Number Placeholder 4"/>
          <p:cNvSpPr>
            <a:spLocks noGrp="1"/>
          </p:cNvSpPr>
          <p:nvPr>
            <p:ph type="sldNum" sz="quarter" idx="5"/>
          </p:nvPr>
        </p:nvSpPr>
        <p:spPr>
          <a:noFill/>
        </p:spPr>
        <p:txBody>
          <a:bodyPr/>
          <a:lstStyle/>
          <a:p>
            <a:fld id="{3A5CC7EE-8877-4DFD-9170-BE13ABA14F2F}" type="slidenum">
              <a:rPr lang="en-US" smtClean="0"/>
              <a:pPr/>
              <a:t>57</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3414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34148" name="Slide Number Placeholder 4"/>
          <p:cNvSpPr>
            <a:spLocks noGrp="1"/>
          </p:cNvSpPr>
          <p:nvPr>
            <p:ph type="sldNum" sz="quarter" idx="5"/>
          </p:nvPr>
        </p:nvSpPr>
        <p:spPr>
          <a:noFill/>
        </p:spPr>
        <p:txBody>
          <a:bodyPr/>
          <a:lstStyle/>
          <a:p>
            <a:fld id="{FEBE2182-290C-42A7-B67F-3B8755E5CDE8}" type="slidenum">
              <a:rPr lang="en-US" smtClean="0"/>
              <a:pPr/>
              <a:t>58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3517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35172" name="Slide Number Placeholder 4"/>
          <p:cNvSpPr>
            <a:spLocks noGrp="1"/>
          </p:cNvSpPr>
          <p:nvPr>
            <p:ph type="sldNum" sz="quarter" idx="5"/>
          </p:nvPr>
        </p:nvSpPr>
        <p:spPr>
          <a:noFill/>
        </p:spPr>
        <p:txBody>
          <a:bodyPr/>
          <a:lstStyle/>
          <a:p>
            <a:fld id="{09D0EE54-B76E-4DEB-85A5-15885650D576}" type="slidenum">
              <a:rPr lang="en-US" smtClean="0"/>
              <a:pPr/>
              <a:t>59</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3619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36196" name="Slide Number Placeholder 4"/>
          <p:cNvSpPr>
            <a:spLocks noGrp="1"/>
          </p:cNvSpPr>
          <p:nvPr>
            <p:ph type="sldNum" sz="quarter" idx="5"/>
          </p:nvPr>
        </p:nvSpPr>
        <p:spPr>
          <a:noFill/>
        </p:spPr>
        <p:txBody>
          <a:bodyPr/>
          <a:lstStyle/>
          <a:p>
            <a:fld id="{548A8881-E180-4248-85A3-B7E988C591E8}" type="slidenum">
              <a:rPr lang="en-US" smtClean="0"/>
              <a:pPr/>
              <a:t>60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8806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88068" name="Slide Number Placeholder 4"/>
          <p:cNvSpPr>
            <a:spLocks noGrp="1"/>
          </p:cNvSpPr>
          <p:nvPr>
            <p:ph type="sldNum" sz="quarter" idx="5"/>
          </p:nvPr>
        </p:nvSpPr>
        <p:spPr>
          <a:noFill/>
        </p:spPr>
        <p:txBody>
          <a:bodyPr/>
          <a:lstStyle/>
          <a:p>
            <a:fld id="{EE7988B0-81B2-4E24-8F0E-22309E0831CE}" type="slidenum">
              <a:rPr lang="en-US" smtClean="0"/>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3721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37220" name="Slide Number Placeholder 4"/>
          <p:cNvSpPr>
            <a:spLocks noGrp="1"/>
          </p:cNvSpPr>
          <p:nvPr>
            <p:ph type="sldNum" sz="quarter" idx="5"/>
          </p:nvPr>
        </p:nvSpPr>
        <p:spPr>
          <a:noFill/>
        </p:spPr>
        <p:txBody>
          <a:bodyPr/>
          <a:lstStyle/>
          <a:p>
            <a:fld id="{F774A462-5F8C-41E9-B43B-EDF63B0960DD}" type="slidenum">
              <a:rPr lang="en-US" smtClean="0"/>
              <a:pPr/>
              <a:t>61</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38243"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38244" name="Slide Number Placeholder 4"/>
          <p:cNvSpPr>
            <a:spLocks noGrp="1"/>
          </p:cNvSpPr>
          <p:nvPr>
            <p:ph type="sldNum" sz="quarter" idx="5"/>
          </p:nvPr>
        </p:nvSpPr>
        <p:spPr>
          <a:noFill/>
        </p:spPr>
        <p:txBody>
          <a:bodyPr/>
          <a:lstStyle/>
          <a:p>
            <a:fld id="{E7D5DB3A-C4BE-49E8-90EE-B679B3CBE648}" type="slidenum">
              <a:rPr lang="en-US" smtClean="0"/>
              <a:pPr/>
              <a:t>62</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3926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39268" name="Slide Number Placeholder 4"/>
          <p:cNvSpPr>
            <a:spLocks noGrp="1"/>
          </p:cNvSpPr>
          <p:nvPr>
            <p:ph type="sldNum" sz="quarter" idx="5"/>
          </p:nvPr>
        </p:nvSpPr>
        <p:spPr>
          <a:noFill/>
        </p:spPr>
        <p:txBody>
          <a:bodyPr/>
          <a:lstStyle/>
          <a:p>
            <a:fld id="{AF73DB64-1BEE-481E-9B20-40114D33D692}" type="slidenum">
              <a:rPr lang="en-US" smtClean="0"/>
              <a:pPr/>
              <a:t>63</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4029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40292" name="Slide Number Placeholder 4"/>
          <p:cNvSpPr>
            <a:spLocks noGrp="1"/>
          </p:cNvSpPr>
          <p:nvPr>
            <p:ph type="sldNum" sz="quarter" idx="5"/>
          </p:nvPr>
        </p:nvSpPr>
        <p:spPr>
          <a:noFill/>
        </p:spPr>
        <p:txBody>
          <a:bodyPr/>
          <a:lstStyle/>
          <a:p>
            <a:fld id="{37862429-FE1E-4FEB-BC36-F8EFF9ECEB5D}" type="slidenum">
              <a:rPr lang="en-US" smtClean="0"/>
              <a:pPr/>
              <a:t>64</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4131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41316" name="Slide Number Placeholder 4"/>
          <p:cNvSpPr>
            <a:spLocks noGrp="1"/>
          </p:cNvSpPr>
          <p:nvPr>
            <p:ph type="sldNum" sz="quarter" idx="5"/>
          </p:nvPr>
        </p:nvSpPr>
        <p:spPr>
          <a:noFill/>
        </p:spPr>
        <p:txBody>
          <a:bodyPr/>
          <a:lstStyle/>
          <a:p>
            <a:fld id="{FC6B814F-EB11-49A9-919C-BDB617DC8AFB}" type="slidenum">
              <a:rPr lang="en-US" smtClean="0"/>
              <a:pPr/>
              <a:t>65</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4131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41316" name="Slide Number Placeholder 4"/>
          <p:cNvSpPr>
            <a:spLocks noGrp="1"/>
          </p:cNvSpPr>
          <p:nvPr>
            <p:ph type="sldNum" sz="quarter" idx="5"/>
          </p:nvPr>
        </p:nvSpPr>
        <p:spPr>
          <a:noFill/>
        </p:spPr>
        <p:txBody>
          <a:bodyPr/>
          <a:lstStyle/>
          <a:p>
            <a:fld id="{FC6B814F-EB11-49A9-919C-BDB617DC8AFB}" type="slidenum">
              <a:rPr lang="en-US" smtClean="0"/>
              <a:pPr/>
              <a:t>66</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43363"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43364" name="Slide Number Placeholder 4"/>
          <p:cNvSpPr>
            <a:spLocks noGrp="1"/>
          </p:cNvSpPr>
          <p:nvPr>
            <p:ph type="sldNum" sz="quarter" idx="5"/>
          </p:nvPr>
        </p:nvSpPr>
        <p:spPr>
          <a:noFill/>
        </p:spPr>
        <p:txBody>
          <a:bodyPr/>
          <a:lstStyle/>
          <a:p>
            <a:fld id="{3A2561DB-24C0-47E3-A77A-7C50924F4C6B}" type="slidenum">
              <a:rPr lang="en-US" smtClean="0"/>
              <a:pPr/>
              <a:t>67</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4438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44388" name="Slide Number Placeholder 4"/>
          <p:cNvSpPr>
            <a:spLocks noGrp="1"/>
          </p:cNvSpPr>
          <p:nvPr>
            <p:ph type="sldNum" sz="quarter" idx="5"/>
          </p:nvPr>
        </p:nvSpPr>
        <p:spPr>
          <a:noFill/>
        </p:spPr>
        <p:txBody>
          <a:bodyPr/>
          <a:lstStyle/>
          <a:p>
            <a:fld id="{5A1659BD-6BE4-47C1-9C99-9BA5C7F68F2A}" type="slidenum">
              <a:rPr lang="en-US" smtClean="0"/>
              <a:pPr/>
              <a:t>68</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4541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45412" name="Slide Number Placeholder 4"/>
          <p:cNvSpPr>
            <a:spLocks noGrp="1"/>
          </p:cNvSpPr>
          <p:nvPr>
            <p:ph type="sldNum" sz="quarter" idx="5"/>
          </p:nvPr>
        </p:nvSpPr>
        <p:spPr>
          <a:noFill/>
        </p:spPr>
        <p:txBody>
          <a:bodyPr/>
          <a:lstStyle/>
          <a:p>
            <a:fld id="{33A435E7-5517-4D3F-96FF-F6F5C96BEBC0}" type="slidenum">
              <a:rPr lang="en-US" smtClean="0"/>
              <a:pPr/>
              <a:t>69</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4643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46436" name="Slide Number Placeholder 4"/>
          <p:cNvSpPr>
            <a:spLocks noGrp="1"/>
          </p:cNvSpPr>
          <p:nvPr>
            <p:ph type="sldNum" sz="quarter" idx="5"/>
          </p:nvPr>
        </p:nvSpPr>
        <p:spPr>
          <a:noFill/>
        </p:spPr>
        <p:txBody>
          <a:bodyPr/>
          <a:lstStyle/>
          <a:p>
            <a:fld id="{F0430D9F-3B5D-4623-B7AA-ED9E9E88F9C7}" type="slidenum">
              <a:rPr lang="en-US" smtClean="0"/>
              <a:pPr/>
              <a:t>70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8909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89092" name="Slide Number Placeholder 4"/>
          <p:cNvSpPr>
            <a:spLocks noGrp="1"/>
          </p:cNvSpPr>
          <p:nvPr>
            <p:ph type="sldNum" sz="quarter" idx="5"/>
          </p:nvPr>
        </p:nvSpPr>
        <p:spPr>
          <a:noFill/>
        </p:spPr>
        <p:txBody>
          <a:bodyPr/>
          <a:lstStyle/>
          <a:p>
            <a:fld id="{FA1887E3-69F3-4849-A7F5-4CBA32860934}" type="slidenum">
              <a:rPr lang="en-US" smtClean="0"/>
              <a:pPr/>
              <a:t>8</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4745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47460" name="Slide Number Placeholder 4"/>
          <p:cNvSpPr>
            <a:spLocks noGrp="1"/>
          </p:cNvSpPr>
          <p:nvPr>
            <p:ph type="sldNum" sz="quarter" idx="5"/>
          </p:nvPr>
        </p:nvSpPr>
        <p:spPr>
          <a:noFill/>
        </p:spPr>
        <p:txBody>
          <a:bodyPr/>
          <a:lstStyle/>
          <a:p>
            <a:fld id="{667B6460-ECE1-480D-B3D7-43DDF5BDD930}" type="slidenum">
              <a:rPr lang="en-US" smtClean="0"/>
              <a:pPr/>
              <a:t>71</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4950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49508" name="Slide Number Placeholder 4"/>
          <p:cNvSpPr>
            <a:spLocks noGrp="1"/>
          </p:cNvSpPr>
          <p:nvPr>
            <p:ph type="sldNum" sz="quarter" idx="5"/>
          </p:nvPr>
        </p:nvSpPr>
        <p:spPr>
          <a:noFill/>
        </p:spPr>
        <p:txBody>
          <a:bodyPr/>
          <a:lstStyle/>
          <a:p>
            <a:fld id="{75BC2718-9A6F-483D-928C-C78E80239659}" type="slidenum">
              <a:rPr lang="en-US" smtClean="0"/>
              <a:pPr/>
              <a:t>72</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5053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50532" name="Slide Number Placeholder 4"/>
          <p:cNvSpPr>
            <a:spLocks noGrp="1"/>
          </p:cNvSpPr>
          <p:nvPr>
            <p:ph type="sldNum" sz="quarter" idx="5"/>
          </p:nvPr>
        </p:nvSpPr>
        <p:spPr>
          <a:noFill/>
        </p:spPr>
        <p:txBody>
          <a:bodyPr/>
          <a:lstStyle/>
          <a:p>
            <a:fld id="{FDD69FCD-26D4-475D-9745-909A36855830}" type="slidenum">
              <a:rPr lang="en-US" smtClean="0"/>
              <a:pPr/>
              <a:t>73</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5155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51556" name="Slide Number Placeholder 4"/>
          <p:cNvSpPr>
            <a:spLocks noGrp="1"/>
          </p:cNvSpPr>
          <p:nvPr>
            <p:ph type="sldNum" sz="quarter" idx="5"/>
          </p:nvPr>
        </p:nvSpPr>
        <p:spPr>
          <a:noFill/>
        </p:spPr>
        <p:txBody>
          <a:bodyPr/>
          <a:lstStyle/>
          <a:p>
            <a:fld id="{E19420C7-A030-4392-899F-81FB306E21F0}" type="slidenum">
              <a:rPr lang="en-US" smtClean="0"/>
              <a:pPr/>
              <a:t>74</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5257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52580" name="Slide Number Placeholder 4"/>
          <p:cNvSpPr>
            <a:spLocks noGrp="1"/>
          </p:cNvSpPr>
          <p:nvPr>
            <p:ph type="sldNum" sz="quarter" idx="5"/>
          </p:nvPr>
        </p:nvSpPr>
        <p:spPr>
          <a:noFill/>
        </p:spPr>
        <p:txBody>
          <a:bodyPr/>
          <a:lstStyle/>
          <a:p>
            <a:fld id="{5E112F53-7F53-4FE3-A568-EEB5862D790D}" type="slidenum">
              <a:rPr lang="en-US" smtClean="0"/>
              <a:pPr/>
              <a:t>75</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53603"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53604" name="Slide Number Placeholder 4"/>
          <p:cNvSpPr>
            <a:spLocks noGrp="1"/>
          </p:cNvSpPr>
          <p:nvPr>
            <p:ph type="sldNum" sz="quarter" idx="5"/>
          </p:nvPr>
        </p:nvSpPr>
        <p:spPr>
          <a:noFill/>
        </p:spPr>
        <p:txBody>
          <a:bodyPr/>
          <a:lstStyle/>
          <a:p>
            <a:fld id="{6691A578-3210-44FD-92F9-3D3514332B55}" type="slidenum">
              <a:rPr lang="en-US" smtClean="0"/>
              <a:pPr/>
              <a:t>76</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54627"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54628" name="Slide Number Placeholder 4"/>
          <p:cNvSpPr>
            <a:spLocks noGrp="1"/>
          </p:cNvSpPr>
          <p:nvPr>
            <p:ph type="sldNum" sz="quarter" idx="5"/>
          </p:nvPr>
        </p:nvSpPr>
        <p:spPr>
          <a:noFill/>
        </p:spPr>
        <p:txBody>
          <a:bodyPr/>
          <a:lstStyle/>
          <a:p>
            <a:fld id="{1CC86B06-ADC5-4A14-9D35-35DB3D93A73E}" type="slidenum">
              <a:rPr lang="en-US" smtClean="0"/>
              <a:pPr/>
              <a:t>77</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5053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50532" name="Slide Number Placeholder 4"/>
          <p:cNvSpPr>
            <a:spLocks noGrp="1"/>
          </p:cNvSpPr>
          <p:nvPr>
            <p:ph type="sldNum" sz="quarter" idx="5"/>
          </p:nvPr>
        </p:nvSpPr>
        <p:spPr>
          <a:noFill/>
        </p:spPr>
        <p:txBody>
          <a:bodyPr/>
          <a:lstStyle/>
          <a:p>
            <a:fld id="{FDD69FCD-26D4-475D-9745-909A36855830}" type="slidenum">
              <a:rPr lang="en-US" smtClean="0"/>
              <a:pPr/>
              <a:t>78</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55651"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55652" name="Slide Number Placeholder 4"/>
          <p:cNvSpPr>
            <a:spLocks noGrp="1"/>
          </p:cNvSpPr>
          <p:nvPr>
            <p:ph type="sldNum" sz="quarter" idx="5"/>
          </p:nvPr>
        </p:nvSpPr>
        <p:spPr>
          <a:noFill/>
        </p:spPr>
        <p:txBody>
          <a:bodyPr/>
          <a:lstStyle/>
          <a:p>
            <a:fld id="{778A4447-457F-4E34-A2E5-7D3F53B55D82}" type="slidenum">
              <a:rPr lang="en-US" smtClean="0"/>
              <a:pPr/>
              <a:t>80</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15667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156676" name="Slide Number Placeholder 4"/>
          <p:cNvSpPr>
            <a:spLocks noGrp="1"/>
          </p:cNvSpPr>
          <p:nvPr>
            <p:ph type="sldNum" sz="quarter" idx="5"/>
          </p:nvPr>
        </p:nvSpPr>
        <p:spPr>
          <a:noFill/>
        </p:spPr>
        <p:txBody>
          <a:bodyPr/>
          <a:lstStyle/>
          <a:p>
            <a:fld id="{0AA032DA-7FAC-42FF-9897-8DA174FE9CC1}" type="slidenum">
              <a:rPr lang="en-US" smtClean="0"/>
              <a:pPr/>
              <a:t>81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90115"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90116" name="Slide Number Placeholder 4"/>
          <p:cNvSpPr>
            <a:spLocks noGrp="1"/>
          </p:cNvSpPr>
          <p:nvPr>
            <p:ph type="sldNum" sz="quarter" idx="5"/>
          </p:nvPr>
        </p:nvSpPr>
        <p:spPr>
          <a:noFill/>
        </p:spPr>
        <p:txBody>
          <a:bodyPr/>
          <a:lstStyle/>
          <a:p>
            <a:fld id="{E1EB46EF-7DE1-4DF8-A75D-B396AD31A73D}"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917575" y="746125"/>
            <a:ext cx="4962525" cy="3722688"/>
          </a:xfrm>
          <a:prstGeom prst="rect">
            <a:avLst/>
          </a:prstGeom>
          <a:noFill/>
          <a:ln>
            <a:miter lim="800000"/>
            <a:headEnd/>
            <a:tailEnd/>
          </a:ln>
        </p:spPr>
      </p:sp>
      <p:sp>
        <p:nvSpPr>
          <p:cNvPr id="91139" name="Notes Placeholder 2"/>
          <p:cNvSpPr>
            <a:spLocks noGrp="1"/>
          </p:cNvSpPr>
          <p:nvPr>
            <p:ph type="body" idx="1"/>
          </p:nvPr>
        </p:nvSpPr>
        <p:spPr bwMode="auto">
          <a:xfrm>
            <a:off x="680383" y="4715832"/>
            <a:ext cx="5436909" cy="4464953"/>
          </a:xfrm>
          <a:prstGeom prst="rect">
            <a:avLst/>
          </a:prstGeom>
          <a:noFill/>
          <a:ln>
            <a:miter lim="800000"/>
            <a:headEnd/>
            <a:tailEnd/>
          </a:ln>
        </p:spPr>
        <p:txBody>
          <a:bodyPr lIns="84957" tIns="42479" rIns="84957" bIns="42479"/>
          <a:lstStyle/>
          <a:p>
            <a:endParaRPr lang="da-DK" smtClean="0"/>
          </a:p>
        </p:txBody>
      </p:sp>
      <p:sp>
        <p:nvSpPr>
          <p:cNvPr id="91140" name="Slide Number Placeholder 4"/>
          <p:cNvSpPr>
            <a:spLocks noGrp="1"/>
          </p:cNvSpPr>
          <p:nvPr>
            <p:ph type="sldNum" sz="quarter" idx="5"/>
          </p:nvPr>
        </p:nvSpPr>
        <p:spPr>
          <a:noFill/>
        </p:spPr>
        <p:txBody>
          <a:bodyPr/>
          <a:lstStyle/>
          <a:p>
            <a:fld id="{78491AF0-E457-4420-9D02-ABD117BE5B63}"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9"/>
          <p:cNvSpPr txBox="1">
            <a:spLocks noChangeArrowheads="1"/>
          </p:cNvSpPr>
          <p:nvPr userDrawn="1"/>
        </p:nvSpPr>
        <p:spPr bwMode="auto">
          <a:xfrm>
            <a:off x="381000" y="228600"/>
            <a:ext cx="2895600" cy="366713"/>
          </a:xfrm>
          <a:prstGeom prst="rect">
            <a:avLst/>
          </a:prstGeom>
          <a:noFill/>
          <a:ln w="9525">
            <a:noFill/>
            <a:miter lim="800000"/>
            <a:headEnd/>
            <a:tailEnd/>
          </a:ln>
        </p:spPr>
        <p:txBody>
          <a:bodyPr>
            <a:spAutoFit/>
          </a:bodyPr>
          <a:lstStyle/>
          <a:p>
            <a:pPr>
              <a:spcBef>
                <a:spcPct val="50000"/>
              </a:spcBef>
              <a:defRPr/>
            </a:pP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E387011E-6407-492B-817A-C15A142EB183}" type="datetime1">
              <a:rPr lang="en-US"/>
              <a:pPr>
                <a:defRPr/>
              </a:pPr>
              <a:t>4/21/2013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2205BF-D61B-491A-BCB7-ABFB77BB069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DD4A85-5EC8-462F-A949-2976B7A2E2BE}" type="datetime1">
              <a:rPr lang="en-US"/>
              <a:pPr>
                <a:defRPr/>
              </a:pPr>
              <a:t>4/21/2013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859D1E4F-AB28-4C20-8064-F82C164AA9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C8EB25-E40A-4304-AAF0-4B5C70284792}" type="datetime1">
              <a:rPr lang="en-US"/>
              <a:pPr>
                <a:defRPr/>
              </a:pPr>
              <a:t>4/21/2013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55D8C270-5C9F-47F3-90A1-0801A42F2A1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uae_logo.jpg"/>
          <p:cNvPicPr>
            <a:picLocks noChangeAspect="1"/>
          </p:cNvPicPr>
          <p:nvPr userDrawn="1"/>
        </p:nvPicPr>
        <p:blipFill>
          <a:blip r:embed="rId2" cstate="print"/>
          <a:stretch>
            <a:fillRect/>
          </a:stretch>
        </p:blipFill>
        <p:spPr>
          <a:xfrm>
            <a:off x="685800" y="0"/>
            <a:ext cx="1114425" cy="1552575"/>
          </a:xfrm>
          <a:prstGeom prst="rect">
            <a:avLst/>
          </a:prstGeom>
        </p:spPr>
      </p:pic>
      <p:pic>
        <p:nvPicPr>
          <p:cNvPr id="8" name="Picture 7" descr="tra_logo.jpg"/>
          <p:cNvPicPr>
            <a:picLocks noChangeAspect="1"/>
          </p:cNvPicPr>
          <p:nvPr userDrawn="1"/>
        </p:nvPicPr>
        <p:blipFill>
          <a:blip r:embed="rId3" cstate="print"/>
          <a:stretch>
            <a:fillRect/>
          </a:stretch>
        </p:blipFill>
        <p:spPr>
          <a:xfrm>
            <a:off x="6677025" y="725128"/>
            <a:ext cx="1781175" cy="819150"/>
          </a:xfrm>
          <a:prstGeom prst="rect">
            <a:avLst/>
          </a:prstGeom>
        </p:spPr>
      </p:pic>
      <p:pic>
        <p:nvPicPr>
          <p:cNvPr id="9" name="Picture 8" descr="website.jpg"/>
          <p:cNvPicPr>
            <a:picLocks noChangeAspect="1"/>
          </p:cNvPicPr>
          <p:nvPr userDrawn="1"/>
        </p:nvPicPr>
        <p:blipFill>
          <a:blip r:embed="rId4" cstate="print"/>
          <a:stretch>
            <a:fillRect/>
          </a:stretch>
        </p:blipFill>
        <p:spPr>
          <a:xfrm>
            <a:off x="685800" y="6257925"/>
            <a:ext cx="1038225" cy="219075"/>
          </a:xfrm>
          <a:prstGeom prst="rect">
            <a:avLst/>
          </a:prstGeom>
        </p:spPr>
      </p:pic>
      <p:pic>
        <p:nvPicPr>
          <p:cNvPr id="10" name="Picture 9" descr="federal.jpg"/>
          <p:cNvPicPr>
            <a:picLocks noChangeAspect="1"/>
          </p:cNvPicPr>
          <p:nvPr userDrawn="1"/>
        </p:nvPicPr>
        <p:blipFill>
          <a:blip r:embed="rId5" cstate="print"/>
          <a:stretch>
            <a:fillRect/>
          </a:stretch>
        </p:blipFill>
        <p:spPr>
          <a:xfrm>
            <a:off x="7058025" y="6372225"/>
            <a:ext cx="1400175" cy="104775"/>
          </a:xfrm>
          <a:prstGeom prst="rect">
            <a:avLst/>
          </a:prstGeom>
        </p:spPr>
      </p:pic>
      <p:pic>
        <p:nvPicPr>
          <p:cNvPr id="11" name="Picture 10" descr="left_home.jpg"/>
          <p:cNvPicPr>
            <a:picLocks noChangeAspect="1"/>
          </p:cNvPicPr>
          <p:nvPr userDrawn="1"/>
        </p:nvPicPr>
        <p:blipFill>
          <a:blip r:embed="rId6" cstate="print"/>
          <a:stretch>
            <a:fillRect/>
          </a:stretch>
        </p:blipFill>
        <p:spPr>
          <a:xfrm>
            <a:off x="0" y="2619375"/>
            <a:ext cx="628650" cy="1571625"/>
          </a:xfrm>
          <a:prstGeom prst="rect">
            <a:avLst/>
          </a:prstGeom>
        </p:spPr>
      </p:pic>
      <p:pic>
        <p:nvPicPr>
          <p:cNvPr id="12" name="Picture 11" descr="right_home.jpg"/>
          <p:cNvPicPr>
            <a:picLocks noChangeAspect="1"/>
          </p:cNvPicPr>
          <p:nvPr userDrawn="1"/>
        </p:nvPicPr>
        <p:blipFill>
          <a:blip r:embed="rId7" cstate="print"/>
          <a:stretch>
            <a:fillRect/>
          </a:stretch>
        </p:blipFill>
        <p:spPr>
          <a:xfrm>
            <a:off x="627422" y="2619375"/>
            <a:ext cx="8516578" cy="1571625"/>
          </a:xfrm>
          <a:prstGeom prst="rect">
            <a:avLst/>
          </a:prstGeom>
        </p:spPr>
      </p:pic>
      <p:sp>
        <p:nvSpPr>
          <p:cNvPr id="2" name="Title 1"/>
          <p:cNvSpPr>
            <a:spLocks noGrp="1"/>
          </p:cNvSpPr>
          <p:nvPr>
            <p:ph type="ctrTitle"/>
          </p:nvPr>
        </p:nvSpPr>
        <p:spPr>
          <a:xfrm>
            <a:off x="609600" y="2667000"/>
            <a:ext cx="8534400" cy="1470025"/>
          </a:xfrm>
        </p:spPr>
        <p:txBody>
          <a:bodyPr>
            <a:normAutofit/>
          </a:bodyPr>
          <a:lstStyle>
            <a:lvl1pPr>
              <a:defRPr sz="360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inner_left.jpg"/>
          <p:cNvPicPr>
            <a:picLocks noChangeAspect="1"/>
          </p:cNvPicPr>
          <p:nvPr userDrawn="1"/>
        </p:nvPicPr>
        <p:blipFill>
          <a:blip r:embed="rId2" cstate="print"/>
          <a:srcRect/>
          <a:stretch>
            <a:fillRect/>
          </a:stretch>
        </p:blipFill>
        <p:spPr bwMode="auto">
          <a:xfrm>
            <a:off x="0" y="1219200"/>
            <a:ext cx="409575" cy="1866900"/>
          </a:xfrm>
          <a:prstGeom prst="rect">
            <a:avLst/>
          </a:prstGeom>
          <a:solidFill>
            <a:srgbClr val="9B6131"/>
          </a:solidFill>
          <a:ln w="9525">
            <a:noFill/>
            <a:miter lim="800000"/>
            <a:headEnd/>
            <a:tailEnd/>
          </a:ln>
        </p:spPr>
      </p:pic>
      <p:pic>
        <p:nvPicPr>
          <p:cNvPr id="5" name="Picture 7" descr="inner_top.jpg"/>
          <p:cNvPicPr>
            <a:picLocks/>
          </p:cNvPicPr>
          <p:nvPr userDrawn="1"/>
        </p:nvPicPr>
        <p:blipFill>
          <a:blip r:embed="rId3" cstate="print"/>
          <a:srcRect/>
          <a:stretch>
            <a:fillRect/>
          </a:stretch>
        </p:blipFill>
        <p:spPr bwMode="auto">
          <a:xfrm>
            <a:off x="762000" y="676275"/>
            <a:ext cx="7864475" cy="63500"/>
          </a:xfrm>
          <a:prstGeom prst="rect">
            <a:avLst/>
          </a:prstGeom>
          <a:noFill/>
          <a:ln w="9525">
            <a:noFill/>
            <a:miter lim="800000"/>
            <a:headEnd/>
            <a:tailEnd/>
          </a:ln>
        </p:spPr>
      </p:pic>
      <p:pic>
        <p:nvPicPr>
          <p:cNvPr id="6" name="Picture 8" descr="inner_top.jpg"/>
          <p:cNvPicPr>
            <a:picLocks/>
          </p:cNvPicPr>
          <p:nvPr userDrawn="1"/>
        </p:nvPicPr>
        <p:blipFill>
          <a:blip r:embed="rId3" cstate="print"/>
          <a:srcRect/>
          <a:stretch>
            <a:fillRect/>
          </a:stretch>
        </p:blipFill>
        <p:spPr bwMode="auto">
          <a:xfrm>
            <a:off x="763588" y="6516688"/>
            <a:ext cx="7224712" cy="635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E0E14AF-34B5-4213-BCE4-C02E61439729}" type="datetime1">
              <a:rPr lang="en-US"/>
              <a:pPr>
                <a:defRPr/>
              </a:pPr>
              <a:t>4/21/2013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  </a:t>
            </a:r>
            <a:fld id="{1ACAC598-A169-4CAB-B08B-115F6A9F53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2C70087-6FB8-4EC3-931D-6DC55D15EE7E}" type="datetime1">
              <a:rPr lang="en-US"/>
              <a:pPr>
                <a:defRPr/>
              </a:pPr>
              <a:t>4/21/2013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B783D164-FBA1-4FBF-B74A-5D5FFE3EEDF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BDD988D-7E05-4CCA-A6DF-77829F89F09B}" type="datetime1">
              <a:rPr lang="en-US"/>
              <a:pPr>
                <a:defRPr/>
              </a:pPr>
              <a:t>4/21/2013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5CFA114D-DE5D-4539-B34F-B5D0C0976D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9153B7-1EF2-41E6-B28B-89BD66948566}" type="datetime1">
              <a:rPr lang="en-US"/>
              <a:pPr>
                <a:defRPr/>
              </a:pPr>
              <a:t>4/21/2013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  </a:t>
            </a:r>
            <a:fld id="{917E023A-20E8-4EED-9D3C-F6BDF77EC3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1FFB86-44C6-4D9C-9E85-0254242154A2}" type="datetime1">
              <a:rPr lang="en-US"/>
              <a:pPr>
                <a:defRPr/>
              </a:pPr>
              <a:t>4/21/2013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  </a:t>
            </a:r>
            <a:fld id="{A351B5B6-EB65-4A70-8112-575C89D631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8ABF29-5745-41F0-B0BA-0D84C1FB1F5E}" type="datetime1">
              <a:rPr lang="en-US"/>
              <a:pPr>
                <a:defRPr/>
              </a:pPr>
              <a:t>4/21/2013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r>
              <a:rPr lang="en-US"/>
              <a:t>  </a:t>
            </a:r>
            <a:fld id="{64CB4F5E-F4DD-4116-931E-56C8FE6F95B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77470-C6F6-4809-9A7A-6E810E337DA8}" type="datetime1">
              <a:rPr lang="en-US"/>
              <a:pPr>
                <a:defRPr/>
              </a:pPr>
              <a:t>4/21/2013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3213414C-4161-4911-BE65-F0AC0EF28E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descr="cover-flat.png"/>
          <p:cNvPicPr>
            <a:picLocks noChangeAspect="1"/>
          </p:cNvPicPr>
          <p:nvPr userDrawn="1"/>
        </p:nvPicPr>
        <p:blipFill>
          <a:blip r:embed="rId2" cstate="print">
            <a:duotone>
              <a:schemeClr val="accent5">
                <a:shade val="45000"/>
                <a:satMod val="135000"/>
              </a:schemeClr>
              <a:prstClr val="white"/>
            </a:duotone>
          </a:blip>
          <a:stretch>
            <a:fillRect/>
          </a:stretch>
        </p:blipFill>
        <p:spPr>
          <a:xfrm>
            <a:off x="0" y="667775"/>
            <a:ext cx="9144000" cy="4793266"/>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E97565-1BCB-44F0-A092-197BD115E479}" type="datetime1">
              <a:rPr lang="en-US"/>
              <a:pPr>
                <a:defRPr/>
              </a:pPr>
              <a:t>4/21/2013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84D73091-0C00-42F6-A7A7-DE5C8D983B9F}" type="slidenum">
              <a:rPr lang="en-US"/>
              <a:pPr>
                <a:defRPr/>
              </a:pPr>
              <a:t>‹#›</a:t>
            </a:fld>
            <a:endParaRPr lang="en-US"/>
          </a:p>
        </p:txBody>
      </p:sp>
      <p:pic>
        <p:nvPicPr>
          <p:cNvPr id="9" name="Picture 9" descr="cid:image001.jpg@01C9ECF2.336779F0"/>
          <p:cNvPicPr>
            <a:picLocks noChangeAspect="1" noChangeArrowheads="1"/>
          </p:cNvPicPr>
          <p:nvPr userDrawn="1"/>
        </p:nvPicPr>
        <p:blipFill>
          <a:blip r:embed="rId3" cstate="print"/>
          <a:srcRect/>
          <a:stretch>
            <a:fillRect/>
          </a:stretch>
        </p:blipFill>
        <p:spPr bwMode="auto">
          <a:xfrm>
            <a:off x="5867400" y="457200"/>
            <a:ext cx="2667000" cy="990600"/>
          </a:xfrm>
          <a:prstGeom prst="rect">
            <a:avLst/>
          </a:prstGeom>
          <a:noFill/>
          <a:ln w="9525">
            <a:noFill/>
            <a:miter lim="800000"/>
            <a:headEnd/>
            <a:tailEnd/>
          </a:ln>
        </p:spPr>
      </p:pic>
      <p:pic>
        <p:nvPicPr>
          <p:cNvPr id="10" name="Picture 19"/>
          <p:cNvPicPr>
            <a:picLocks noChangeAspect="1" noChangeArrowheads="1"/>
          </p:cNvPicPr>
          <p:nvPr userDrawn="1"/>
        </p:nvPicPr>
        <p:blipFill>
          <a:blip r:embed="rId4" cstate="print"/>
          <a:srcRect/>
          <a:stretch>
            <a:fillRect/>
          </a:stretch>
        </p:blipFill>
        <p:spPr bwMode="auto">
          <a:xfrm>
            <a:off x="609600" y="685800"/>
            <a:ext cx="790575" cy="1000125"/>
          </a:xfrm>
          <a:prstGeom prst="rect">
            <a:avLst/>
          </a:prstGeom>
          <a:noFill/>
          <a:ln w="9525">
            <a:noFill/>
            <a:miter lim="800000"/>
            <a:headEnd/>
            <a:tailEnd/>
          </a:ln>
        </p:spPr>
      </p:pic>
      <p:pic>
        <p:nvPicPr>
          <p:cNvPr id="11" name="Picture 6" descr="website.jpg"/>
          <p:cNvPicPr>
            <a:picLocks noChangeAspect="1"/>
          </p:cNvPicPr>
          <p:nvPr userDrawn="1"/>
        </p:nvPicPr>
        <p:blipFill>
          <a:blip r:embed="rId5" cstate="print"/>
          <a:srcRect/>
          <a:stretch>
            <a:fillRect/>
          </a:stretch>
        </p:blipFill>
        <p:spPr bwMode="auto">
          <a:xfrm>
            <a:off x="685800" y="6257925"/>
            <a:ext cx="1038225" cy="219075"/>
          </a:xfrm>
          <a:prstGeom prst="rect">
            <a:avLst/>
          </a:prstGeom>
          <a:noFill/>
          <a:ln w="9525">
            <a:noFill/>
            <a:miter lim="800000"/>
            <a:headEnd/>
            <a:tailEnd/>
          </a:ln>
        </p:spPr>
      </p:pic>
      <p:pic>
        <p:nvPicPr>
          <p:cNvPr id="12" name="Picture 7" descr="federal.jpg"/>
          <p:cNvPicPr>
            <a:picLocks noChangeAspect="1"/>
          </p:cNvPicPr>
          <p:nvPr userDrawn="1"/>
        </p:nvPicPr>
        <p:blipFill>
          <a:blip r:embed="rId6" cstate="print"/>
          <a:srcRect/>
          <a:stretch>
            <a:fillRect/>
          </a:stretch>
        </p:blipFill>
        <p:spPr bwMode="auto">
          <a:xfrm>
            <a:off x="7058025" y="6372225"/>
            <a:ext cx="1400175" cy="104775"/>
          </a:xfrm>
          <a:prstGeom prst="rect">
            <a:avLst/>
          </a:prstGeom>
          <a:noFill/>
          <a:ln w="9525">
            <a:noFill/>
            <a:miter lim="800000"/>
            <a:headEnd/>
            <a:tailEnd/>
          </a:ln>
        </p:spPr>
      </p:pic>
      <p:pic>
        <p:nvPicPr>
          <p:cNvPr id="1028" name="Picture 4" descr="http://www3.pcmag.com/media/images/337732-lost-android-iphone-blackberry.jpg?thumb=y"/>
          <p:cNvPicPr>
            <a:picLocks noChangeAspect="1" noChangeArrowheads="1"/>
          </p:cNvPicPr>
          <p:nvPr userDrawn="1"/>
        </p:nvPicPr>
        <p:blipFill>
          <a:blip r:embed="rId7"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376205" y="2214567"/>
            <a:ext cx="1649389" cy="19453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userDrawn="1">
            <p:extLst>
              <p:ext uri="{D42A27DB-BD31-4B8C-83A1-F6EECF244321}">
                <p14:modId xmlns:p14="http://schemas.microsoft.com/office/powerpoint/2010/main" val="904756397"/>
              </p:ext>
            </p:extLst>
          </p:nvPr>
        </p:nvGraphicFramePr>
        <p:xfrm>
          <a:off x="0" y="3928304"/>
          <a:ext cx="9144000" cy="1353386"/>
        </p:xfrm>
        <a:graphic>
          <a:graphicData uri="http://schemas.openxmlformats.org/drawingml/2006/table">
            <a:tbl>
              <a:tblPr firstRow="1" bandRow="1">
                <a:tableStyleId>{5C22544A-7EE6-4342-B048-85BDC9FD1C3A}</a:tableStyleId>
              </a:tblPr>
              <a:tblGrid>
                <a:gridCol w="762000"/>
                <a:gridCol w="8382000"/>
              </a:tblGrid>
              <a:tr h="1353386">
                <a:tc>
                  <a:txBody>
                    <a:bodyPr/>
                    <a:lstStyle/>
                    <a:p>
                      <a:endParaRPr lang="en-US" sz="1800" dirty="0"/>
                    </a:p>
                  </a:txBody>
                  <a:tcPr marT="45737" marB="45737">
                    <a:lnL w="19050" cap="flat" cmpd="sng" algn="ctr">
                      <a:solidFill>
                        <a:srgbClr val="A99439"/>
                      </a:solidFill>
                      <a:prstDash val="solid"/>
                      <a:round/>
                      <a:headEnd type="none" w="med" len="med"/>
                      <a:tailEnd type="none" w="med" len="med"/>
                    </a:lnL>
                    <a:lnR w="19050" cap="flat" cmpd="sng" algn="ctr">
                      <a:solidFill>
                        <a:srgbClr val="F7903B"/>
                      </a:solidFill>
                      <a:prstDash val="solid"/>
                      <a:round/>
                      <a:headEnd type="none" w="med" len="med"/>
                      <a:tailEnd type="none" w="med" len="med"/>
                    </a:lnR>
                    <a:lnT w="19050" cap="flat" cmpd="sng" algn="ctr">
                      <a:solidFill>
                        <a:srgbClr val="A99439"/>
                      </a:solidFill>
                      <a:prstDash val="solid"/>
                      <a:round/>
                      <a:headEnd type="none" w="med" len="med"/>
                      <a:tailEnd type="none" w="med" len="med"/>
                    </a:lnT>
                    <a:lnB w="19050" cap="flat" cmpd="sng" algn="ctr">
                      <a:solidFill>
                        <a:srgbClr val="A99439"/>
                      </a:solidFill>
                      <a:prstDash val="solid"/>
                      <a:round/>
                      <a:headEnd type="none" w="med" len="med"/>
                      <a:tailEnd type="none" w="med" len="med"/>
                    </a:lnB>
                    <a:solidFill>
                      <a:srgbClr val="A99439"/>
                    </a:solidFill>
                  </a:tcPr>
                </a:tc>
                <a:tc>
                  <a:txBody>
                    <a:bodyPr/>
                    <a:lstStyle/>
                    <a:p>
                      <a:pPr algn="ctr"/>
                      <a:r>
                        <a:rPr lang="en-GB" sz="4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ICT in the UAE</a:t>
                      </a:r>
                    </a:p>
                    <a:p>
                      <a:pPr algn="ctr"/>
                      <a:r>
                        <a:rPr lang="en-GB" sz="4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Household Survey, 2012</a:t>
                      </a:r>
                      <a:endParaRPr lang="en-US" sz="40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marT="45737" marB="45737" anchor="ctr">
                    <a:lnL w="19050" cap="flat" cmpd="sng" algn="ctr">
                      <a:solidFill>
                        <a:srgbClr val="F7903B"/>
                      </a:solidFill>
                      <a:prstDash val="solid"/>
                      <a:round/>
                      <a:headEnd type="none" w="med" len="med"/>
                      <a:tailEnd type="none" w="med" len="med"/>
                    </a:lnL>
                    <a:lnR w="19050" cap="flat" cmpd="sng" algn="ctr">
                      <a:solidFill>
                        <a:srgbClr val="F7903B"/>
                      </a:solidFill>
                      <a:prstDash val="solid"/>
                      <a:round/>
                      <a:headEnd type="none" w="med" len="med"/>
                      <a:tailEnd type="none" w="med" len="med"/>
                    </a:lnR>
                    <a:lnT w="19050" cap="flat" cmpd="sng" algn="ctr">
                      <a:solidFill>
                        <a:srgbClr val="F7903B"/>
                      </a:solidFill>
                      <a:prstDash val="solid"/>
                      <a:round/>
                      <a:headEnd type="none" w="med" len="med"/>
                      <a:tailEnd type="none" w="med" len="med"/>
                    </a:lnT>
                    <a:lnB w="19050" cap="flat" cmpd="sng" algn="ctr">
                      <a:solidFill>
                        <a:srgbClr val="F7903B"/>
                      </a:solidFill>
                      <a:prstDash val="solid"/>
                      <a:round/>
                      <a:headEnd type="none" w="med" len="med"/>
                      <a:tailEnd type="none" w="med" len="med"/>
                    </a:lnB>
                    <a:solidFill>
                      <a:srgbClr val="F7903B"/>
                    </a:solidFill>
                  </a:tcPr>
                </a:tc>
              </a:tr>
            </a:tbl>
          </a:graphicData>
        </a:graphic>
      </p:graphicFrame>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823896D-333E-448C-9ECB-A10B577B8F0D}" type="datetime1">
              <a:rPr lang="en-US"/>
              <a:pPr>
                <a:defRPr/>
              </a:pPr>
              <a:t>4/21/2013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t>  </a:t>
            </a:r>
            <a:fld id="{72B201F8-902C-4DE5-9FB8-2D61E8573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76" r:id="rId1"/>
    <p:sldLayoutId id="2147485377" r:id="rId2"/>
    <p:sldLayoutId id="2147485367" r:id="rId3"/>
    <p:sldLayoutId id="2147485368" r:id="rId4"/>
    <p:sldLayoutId id="2147485369" r:id="rId5"/>
    <p:sldLayoutId id="2147485370" r:id="rId6"/>
    <p:sldLayoutId id="2147485371" r:id="rId7"/>
    <p:sldLayoutId id="2147485372" r:id="rId8"/>
    <p:sldLayoutId id="2147485373" r:id="rId9"/>
    <p:sldLayoutId id="2147485374" r:id="rId10"/>
    <p:sldLayoutId id="2147485375" r:id="rId11"/>
    <p:sldLayoutId id="214748537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7.xml"/><Relationship Id="rId4" Type="http://schemas.openxmlformats.org/officeDocument/2006/relationships/chart" Target="../charts/chart26.xml"/></Relationships>
</file>

<file path=ppt/slides/_rels/slide1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1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33.xml"/><Relationship Id="rId4" Type="http://schemas.openxmlformats.org/officeDocument/2006/relationships/chart" Target="../charts/chart32.xml"/></Relationships>
</file>

<file path=ppt/slides/_rels/slide1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chart" Target="../charts/chart35.xml"/></Relationships>
</file>

<file path=ppt/slides/_rels/slide1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39.xml"/><Relationship Id="rId4" Type="http://schemas.openxmlformats.org/officeDocument/2006/relationships/chart" Target="../charts/chart38.xml"/></Relationships>
</file>

<file path=ppt/slides/_rels/slide1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6.xml"/><Relationship Id="rId7" Type="http://schemas.openxmlformats.org/officeDocument/2006/relationships/chart" Target="../charts/chart5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49.xml"/><Relationship Id="rId5" Type="http://schemas.openxmlformats.org/officeDocument/2006/relationships/chart" Target="../charts/chart48.xml"/><Relationship Id="rId4" Type="http://schemas.openxmlformats.org/officeDocument/2006/relationships/chart" Target="../charts/chart47.xml"/></Relationships>
</file>

<file path=ppt/slides/_rels/slide2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2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2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60.xml"/></Relationships>
</file>

<file path=ppt/slides/_rels/slide2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62.xml"/></Relationships>
</file>

<file path=ppt/slides/_rels/slide2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2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68.xml"/></Relationships>
</file>

<file path=ppt/slides/_rels/slide2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70.xml"/></Relationships>
</file>

<file path=ppt/slides/_rels/slide29.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ra.gov.ae/ict_in_uae.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hart" Target="../charts/chart75.xml"/><Relationship Id="rId5" Type="http://schemas.openxmlformats.org/officeDocument/2006/relationships/chart" Target="../charts/chart74.xml"/><Relationship Id="rId4" Type="http://schemas.openxmlformats.org/officeDocument/2006/relationships/chart" Target="../charts/chart7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chart" Target="../charts/chart81.xml"/><Relationship Id="rId4" Type="http://schemas.openxmlformats.org/officeDocument/2006/relationships/chart" Target="../charts/chart80.xml"/></Relationships>
</file>

<file path=ppt/slides/_rels/slide35.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38.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chart" Target="../charts/chart90.xml"/><Relationship Id="rId4" Type="http://schemas.openxmlformats.org/officeDocument/2006/relationships/chart" Target="../charts/chart89.xml"/></Relationships>
</file>

<file path=ppt/slides/_rels/slide39.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9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chart" Target="../charts/chart96.xml"/><Relationship Id="rId5" Type="http://schemas.openxmlformats.org/officeDocument/2006/relationships/chart" Target="../charts/chart95.xml"/><Relationship Id="rId4" Type="http://schemas.openxmlformats.org/officeDocument/2006/relationships/chart" Target="../charts/chart94.xml"/></Relationships>
</file>

<file path=ppt/slides/_rels/slide41.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chart" Target="../charts/chart100.xml"/><Relationship Id="rId5" Type="http://schemas.openxmlformats.org/officeDocument/2006/relationships/chart" Target="../charts/chart99.xml"/><Relationship Id="rId4" Type="http://schemas.openxmlformats.org/officeDocument/2006/relationships/chart" Target="../charts/chart98.xml"/></Relationships>
</file>

<file path=ppt/slides/_rels/slide42.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102.xml"/></Relationships>
</file>

<file path=ppt/slides/_rels/slide43.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chart" Target="../charts/chart105.xml"/><Relationship Id="rId4" Type="http://schemas.openxmlformats.org/officeDocument/2006/relationships/chart" Target="../charts/chart104.xml"/></Relationships>
</file>

<file path=ppt/slides/_rels/slide44.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chart" Target="../charts/chart109.xml"/><Relationship Id="rId5" Type="http://schemas.openxmlformats.org/officeDocument/2006/relationships/chart" Target="../charts/chart108.xml"/><Relationship Id="rId4" Type="http://schemas.openxmlformats.org/officeDocument/2006/relationships/chart" Target="../charts/chart107.xml"/></Relationships>
</file>

<file path=ppt/slides/_rels/slide45.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111.xml"/></Relationships>
</file>

<file path=ppt/slides/_rels/slide46.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chart" Target="../charts/chart114.xml"/><Relationship Id="rId4" Type="http://schemas.openxmlformats.org/officeDocument/2006/relationships/chart" Target="../charts/chart113.xml"/></Relationships>
</file>

<file path=ppt/slides/_rels/slide4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chart" Target="../charts/chart117.xml"/><Relationship Id="rId4" Type="http://schemas.openxmlformats.org/officeDocument/2006/relationships/chart" Target="../charts/chart116.xml"/></Relationships>
</file>

<file path=ppt/slides/_rels/slide48.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hart" Target="../charts/chart120.xml"/><Relationship Id="rId4" Type="http://schemas.openxmlformats.org/officeDocument/2006/relationships/chart" Target="../charts/chart119.xml"/></Relationships>
</file>

<file path=ppt/slides/_rels/slide49.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hart" Target="../charts/chart122.xml"/></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124.xml"/></Relationships>
</file>

<file path=ppt/slides/_rels/slide51.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chart" Target="../charts/chart127.xml"/><Relationship Id="rId4" Type="http://schemas.openxmlformats.org/officeDocument/2006/relationships/chart" Target="../charts/chart126.xml"/></Relationships>
</file>

<file path=ppt/slides/_rels/slide52.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chart" Target="../charts/chart130.xml"/></Relationships>
</file>

<file path=ppt/slides/_rels/slide54.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132.xml"/></Relationships>
</file>

<file path=ppt/slides/_rels/slide55.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chart" Target="../charts/chart134.xml"/></Relationships>
</file>

<file path=ppt/slides/_rels/slide56.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chart" Target="../charts/chart140.xml"/><Relationship Id="rId5" Type="http://schemas.openxmlformats.org/officeDocument/2006/relationships/chart" Target="../charts/chart139.xml"/><Relationship Id="rId4" Type="http://schemas.openxmlformats.org/officeDocument/2006/relationships/chart" Target="../charts/chart138.xml"/></Relationships>
</file>

<file path=ppt/slides/_rels/slide59.xml.rels><?xml version="1.0" encoding="UTF-8" standalone="yes"?>
<Relationships xmlns="http://schemas.openxmlformats.org/package/2006/relationships"><Relationship Id="rId3" Type="http://schemas.openxmlformats.org/officeDocument/2006/relationships/chart" Target="../charts/chart141.xml"/><Relationship Id="rId7" Type="http://schemas.openxmlformats.org/officeDocument/2006/relationships/chart" Target="../charts/chart145.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chart" Target="../charts/chart144.xml"/><Relationship Id="rId5" Type="http://schemas.openxmlformats.org/officeDocument/2006/relationships/chart" Target="../charts/chart143.xml"/><Relationship Id="rId4" Type="http://schemas.openxmlformats.org/officeDocument/2006/relationships/chart" Target="../charts/chart142.xml"/></Relationships>
</file>

<file path=ppt/slides/_rels/slide6.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60.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chart" Target="../charts/chart147.xml"/></Relationships>
</file>

<file path=ppt/slides/_rels/slide61.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chart" Target="../charts/chart149.xml"/></Relationships>
</file>

<file path=ppt/slides/_rels/slide62.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chart" Target="../charts/chart156.xml"/><Relationship Id="rId3" Type="http://schemas.openxmlformats.org/officeDocument/2006/relationships/chart" Target="../charts/chart151.xml"/><Relationship Id="rId7" Type="http://schemas.openxmlformats.org/officeDocument/2006/relationships/chart" Target="../charts/chart155.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chart" Target="../charts/chart154.xml"/><Relationship Id="rId5" Type="http://schemas.openxmlformats.org/officeDocument/2006/relationships/chart" Target="../charts/chart153.xml"/><Relationship Id="rId4" Type="http://schemas.openxmlformats.org/officeDocument/2006/relationships/chart" Target="../charts/chart152.xml"/></Relationships>
</file>

<file path=ppt/slides/_rels/slide64.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chart" Target="../charts/chart158.xml"/></Relationships>
</file>

<file path=ppt/slides/_rels/slide65.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chart" Target="../charts/chart160.xml"/></Relationships>
</file>

<file path=ppt/slides/_rels/slide66.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chart" Target="../charts/chart162.xml"/></Relationships>
</file>

<file path=ppt/slides/_rels/slide67.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chart" Target="../charts/chart165.xml"/></Relationships>
</file>

<file path=ppt/slides/_rels/slide69.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chart" Target="../charts/chart167.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70.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chart" Target="../charts/chart169.xml"/></Relationships>
</file>

<file path=ppt/slides/_rels/slide71.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chart" Target="../charts/chart173.xml"/></Relationships>
</file>

<file path=ppt/slides/_rels/slide74.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chart" Target="../charts/chart175.xml"/></Relationships>
</file>

<file path=ppt/slides/_rels/slide75.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chart" Target="../charts/chart177.xml"/></Relationships>
</file>

<file path=ppt/slides/_rels/slide76.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chart" Target="../charts/chart179.xml"/></Relationships>
</file>

<file path=ppt/slides/_rels/slide77.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chart" Target="../charts/chart182.xml"/><Relationship Id="rId4" Type="http://schemas.openxmlformats.org/officeDocument/2006/relationships/chart" Target="../charts/chart181.xml"/></Relationships>
</file>

<file path=ppt/slides/_rels/slide78.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chart" Target="../charts/chart18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80.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chart" Target="../charts/chart188.xml"/><Relationship Id="rId5" Type="http://schemas.openxmlformats.org/officeDocument/2006/relationships/chart" Target="../charts/chart187.xml"/><Relationship Id="rId4" Type="http://schemas.openxmlformats.org/officeDocument/2006/relationships/chart" Target="../charts/chart186.xml"/></Relationships>
</file>

<file path=ppt/slides/_rels/slide81.xml.rels><?xml version="1.0" encoding="UTF-8" standalone="yes"?>
<Relationships xmlns="http://schemas.openxmlformats.org/package/2006/relationships"><Relationship Id="rId8" Type="http://schemas.openxmlformats.org/officeDocument/2006/relationships/chart" Target="../charts/chart194.xml"/><Relationship Id="rId3" Type="http://schemas.openxmlformats.org/officeDocument/2006/relationships/chart" Target="../charts/chart189.xml"/><Relationship Id="rId7" Type="http://schemas.openxmlformats.org/officeDocument/2006/relationships/chart" Target="../charts/chart193.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chart" Target="../charts/chart192.xml"/><Relationship Id="rId5" Type="http://schemas.openxmlformats.org/officeDocument/2006/relationships/chart" Target="../charts/chart191.xml"/><Relationship Id="rId4" Type="http://schemas.openxmlformats.org/officeDocument/2006/relationships/chart" Target="../charts/chart190.xml"/><Relationship Id="rId9" Type="http://schemas.openxmlformats.org/officeDocument/2006/relationships/chart" Target="../charts/chart195.xml"/></Relationships>
</file>

<file path=ppt/slides/_rels/slide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ICT in the UAE</a:t>
            </a:r>
            <a:br>
              <a:rPr lang="en-US" b="1" dirty="0" smtClean="0"/>
            </a:br>
            <a:r>
              <a:rPr lang="en-US" b="1" dirty="0" smtClean="0"/>
              <a:t>Household Survey, 2012</a:t>
            </a:r>
            <a:endParaRPr lang="en-US" b="1" dirty="0"/>
          </a:p>
        </p:txBody>
      </p:sp>
      <p:sp>
        <p:nvSpPr>
          <p:cNvPr id="3" name="Rectangle 4"/>
          <p:cNvSpPr>
            <a:spLocks noChangeArrowheads="1"/>
          </p:cNvSpPr>
          <p:nvPr/>
        </p:nvSpPr>
        <p:spPr bwMode="auto">
          <a:xfrm>
            <a:off x="424637" y="5394523"/>
            <a:ext cx="1981200" cy="338554"/>
          </a:xfrm>
          <a:prstGeom prst="rect">
            <a:avLst/>
          </a:prstGeom>
          <a:noFill/>
          <a:ln w="9525">
            <a:noFill/>
            <a:miter lim="800000"/>
            <a:headEnd/>
            <a:tailEnd/>
          </a:ln>
        </p:spPr>
        <p:txBody>
          <a:bodyPr>
            <a:spAutoFit/>
          </a:bodyPr>
          <a:lstStyle/>
          <a:p>
            <a:pPr algn="ctr"/>
            <a:r>
              <a:rPr lang="ar-AE" sz="1600" dirty="0" smtClean="0">
                <a:ln w="9000" cmpd="sng">
                  <a:solidFill>
                    <a:schemeClr val="tx1">
                      <a:lumMod val="85000"/>
                      <a:lumOff val="15000"/>
                    </a:schemeClr>
                  </a:solidFill>
                  <a:prstDash val="solid"/>
                </a:ln>
                <a:solidFill>
                  <a:schemeClr val="tx1">
                    <a:lumMod val="75000"/>
                    <a:lumOff val="25000"/>
                  </a:schemeClr>
                </a:solidFill>
                <a:effectLst>
                  <a:reflection blurRad="12700" stA="28000" endPos="45000" dist="1000" dir="5400000" sy="-100000" algn="bl" rotWithShape="0"/>
                </a:effectLst>
              </a:rPr>
              <a:t> </a:t>
            </a:r>
            <a:r>
              <a:rPr lang="en-US" sz="1600" dirty="0" smtClean="0">
                <a:ln w="9000" cmpd="sng">
                  <a:solidFill>
                    <a:schemeClr val="tx1">
                      <a:lumMod val="85000"/>
                      <a:lumOff val="15000"/>
                    </a:schemeClr>
                  </a:solidFill>
                  <a:prstDash val="solid"/>
                </a:ln>
                <a:solidFill>
                  <a:schemeClr val="tx1">
                    <a:lumMod val="75000"/>
                    <a:lumOff val="25000"/>
                  </a:schemeClr>
                </a:solidFill>
                <a:effectLst>
                  <a:reflection blurRad="12700" stA="28000" endPos="45000" dist="1000" dir="5400000" sy="-100000" algn="bl" rotWithShape="0"/>
                </a:effectLst>
              </a:rPr>
              <a:t>October </a:t>
            </a:r>
            <a:r>
              <a:rPr lang="en-GB" sz="1600" dirty="0" smtClean="0">
                <a:ln w="9000" cmpd="sng">
                  <a:solidFill>
                    <a:schemeClr val="tx1">
                      <a:lumMod val="85000"/>
                      <a:lumOff val="15000"/>
                    </a:schemeClr>
                  </a:solidFill>
                  <a:prstDash val="solid"/>
                </a:ln>
                <a:solidFill>
                  <a:schemeClr val="tx1">
                    <a:lumMod val="75000"/>
                    <a:lumOff val="25000"/>
                  </a:schemeClr>
                </a:solidFill>
                <a:effectLst>
                  <a:reflection blurRad="12700" stA="28000" endPos="45000" dist="1000" dir="5400000" sy="-100000" algn="bl" rotWithShape="0"/>
                </a:effectLst>
              </a:rPr>
              <a:t>2012</a:t>
            </a:r>
            <a:endParaRPr lang="en-GB" sz="1600" cap="all" dirty="0">
              <a:ln w="9000" cmpd="sng">
                <a:solidFill>
                  <a:schemeClr val="tx1">
                    <a:lumMod val="85000"/>
                    <a:lumOff val="15000"/>
                  </a:schemeClr>
                </a:solidFill>
                <a:prstDash val="solid"/>
              </a:ln>
              <a:solidFill>
                <a:schemeClr val="tx1">
                  <a:lumMod val="75000"/>
                  <a:lumOff val="25000"/>
                </a:schemeClr>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25475" y="347663"/>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Introduction and Main Results – UAE Nationals </a:t>
            </a:r>
          </a:p>
        </p:txBody>
      </p:sp>
      <p:sp>
        <p:nvSpPr>
          <p:cNvPr id="14" name="Slide Number Placeholder 13"/>
          <p:cNvSpPr>
            <a:spLocks noGrp="1"/>
          </p:cNvSpPr>
          <p:nvPr>
            <p:ph type="sldNum" sz="quarter" idx="12"/>
          </p:nvPr>
        </p:nvSpPr>
        <p:spPr/>
        <p:txBody>
          <a:bodyPr/>
          <a:lstStyle/>
          <a:p>
            <a:pPr>
              <a:defRPr/>
            </a:pPr>
            <a:r>
              <a:rPr lang="en-US" smtClean="0"/>
              <a:t>  </a:t>
            </a:r>
            <a:fld id="{B7C31709-88E3-411F-944C-99F6BF23AFDB}" type="slidenum">
              <a:rPr lang="en-US" smtClean="0"/>
              <a:pPr>
                <a:defRPr/>
              </a:pPr>
              <a:t>10</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033674341"/>
              </p:ext>
            </p:extLst>
          </p:nvPr>
        </p:nvGraphicFramePr>
        <p:xfrm>
          <a:off x="647700" y="1520985"/>
          <a:ext cx="8191500" cy="4575020"/>
        </p:xfrm>
        <a:graphic>
          <a:graphicData uri="http://schemas.openxmlformats.org/drawingml/2006/table">
            <a:tbl>
              <a:tblPr lastRow="1">
                <a:tableStyleId>{912C8C85-51F0-491E-9774-3900AFEF0FD7}</a:tableStyleId>
              </a:tblPr>
              <a:tblGrid>
                <a:gridCol w="5753100"/>
                <a:gridCol w="1258432"/>
                <a:gridCol w="1179968"/>
              </a:tblGrid>
              <a:tr h="617761">
                <a:tc>
                  <a:txBody>
                    <a:bodyPr/>
                    <a:lstStyle/>
                    <a:p>
                      <a:pPr algn="ctr"/>
                      <a:r>
                        <a:rPr lang="en-GB" sz="1500" b="1" noProof="0" dirty="0" smtClean="0">
                          <a:solidFill>
                            <a:schemeClr val="bg1"/>
                          </a:solidFill>
                          <a:latin typeface="Arial" pitchFamily="34" charset="0"/>
                          <a:cs typeface="Arial" pitchFamily="34" charset="0"/>
                        </a:rPr>
                        <a:t>Indicator</a:t>
                      </a:r>
                      <a:endParaRPr lang="en-GB" sz="1500" b="1" noProof="0" dirty="0">
                        <a:solidFill>
                          <a:schemeClr val="bg1"/>
                        </a:solidFill>
                        <a:latin typeface="Arial" pitchFamily="34" charset="0"/>
                        <a:cs typeface="Arial" pitchFamily="34" charset="0"/>
                      </a:endParaRPr>
                    </a:p>
                  </a:txBody>
                  <a:tcPr marL="39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E851A"/>
                    </a:solidFill>
                  </a:tcPr>
                </a:tc>
                <a:tc>
                  <a:txBody>
                    <a:bodyPr/>
                    <a:lstStyle/>
                    <a:p>
                      <a:pPr algn="ctr"/>
                      <a:r>
                        <a:rPr lang="en-GB" sz="1500" b="1" dirty="0" smtClean="0">
                          <a:solidFill>
                            <a:schemeClr val="bg1"/>
                          </a:solidFill>
                          <a:latin typeface="Arial" pitchFamily="34" charset="0"/>
                          <a:cs typeface="Arial" pitchFamily="34" charset="0"/>
                        </a:rPr>
                        <a:t>UAE Nationals</a:t>
                      </a:r>
                      <a:endParaRPr lang="en-US" sz="1500" b="1" dirty="0">
                        <a:solidFill>
                          <a:schemeClr val="bg1"/>
                        </a:solidFill>
                        <a:latin typeface="Arial" pitchFamily="34" charset="0"/>
                        <a:cs typeface="Arial" pitchFamily="34" charset="0"/>
                      </a:endParaRPr>
                    </a:p>
                  </a:txBody>
                  <a:tcPr marT="45729" marB="45729">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E851A"/>
                    </a:solidFill>
                  </a:tcPr>
                </a:tc>
                <a:tc>
                  <a:txBody>
                    <a:bodyPr/>
                    <a:lstStyle/>
                    <a:p>
                      <a:pPr algn="ctr"/>
                      <a:r>
                        <a:rPr lang="en-GB" sz="1500" b="1" dirty="0" smtClean="0">
                          <a:solidFill>
                            <a:schemeClr val="bg1"/>
                          </a:solidFill>
                          <a:latin typeface="Arial" pitchFamily="34" charset="0"/>
                          <a:cs typeface="Arial" pitchFamily="34" charset="0"/>
                        </a:rPr>
                        <a:t>Total Population</a:t>
                      </a:r>
                      <a:endParaRPr lang="en-US" sz="1500" b="1" dirty="0">
                        <a:solidFill>
                          <a:schemeClr val="bg1"/>
                        </a:solidFill>
                        <a:latin typeface="Arial" pitchFamily="34" charset="0"/>
                        <a:cs typeface="Arial" pitchFamily="34" charset="0"/>
                      </a:endParaRPr>
                    </a:p>
                  </a:txBody>
                  <a:tcPr marT="45729" marB="45729">
                    <a:lnL w="12700" cap="flat" cmpd="sng" algn="ctr">
                      <a:solidFill>
                        <a:schemeClr val="bg1">
                          <a:lumMod val="9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E851A"/>
                    </a:solidFill>
                  </a:tcPr>
                </a:tc>
              </a:tr>
              <a:tr h="495405">
                <a:tc>
                  <a:txBody>
                    <a:bodyPr/>
                    <a:lstStyle/>
                    <a:p>
                      <a:r>
                        <a:rPr lang="en-US" sz="1300" kern="1200" noProof="0" dirty="0" smtClean="0">
                          <a:solidFill>
                            <a:schemeClr val="tx1"/>
                          </a:solidFill>
                          <a:latin typeface="Arial" pitchFamily="34" charset="0"/>
                          <a:ea typeface="+mn-ea"/>
                          <a:cs typeface="Arial" pitchFamily="34" charset="0"/>
                        </a:rPr>
                        <a:t>Proportion of individuals with a mobile phone      </a:t>
                      </a:r>
                      <a:r>
                        <a:rPr lang="en-US" sz="1300" dirty="0" smtClean="0">
                          <a:latin typeface="Arial" pitchFamily="34" charset="0"/>
                          <a:cs typeface="Arial" pitchFamily="34" charset="0"/>
                        </a:rPr>
                        <a:t>            </a:t>
                      </a:r>
                      <a:endParaRPr lang="en-US" sz="1300" dirty="0">
                        <a:latin typeface="Arial" pitchFamily="34" charset="0"/>
                        <a:cs typeface="Arial"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dirty="0">
                          <a:solidFill>
                            <a:srgbClr val="000000"/>
                          </a:solidFill>
                          <a:effectLst/>
                          <a:latin typeface="Arial"/>
                        </a:rPr>
                        <a:t>100%</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dirty="0">
                          <a:solidFill>
                            <a:srgbClr val="000000"/>
                          </a:solidFill>
                          <a:effectLst/>
                          <a:latin typeface="Arial"/>
                        </a:rPr>
                        <a:t>99.9%</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95405">
                <a:tc>
                  <a:txBody>
                    <a:bodyPr/>
                    <a:lstStyle/>
                    <a:p>
                      <a:pPr marL="0" algn="l" defTabSz="914400" rtl="0" eaLnBrk="1" latinLnBrk="0" hangingPunct="1"/>
                      <a:r>
                        <a:rPr lang="en-US" sz="1300" kern="1200" noProof="0" dirty="0" smtClean="0">
                          <a:solidFill>
                            <a:schemeClr val="tx1"/>
                          </a:solidFill>
                          <a:latin typeface="Arial" pitchFamily="34" charset="0"/>
                          <a:ea typeface="+mn-ea"/>
                          <a:cs typeface="Arial" pitchFamily="34" charset="0"/>
                        </a:rPr>
                        <a:t>Proportion of households with a fixed line phone  </a:t>
                      </a:r>
                      <a:r>
                        <a:rPr lang="en-US" sz="1300" kern="1200" dirty="0" smtClean="0">
                          <a:solidFill>
                            <a:schemeClr val="tx1"/>
                          </a:solidFill>
                          <a:latin typeface="Arial" pitchFamily="34" charset="0"/>
                          <a:ea typeface="+mn-ea"/>
                          <a:cs typeface="Arial" pitchFamily="34" charset="0"/>
                        </a:rPr>
                        <a:t> </a:t>
                      </a:r>
                      <a:endParaRPr lang="en-US" sz="1300" kern="1200" dirty="0">
                        <a:solidFill>
                          <a:schemeClr val="tx1"/>
                        </a:solidFill>
                        <a:latin typeface="Arial" pitchFamily="34" charset="0"/>
                        <a:ea typeface="+mn-ea"/>
                        <a:cs typeface="Arial" pitchFamily="34" charset="0"/>
                      </a:endParaRPr>
                    </a:p>
                  </a:txBody>
                  <a:tcPr marT="45729" marB="4572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a:solidFill>
                            <a:srgbClr val="000000"/>
                          </a:solidFill>
                          <a:effectLst/>
                          <a:latin typeface="Arial"/>
                        </a:rPr>
                        <a:t>72%</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a:solidFill>
                            <a:srgbClr val="000000"/>
                          </a:solidFill>
                          <a:effectLst/>
                          <a:latin typeface="Arial"/>
                        </a:rPr>
                        <a:t>50%</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617761">
                <a:tc>
                  <a:txBody>
                    <a:bodyPr/>
                    <a:lstStyle/>
                    <a:p>
                      <a:r>
                        <a:rPr lang="en-US" sz="1300" kern="1200" noProof="0" dirty="0" smtClean="0">
                          <a:solidFill>
                            <a:schemeClr val="tx1"/>
                          </a:solidFill>
                          <a:latin typeface="Arial" pitchFamily="34" charset="0"/>
                          <a:ea typeface="+mn-ea"/>
                          <a:cs typeface="Arial" pitchFamily="34" charset="0"/>
                        </a:rPr>
                        <a:t>Proportion of households with a computer                        </a:t>
                      </a:r>
                      <a:endParaRPr lang="en-US" sz="1300" kern="1200" noProof="0" dirty="0">
                        <a:solidFill>
                          <a:schemeClr val="tx1"/>
                        </a:solidFill>
                        <a:latin typeface="Arial" pitchFamily="34" charset="0"/>
                        <a:ea typeface="+mn-ea"/>
                        <a:cs typeface="Arial" pitchFamily="34" charset="0"/>
                      </a:endParaRPr>
                    </a:p>
                  </a:txBody>
                  <a:tcPr marT="45729" marB="4572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dirty="0" smtClean="0">
                          <a:solidFill>
                            <a:srgbClr val="000000"/>
                          </a:solidFill>
                          <a:effectLst/>
                          <a:latin typeface="Arial"/>
                        </a:rPr>
                        <a:t>95%</a:t>
                      </a:r>
                      <a:endParaRPr lang="en-US" sz="1300" b="0" i="0" u="none" strike="noStrike" dirty="0">
                        <a:solidFill>
                          <a:srgbClr val="000000"/>
                        </a:solidFill>
                        <a:effectLst/>
                        <a:latin typeface="Arial"/>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dirty="0" smtClean="0">
                          <a:solidFill>
                            <a:srgbClr val="000000"/>
                          </a:solidFill>
                          <a:effectLst/>
                          <a:latin typeface="Arial"/>
                        </a:rPr>
                        <a:t>85%</a:t>
                      </a:r>
                      <a:endParaRPr lang="en-US" sz="1300" b="0" i="0" u="none" strike="noStrike" dirty="0">
                        <a:solidFill>
                          <a:srgbClr val="000000"/>
                        </a:solidFill>
                        <a:effectLst/>
                        <a:latin typeface="Arial"/>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617761">
                <a:tc>
                  <a:txBody>
                    <a:bodyPr/>
                    <a:lstStyle/>
                    <a:p>
                      <a:r>
                        <a:rPr lang="en-US" sz="1300" kern="1200" noProof="0" dirty="0" smtClean="0">
                          <a:solidFill>
                            <a:schemeClr val="tx1"/>
                          </a:solidFill>
                          <a:latin typeface="Arial" pitchFamily="34" charset="0"/>
                          <a:ea typeface="+mn-ea"/>
                          <a:cs typeface="Arial" pitchFamily="34" charset="0"/>
                        </a:rPr>
                        <a:t>Proportion of households with a TV  </a:t>
                      </a:r>
                      <a:endParaRPr lang="en-US" sz="1300" kern="1200" noProof="0" dirty="0">
                        <a:solidFill>
                          <a:schemeClr val="tx1"/>
                        </a:solidFill>
                        <a:latin typeface="Arial" pitchFamily="34" charset="0"/>
                        <a:ea typeface="+mn-ea"/>
                        <a:cs typeface="Arial" pitchFamily="34" charset="0"/>
                      </a:endParaRPr>
                    </a:p>
                  </a:txBody>
                  <a:tcPr marT="45729" marB="4572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a:solidFill>
                            <a:srgbClr val="000000"/>
                          </a:solidFill>
                          <a:effectLst/>
                          <a:latin typeface="Arial"/>
                        </a:rPr>
                        <a:t>97%</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a:solidFill>
                            <a:srgbClr val="000000"/>
                          </a:solidFill>
                          <a:effectLst/>
                          <a:latin typeface="Arial"/>
                        </a:rPr>
                        <a:t>95%</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617761">
                <a:tc>
                  <a:txBody>
                    <a:bodyPr/>
                    <a:lstStyle/>
                    <a:p>
                      <a:r>
                        <a:rPr lang="en-US" sz="1300" kern="1200" noProof="0" dirty="0" smtClean="0">
                          <a:solidFill>
                            <a:schemeClr val="tx1"/>
                          </a:solidFill>
                          <a:latin typeface="Arial" pitchFamily="34" charset="0"/>
                          <a:ea typeface="+mn-ea"/>
                          <a:cs typeface="Arial" pitchFamily="34" charset="0"/>
                        </a:rPr>
                        <a:t>Proportion of households with a radio                   </a:t>
                      </a:r>
                      <a:endParaRPr lang="en-US" sz="1300" kern="1200" noProof="0" dirty="0">
                        <a:solidFill>
                          <a:schemeClr val="tx1"/>
                        </a:solidFill>
                        <a:latin typeface="Arial" pitchFamily="34" charset="0"/>
                        <a:ea typeface="+mn-ea"/>
                        <a:cs typeface="Arial" pitchFamily="34" charset="0"/>
                      </a:endParaRPr>
                    </a:p>
                  </a:txBody>
                  <a:tcPr marT="45729" marB="4572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a:solidFill>
                            <a:srgbClr val="000000"/>
                          </a:solidFill>
                          <a:effectLst/>
                          <a:latin typeface="Arial"/>
                        </a:rPr>
                        <a:t>65%</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a:solidFill>
                            <a:srgbClr val="000000"/>
                          </a:solidFill>
                          <a:effectLst/>
                          <a:latin typeface="Arial"/>
                        </a:rPr>
                        <a:t>53%</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95405">
                <a:tc>
                  <a:txBody>
                    <a:bodyPr/>
                    <a:lstStyle/>
                    <a:p>
                      <a:r>
                        <a:rPr lang="en-US" sz="1300" kern="1200" noProof="0" dirty="0" smtClean="0">
                          <a:solidFill>
                            <a:schemeClr val="tx1"/>
                          </a:solidFill>
                          <a:latin typeface="Arial" pitchFamily="34" charset="0"/>
                          <a:ea typeface="+mn-ea"/>
                          <a:cs typeface="Arial" pitchFamily="34" charset="0"/>
                        </a:rPr>
                        <a:t>Proportion of households with an internet connection                 </a:t>
                      </a:r>
                      <a:endParaRPr lang="en-US" sz="1300" kern="1200" noProof="0" dirty="0">
                        <a:solidFill>
                          <a:schemeClr val="tx1"/>
                        </a:solidFill>
                        <a:latin typeface="Arial" pitchFamily="34" charset="0"/>
                        <a:ea typeface="+mn-ea"/>
                        <a:cs typeface="Arial" pitchFamily="34" charset="0"/>
                      </a:endParaRPr>
                    </a:p>
                  </a:txBody>
                  <a:tcPr marT="45729" marB="4572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a:solidFill>
                            <a:srgbClr val="000000"/>
                          </a:solidFill>
                          <a:effectLst/>
                          <a:latin typeface="Arial"/>
                        </a:rPr>
                        <a:t>84%</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a:solidFill>
                            <a:srgbClr val="000000"/>
                          </a:solidFill>
                          <a:effectLst/>
                          <a:latin typeface="Arial"/>
                        </a:rPr>
                        <a:t>72%</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617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kern="1200" noProof="0" dirty="0" smtClean="0">
                          <a:solidFill>
                            <a:schemeClr val="tx1"/>
                          </a:solidFill>
                          <a:latin typeface="Arial" pitchFamily="34" charset="0"/>
                          <a:ea typeface="+mn-ea"/>
                          <a:cs typeface="Arial" pitchFamily="34" charset="0"/>
                        </a:rPr>
                        <a:t>Proportion of Individuals aged between 15 and 74 who have used the Internet in the past 3 months </a:t>
                      </a:r>
                      <a:endParaRPr lang="en-US" sz="1300" b="0" kern="1200" noProof="0" dirty="0">
                        <a:solidFill>
                          <a:schemeClr val="tx1"/>
                        </a:solidFill>
                        <a:latin typeface="Arial" pitchFamily="34" charset="0"/>
                        <a:ea typeface="+mn-ea"/>
                        <a:cs typeface="Arial" pitchFamily="34" charset="0"/>
                      </a:endParaRPr>
                    </a:p>
                  </a:txBody>
                  <a:tcPr marT="45729" marB="4572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dirty="0">
                          <a:solidFill>
                            <a:srgbClr val="000000"/>
                          </a:solidFill>
                          <a:effectLst/>
                          <a:latin typeface="Arial"/>
                        </a:rPr>
                        <a:t>80%</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sz="1300" b="0" i="0" u="none" strike="noStrike" dirty="0">
                          <a:solidFill>
                            <a:srgbClr val="000000"/>
                          </a:solidFill>
                          <a:effectLst/>
                          <a:latin typeface="Arial"/>
                        </a:rPr>
                        <a:t>85%</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14379" name="Rectangle 6"/>
          <p:cNvSpPr>
            <a:spLocks noChangeArrowheads="1"/>
          </p:cNvSpPr>
          <p:nvPr/>
        </p:nvSpPr>
        <p:spPr bwMode="auto">
          <a:xfrm>
            <a:off x="2276173" y="802762"/>
            <a:ext cx="4572000" cy="492125"/>
          </a:xfrm>
          <a:prstGeom prst="rect">
            <a:avLst/>
          </a:prstGeom>
          <a:noFill/>
          <a:ln w="9525">
            <a:noFill/>
            <a:miter lim="800000"/>
            <a:headEnd/>
            <a:tailEnd/>
          </a:ln>
        </p:spPr>
        <p:txBody>
          <a:bodyPr>
            <a:spAutoFit/>
          </a:bodyPr>
          <a:lstStyle/>
          <a:p>
            <a:pPr algn="ctr"/>
            <a:r>
              <a:rPr lang="en-US" sz="1300" b="1" u="sng" dirty="0">
                <a:solidFill>
                  <a:srgbClr val="000000"/>
                </a:solidFill>
              </a:rPr>
              <a:t>Comparison of Key Results – UAE Nationals versus </a:t>
            </a:r>
            <a:r>
              <a:rPr lang="en-US" sz="1300" b="1" u="sng" dirty="0" smtClean="0">
                <a:solidFill>
                  <a:srgbClr val="000000"/>
                </a:solidFill>
              </a:rPr>
              <a:t>Wider Population </a:t>
            </a:r>
            <a:endParaRPr lang="en-US" sz="1300" b="1" u="sng"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33400" y="2819400"/>
            <a:ext cx="7396163" cy="457200"/>
          </a:xfrm>
        </p:spPr>
        <p:txBody>
          <a:bodyPr/>
          <a:lstStyle/>
          <a:p>
            <a:pPr eaLnBrk="1" hangingPunct="1">
              <a:defRPr/>
            </a:pPr>
            <a:r>
              <a:rPr lang="en-US" sz="3600" dirty="0" smtClean="0">
                <a:solidFill>
                  <a:srgbClr val="9E851A"/>
                </a:solidFill>
                <a:effectLst>
                  <a:outerShdw blurRad="38100" dist="38100" dir="2700000" algn="tl">
                    <a:srgbClr val="000000">
                      <a:alpha val="43137"/>
                    </a:srgbClr>
                  </a:outerShdw>
                </a:effectLst>
                <a:latin typeface="Arial" charset="0"/>
                <a:cs typeface="Arial" charset="0"/>
              </a:rPr>
              <a:t>Fixed Line Telephony</a:t>
            </a:r>
          </a:p>
        </p:txBody>
      </p:sp>
      <p:sp>
        <p:nvSpPr>
          <p:cNvPr id="14" name="Slide Number Placeholder 13"/>
          <p:cNvSpPr>
            <a:spLocks noGrp="1"/>
          </p:cNvSpPr>
          <p:nvPr>
            <p:ph type="sldNum" sz="quarter" idx="12"/>
          </p:nvPr>
        </p:nvSpPr>
        <p:spPr/>
        <p:txBody>
          <a:bodyPr/>
          <a:lstStyle/>
          <a:p>
            <a:pPr>
              <a:defRPr/>
            </a:pPr>
            <a:r>
              <a:rPr lang="en-US" smtClean="0"/>
              <a:t>  </a:t>
            </a:r>
            <a:fld id="{6356CB68-34B8-405A-813F-602F524FB974}" type="slidenum">
              <a:rPr lang="en-US" smtClean="0"/>
              <a:pPr>
                <a:defRPr/>
              </a:pPr>
              <a:t>11</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76275" y="33178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Fixed Line Telephony – Subscription (1)</a:t>
            </a:r>
          </a:p>
        </p:txBody>
      </p:sp>
      <p:sp>
        <p:nvSpPr>
          <p:cNvPr id="14" name="Slide Number Placeholder 13"/>
          <p:cNvSpPr>
            <a:spLocks noGrp="1"/>
          </p:cNvSpPr>
          <p:nvPr>
            <p:ph type="sldNum" sz="quarter" idx="12"/>
          </p:nvPr>
        </p:nvSpPr>
        <p:spPr/>
        <p:txBody>
          <a:bodyPr/>
          <a:lstStyle/>
          <a:p>
            <a:pPr>
              <a:defRPr/>
            </a:pPr>
            <a:r>
              <a:rPr lang="en-US" smtClean="0"/>
              <a:t>  </a:t>
            </a:r>
            <a:fld id="{E8AD0E41-FEC2-4C06-BA8B-970D493F1462}" type="slidenum">
              <a:rPr lang="en-US" smtClean="0"/>
              <a:pPr>
                <a:defRPr/>
              </a:pPr>
              <a:t>12</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17414" name="Rectangle 8"/>
          <p:cNvSpPr>
            <a:spLocks noChangeArrowheads="1"/>
          </p:cNvSpPr>
          <p:nvPr/>
        </p:nvSpPr>
        <p:spPr bwMode="auto">
          <a:xfrm>
            <a:off x="4385082" y="1715615"/>
            <a:ext cx="4333404" cy="292388"/>
          </a:xfrm>
          <a:prstGeom prst="rect">
            <a:avLst/>
          </a:prstGeom>
          <a:noFill/>
          <a:ln w="9525">
            <a:noFill/>
            <a:miter lim="800000"/>
            <a:headEnd/>
            <a:tailEnd/>
          </a:ln>
        </p:spPr>
        <p:txBody>
          <a:bodyPr wrap="square">
            <a:spAutoFit/>
          </a:bodyPr>
          <a:lstStyle/>
          <a:p>
            <a:pPr algn="ctr"/>
            <a:r>
              <a:rPr lang="en-US" sz="1300" b="1" u="sng" dirty="0" smtClean="0"/>
              <a:t>Household with Fixed Telephone Line by Provider</a:t>
            </a:r>
            <a:endParaRPr lang="en-US" sz="1300" b="1" u="sng" dirty="0"/>
          </a:p>
        </p:txBody>
      </p:sp>
      <p:sp>
        <p:nvSpPr>
          <p:cNvPr id="17416" name="TextBox 14"/>
          <p:cNvSpPr txBox="1">
            <a:spLocks noChangeArrowheads="1"/>
          </p:cNvSpPr>
          <p:nvPr/>
        </p:nvSpPr>
        <p:spPr bwMode="auto">
          <a:xfrm>
            <a:off x="774872" y="890577"/>
            <a:ext cx="7780651" cy="523220"/>
          </a:xfrm>
          <a:prstGeom prst="rect">
            <a:avLst/>
          </a:prstGeom>
          <a:noFill/>
          <a:ln w="9525">
            <a:noFill/>
            <a:miter lim="800000"/>
            <a:headEnd/>
            <a:tailEnd/>
          </a:ln>
        </p:spPr>
        <p:txBody>
          <a:bodyPr wrap="square">
            <a:spAutoFit/>
          </a:bodyPr>
          <a:lstStyle/>
          <a:p>
            <a:pPr marL="169863" indent="-169863" algn="just">
              <a:buFont typeface="Arial" charset="0"/>
              <a:buChar char="•"/>
            </a:pPr>
            <a:r>
              <a:rPr lang="en-GB" sz="1400" dirty="0" smtClean="0"/>
              <a:t>Half of the </a:t>
            </a:r>
            <a:r>
              <a:rPr lang="en-GB" sz="1400" dirty="0"/>
              <a:t>households in the UAE have fixed line telephone </a:t>
            </a:r>
            <a:r>
              <a:rPr lang="en-GB" sz="1400" dirty="0" smtClean="0"/>
              <a:t>connections, with a market split of 95% to Etisalat versus 5% </a:t>
            </a:r>
            <a:r>
              <a:rPr lang="en-GB" sz="1400" dirty="0"/>
              <a:t>to </a:t>
            </a:r>
            <a:r>
              <a:rPr lang="en-GB" sz="1400" dirty="0" smtClean="0"/>
              <a:t>du</a:t>
            </a:r>
            <a:endParaRPr lang="en-US" sz="1400" dirty="0"/>
          </a:p>
        </p:txBody>
      </p:sp>
      <p:graphicFrame>
        <p:nvGraphicFramePr>
          <p:cNvPr id="13" name="Chart 15"/>
          <p:cNvGraphicFramePr>
            <a:graphicFrameLocks/>
          </p:cNvGraphicFramePr>
          <p:nvPr>
            <p:extLst>
              <p:ext uri="{D42A27DB-BD31-4B8C-83A1-F6EECF244321}">
                <p14:modId xmlns:p14="http://schemas.microsoft.com/office/powerpoint/2010/main" val="1009483146"/>
              </p:ext>
            </p:extLst>
          </p:nvPr>
        </p:nvGraphicFramePr>
        <p:xfrm>
          <a:off x="5114925" y="2239080"/>
          <a:ext cx="3422493" cy="303909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
          <p:cNvSpPr>
            <a:spLocks noChangeArrowheads="1"/>
          </p:cNvSpPr>
          <p:nvPr/>
        </p:nvSpPr>
        <p:spPr bwMode="auto">
          <a:xfrm>
            <a:off x="588877" y="1720714"/>
            <a:ext cx="3371850" cy="292388"/>
          </a:xfrm>
          <a:prstGeom prst="rect">
            <a:avLst/>
          </a:prstGeom>
          <a:noFill/>
          <a:ln w="9525">
            <a:noFill/>
            <a:miter lim="800000"/>
            <a:headEnd/>
            <a:tailEnd/>
          </a:ln>
        </p:spPr>
        <p:txBody>
          <a:bodyPr>
            <a:spAutoFit/>
          </a:bodyPr>
          <a:lstStyle/>
          <a:p>
            <a:pPr algn="ctr"/>
            <a:r>
              <a:rPr lang="en-US" sz="1300" b="1" u="sng" dirty="0" smtClean="0"/>
              <a:t>Household with Fixed Telephone Line</a:t>
            </a:r>
            <a:endParaRPr lang="en-US" sz="1300" b="1" u="sng" dirty="0"/>
          </a:p>
        </p:txBody>
      </p:sp>
      <p:graphicFrame>
        <p:nvGraphicFramePr>
          <p:cNvPr id="15" name="Chart 25"/>
          <p:cNvGraphicFramePr>
            <a:graphicFrameLocks/>
          </p:cNvGraphicFramePr>
          <p:nvPr>
            <p:extLst>
              <p:ext uri="{D42A27DB-BD31-4B8C-83A1-F6EECF244321}">
                <p14:modId xmlns:p14="http://schemas.microsoft.com/office/powerpoint/2010/main" val="3393264970"/>
              </p:ext>
            </p:extLst>
          </p:nvPr>
        </p:nvGraphicFramePr>
        <p:xfrm>
          <a:off x="209495" y="2296740"/>
          <a:ext cx="4190489" cy="268266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35000" y="304800"/>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Fixed Line Telephony – Subscription (2)</a:t>
            </a:r>
          </a:p>
        </p:txBody>
      </p:sp>
      <p:sp>
        <p:nvSpPr>
          <p:cNvPr id="14" name="Slide Number Placeholder 13"/>
          <p:cNvSpPr>
            <a:spLocks noGrp="1"/>
          </p:cNvSpPr>
          <p:nvPr>
            <p:ph type="sldNum" sz="quarter" idx="12"/>
          </p:nvPr>
        </p:nvSpPr>
        <p:spPr/>
        <p:txBody>
          <a:bodyPr/>
          <a:lstStyle/>
          <a:p>
            <a:pPr>
              <a:defRPr/>
            </a:pPr>
            <a:r>
              <a:rPr lang="en-US" smtClean="0"/>
              <a:t>  </a:t>
            </a:r>
            <a:fld id="{3A7D9B8E-72CF-428C-BA3C-AC35DC0EEEE3}" type="slidenum">
              <a:rPr lang="en-US" smtClean="0"/>
              <a:pPr>
                <a:defRPr/>
              </a:pPr>
              <a:t>13</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18439" name="Rectangle 11"/>
          <p:cNvSpPr>
            <a:spLocks noChangeArrowheads="1"/>
          </p:cNvSpPr>
          <p:nvPr/>
        </p:nvSpPr>
        <p:spPr bwMode="auto">
          <a:xfrm>
            <a:off x="617646" y="2848834"/>
            <a:ext cx="4297972" cy="292388"/>
          </a:xfrm>
          <a:prstGeom prst="rect">
            <a:avLst/>
          </a:prstGeom>
          <a:noFill/>
          <a:ln w="9525">
            <a:noFill/>
            <a:miter lim="800000"/>
            <a:headEnd/>
            <a:tailEnd/>
          </a:ln>
        </p:spPr>
        <p:txBody>
          <a:bodyPr wrap="none">
            <a:spAutoFit/>
          </a:bodyPr>
          <a:lstStyle/>
          <a:p>
            <a:pPr algn="ctr"/>
            <a:r>
              <a:rPr lang="en-US" sz="1300" b="1" u="sng" dirty="0" smtClean="0">
                <a:solidFill>
                  <a:srgbClr val="000000"/>
                </a:solidFill>
              </a:rPr>
              <a:t>Reasons for not having </a:t>
            </a:r>
            <a:r>
              <a:rPr lang="en-US" sz="1300" b="1" u="sng" dirty="0">
                <a:solidFill>
                  <a:srgbClr val="000000"/>
                </a:solidFill>
              </a:rPr>
              <a:t>a </a:t>
            </a:r>
            <a:r>
              <a:rPr lang="en-US" sz="1300" b="1" u="sng" dirty="0" smtClean="0">
                <a:solidFill>
                  <a:srgbClr val="000000"/>
                </a:solidFill>
              </a:rPr>
              <a:t>Fixed Line Phone at Home</a:t>
            </a:r>
            <a:endParaRPr lang="en-US" sz="1300" b="1" u="sng" dirty="0">
              <a:solidFill>
                <a:srgbClr val="000000"/>
              </a:solidFill>
            </a:endParaRPr>
          </a:p>
        </p:txBody>
      </p:sp>
      <p:sp>
        <p:nvSpPr>
          <p:cNvPr id="18440" name="Rectangle 12"/>
          <p:cNvSpPr>
            <a:spLocks noChangeArrowheads="1"/>
          </p:cNvSpPr>
          <p:nvPr/>
        </p:nvSpPr>
        <p:spPr bwMode="auto">
          <a:xfrm>
            <a:off x="5262701" y="2848553"/>
            <a:ext cx="3048000" cy="492443"/>
          </a:xfrm>
          <a:prstGeom prst="rect">
            <a:avLst/>
          </a:prstGeom>
          <a:noFill/>
          <a:ln w="9525">
            <a:noFill/>
            <a:miter lim="800000"/>
            <a:headEnd/>
            <a:tailEnd/>
          </a:ln>
        </p:spPr>
        <p:txBody>
          <a:bodyPr>
            <a:spAutoFit/>
          </a:bodyPr>
          <a:lstStyle/>
          <a:p>
            <a:pPr algn="ctr"/>
            <a:r>
              <a:rPr lang="en-US" sz="1300" b="1" u="sng" dirty="0" smtClean="0">
                <a:solidFill>
                  <a:srgbClr val="000000"/>
                </a:solidFill>
              </a:rPr>
              <a:t>Likelihood to </a:t>
            </a:r>
            <a:r>
              <a:rPr lang="en-US" sz="1300" b="1" u="sng" dirty="0">
                <a:solidFill>
                  <a:srgbClr val="000000"/>
                </a:solidFill>
              </a:rPr>
              <a:t>subscribe to a </a:t>
            </a:r>
            <a:r>
              <a:rPr lang="en-US" sz="1300" b="1" u="sng" dirty="0" smtClean="0">
                <a:solidFill>
                  <a:srgbClr val="000000"/>
                </a:solidFill>
              </a:rPr>
              <a:t>Fixed Line Service </a:t>
            </a:r>
            <a:r>
              <a:rPr lang="en-US" sz="1300" b="1" u="sng" dirty="0">
                <a:solidFill>
                  <a:srgbClr val="000000"/>
                </a:solidFill>
              </a:rPr>
              <a:t>within next 6 </a:t>
            </a:r>
            <a:r>
              <a:rPr lang="en-US" sz="1300" b="1" u="sng" dirty="0" smtClean="0">
                <a:solidFill>
                  <a:srgbClr val="000000"/>
                </a:solidFill>
              </a:rPr>
              <a:t>months</a:t>
            </a:r>
            <a:endParaRPr lang="en-US" sz="1300" b="1" u="sng" dirty="0">
              <a:solidFill>
                <a:srgbClr val="000000"/>
              </a:solidFill>
            </a:endParaRPr>
          </a:p>
        </p:txBody>
      </p:sp>
      <p:sp>
        <p:nvSpPr>
          <p:cNvPr id="18441" name="TextBox 11"/>
          <p:cNvSpPr txBox="1">
            <a:spLocks noChangeArrowheads="1"/>
          </p:cNvSpPr>
          <p:nvPr/>
        </p:nvSpPr>
        <p:spPr bwMode="auto">
          <a:xfrm>
            <a:off x="756088" y="899204"/>
            <a:ext cx="8001000" cy="1600438"/>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50% </a:t>
            </a:r>
            <a:r>
              <a:rPr lang="en-GB" sz="1400" dirty="0"/>
              <a:t>of the </a:t>
            </a:r>
            <a:r>
              <a:rPr lang="en-GB" sz="1400" dirty="0" smtClean="0"/>
              <a:t>households interviewed </a:t>
            </a:r>
            <a:r>
              <a:rPr lang="en-GB" sz="1400" dirty="0"/>
              <a:t>did not have a fixed line phone.  </a:t>
            </a:r>
            <a:endParaRPr lang="en-GB" sz="1400" dirty="0" smtClean="0"/>
          </a:p>
          <a:p>
            <a:pPr marL="169863" indent="-169863" algn="just">
              <a:buFont typeface="Arial" charset="0"/>
              <a:buChar char="•"/>
            </a:pPr>
            <a:endParaRPr lang="en-GB" sz="1400" dirty="0"/>
          </a:p>
          <a:p>
            <a:pPr marL="169863" indent="-169863" algn="just">
              <a:buFont typeface="Arial" charset="0"/>
              <a:buChar char="•"/>
            </a:pPr>
            <a:r>
              <a:rPr lang="en-GB" sz="1400" dirty="0" smtClean="0"/>
              <a:t>73% don’t </a:t>
            </a:r>
            <a:r>
              <a:rPr lang="en-GB" sz="1400" dirty="0"/>
              <a:t>have a fixed line phone because </a:t>
            </a:r>
            <a:r>
              <a:rPr lang="en-GB" sz="1400" dirty="0" smtClean="0"/>
              <a:t>they don’t need one, while 67% use their </a:t>
            </a:r>
            <a:r>
              <a:rPr lang="en-GB" sz="1400" dirty="0"/>
              <a:t>mobile </a:t>
            </a:r>
            <a:r>
              <a:rPr lang="en-GB" sz="1400" dirty="0" smtClean="0"/>
              <a:t>phones instead.</a:t>
            </a:r>
            <a:endParaRPr lang="en-GB" sz="1400" dirty="0"/>
          </a:p>
          <a:p>
            <a:pPr marL="169863" indent="-169863" algn="just"/>
            <a:endParaRPr lang="en-GB" sz="1400" dirty="0"/>
          </a:p>
          <a:p>
            <a:pPr marL="169863" indent="-169863" algn="just">
              <a:buFont typeface="Arial" charset="0"/>
              <a:buChar char="•"/>
            </a:pPr>
            <a:r>
              <a:rPr lang="en-GB" sz="1400" dirty="0"/>
              <a:t>O</a:t>
            </a:r>
            <a:r>
              <a:rPr lang="en-GB" sz="1400" dirty="0" smtClean="0"/>
              <a:t>f those households which do </a:t>
            </a:r>
            <a:r>
              <a:rPr lang="en-GB" sz="1400" dirty="0"/>
              <a:t>not have fixed line </a:t>
            </a:r>
            <a:r>
              <a:rPr lang="en-GB" sz="1400" dirty="0" smtClean="0"/>
              <a:t>phone, only 11% intend </a:t>
            </a:r>
            <a:r>
              <a:rPr lang="en-GB" sz="1400" dirty="0"/>
              <a:t>to subscribe to </a:t>
            </a:r>
            <a:r>
              <a:rPr lang="en-GB" sz="1400" dirty="0" smtClean="0"/>
              <a:t>the service </a:t>
            </a:r>
            <a:r>
              <a:rPr lang="en-GB" sz="1400" dirty="0"/>
              <a:t>within the next 6 </a:t>
            </a:r>
            <a:r>
              <a:rPr lang="en-GB" sz="1400" dirty="0" smtClean="0"/>
              <a:t>months.</a:t>
            </a:r>
            <a:endParaRPr lang="en-US" sz="1400" dirty="0"/>
          </a:p>
        </p:txBody>
      </p:sp>
      <p:graphicFrame>
        <p:nvGraphicFramePr>
          <p:cNvPr id="15" name="Chart 12"/>
          <p:cNvGraphicFramePr>
            <a:graphicFrameLocks/>
          </p:cNvGraphicFramePr>
          <p:nvPr/>
        </p:nvGraphicFramePr>
        <p:xfrm>
          <a:off x="5420887" y="3391025"/>
          <a:ext cx="3963257" cy="24740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4"/>
          <p:cNvGraphicFramePr>
            <a:graphicFrameLocks/>
          </p:cNvGraphicFramePr>
          <p:nvPr/>
        </p:nvGraphicFramePr>
        <p:xfrm>
          <a:off x="624689" y="3358836"/>
          <a:ext cx="4852475" cy="2635564"/>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p:cNvSpPr/>
          <p:nvPr/>
        </p:nvSpPr>
        <p:spPr>
          <a:xfrm>
            <a:off x="674466" y="6528483"/>
            <a:ext cx="6079402" cy="261610"/>
          </a:xfrm>
          <a:prstGeom prst="rect">
            <a:avLst/>
          </a:prstGeom>
        </p:spPr>
        <p:txBody>
          <a:bodyPr wrap="square">
            <a:spAutoFit/>
          </a:bodyPr>
          <a:lstStyle/>
          <a:p>
            <a:r>
              <a:rPr lang="en-US" sz="1050" i="1" dirty="0" smtClean="0"/>
              <a:t>Base: Households without fixed telephone line - 1027</a:t>
            </a:r>
            <a:endParaRPr lang="en-US" sz="105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65163" y="307975"/>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Fixed Line Telephony – Subscription (3)</a:t>
            </a:r>
          </a:p>
        </p:txBody>
      </p:sp>
      <p:sp>
        <p:nvSpPr>
          <p:cNvPr id="14" name="Slide Number Placeholder 13"/>
          <p:cNvSpPr>
            <a:spLocks noGrp="1"/>
          </p:cNvSpPr>
          <p:nvPr>
            <p:ph type="sldNum" sz="quarter" idx="12"/>
          </p:nvPr>
        </p:nvSpPr>
        <p:spPr/>
        <p:txBody>
          <a:bodyPr/>
          <a:lstStyle/>
          <a:p>
            <a:pPr>
              <a:defRPr/>
            </a:pPr>
            <a:r>
              <a:rPr lang="en-US" dirty="0" smtClean="0"/>
              <a:t>  </a:t>
            </a:r>
            <a:fld id="{843FA83A-ED22-4F80-A737-0E58053E68D4}" type="slidenum">
              <a:rPr lang="en-US" smtClean="0"/>
              <a:pPr>
                <a:defRPr/>
              </a:pPr>
              <a:t>14</a:t>
            </a:fld>
            <a:endParaRPr lang="en-US" dirty="0"/>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19463" name="Rectangle 11"/>
          <p:cNvSpPr>
            <a:spLocks noChangeArrowheads="1"/>
          </p:cNvSpPr>
          <p:nvPr/>
        </p:nvSpPr>
        <p:spPr bwMode="auto">
          <a:xfrm>
            <a:off x="679010" y="2629287"/>
            <a:ext cx="3213980"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Having ever </a:t>
            </a:r>
            <a:r>
              <a:rPr lang="en-US" sz="1300" b="1" u="sng" dirty="0">
                <a:solidFill>
                  <a:srgbClr val="000000"/>
                </a:solidFill>
              </a:rPr>
              <a:t>had a </a:t>
            </a:r>
            <a:r>
              <a:rPr lang="en-US" sz="1300" b="1" u="sng" dirty="0" smtClean="0">
                <a:solidFill>
                  <a:srgbClr val="000000"/>
                </a:solidFill>
              </a:rPr>
              <a:t>Fixed Line Phone</a:t>
            </a:r>
            <a:endParaRPr lang="en-US" sz="1300" b="1" u="sng" dirty="0">
              <a:solidFill>
                <a:srgbClr val="000000"/>
              </a:solidFill>
            </a:endParaRPr>
          </a:p>
        </p:txBody>
      </p:sp>
      <p:sp>
        <p:nvSpPr>
          <p:cNvPr id="19464" name="Rectangle 12"/>
          <p:cNvSpPr>
            <a:spLocks noChangeArrowheads="1"/>
          </p:cNvSpPr>
          <p:nvPr/>
        </p:nvSpPr>
        <p:spPr bwMode="auto">
          <a:xfrm>
            <a:off x="4737226" y="2627228"/>
            <a:ext cx="3926940"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Reasons for Cancelling Fixed Line Service</a:t>
            </a:r>
            <a:endParaRPr lang="en-US" sz="1300" b="1" u="sng" dirty="0">
              <a:solidFill>
                <a:srgbClr val="000000"/>
              </a:solidFill>
            </a:endParaRPr>
          </a:p>
        </p:txBody>
      </p:sp>
      <p:sp>
        <p:nvSpPr>
          <p:cNvPr id="19465" name="Rectangle 12"/>
          <p:cNvSpPr>
            <a:spLocks noChangeArrowheads="1"/>
          </p:cNvSpPr>
          <p:nvPr/>
        </p:nvSpPr>
        <p:spPr bwMode="auto">
          <a:xfrm>
            <a:off x="771053" y="883452"/>
            <a:ext cx="7696200" cy="954107"/>
          </a:xfrm>
          <a:prstGeom prst="rect">
            <a:avLst/>
          </a:prstGeom>
          <a:noFill/>
          <a:ln w="9525">
            <a:noFill/>
            <a:miter lim="800000"/>
            <a:headEnd/>
            <a:tailEnd/>
          </a:ln>
        </p:spPr>
        <p:txBody>
          <a:bodyPr wrap="square">
            <a:spAutoFit/>
          </a:bodyPr>
          <a:lstStyle/>
          <a:p>
            <a:pPr marL="169863" indent="-169863" algn="just">
              <a:buFont typeface="Arial" charset="0"/>
              <a:buChar char="•"/>
            </a:pPr>
            <a:r>
              <a:rPr lang="en-GB" sz="1400" dirty="0" smtClean="0"/>
              <a:t>Of </a:t>
            </a:r>
            <a:r>
              <a:rPr lang="en-GB" sz="1400" dirty="0"/>
              <a:t>the </a:t>
            </a:r>
            <a:r>
              <a:rPr lang="en-GB" sz="1400" dirty="0" smtClean="0"/>
              <a:t>households without a </a:t>
            </a:r>
            <a:r>
              <a:rPr lang="en-GB" sz="1400" dirty="0"/>
              <a:t>fixed line phone, </a:t>
            </a:r>
            <a:r>
              <a:rPr lang="en-GB" sz="1400" dirty="0" smtClean="0"/>
              <a:t>1</a:t>
            </a:r>
            <a:r>
              <a:rPr lang="ar-AE" sz="1400" dirty="0" smtClean="0"/>
              <a:t>4</a:t>
            </a:r>
            <a:r>
              <a:rPr lang="en-GB" sz="1400" dirty="0" smtClean="0"/>
              <a:t>% mentioned </a:t>
            </a:r>
            <a:r>
              <a:rPr lang="en-GB" sz="1400" dirty="0"/>
              <a:t>they used to have </a:t>
            </a:r>
            <a:r>
              <a:rPr lang="en-GB" sz="1400" dirty="0" smtClean="0"/>
              <a:t>one.</a:t>
            </a:r>
            <a:endParaRPr lang="en-GB" sz="1400" dirty="0"/>
          </a:p>
          <a:p>
            <a:pPr marL="169863" indent="-169863" algn="just"/>
            <a:endParaRPr lang="en-GB" sz="1400" dirty="0"/>
          </a:p>
          <a:p>
            <a:pPr marL="169863" indent="-169863" algn="just">
              <a:buFont typeface="Arial" charset="0"/>
              <a:buChar char="•"/>
            </a:pPr>
            <a:r>
              <a:rPr lang="en-GB" sz="1400" dirty="0" smtClean="0"/>
              <a:t>The main reasons for cancelling the service are the lack of need, and using mobile </a:t>
            </a:r>
            <a:r>
              <a:rPr lang="en-GB" sz="1400" dirty="0"/>
              <a:t>phones </a:t>
            </a:r>
            <a:r>
              <a:rPr lang="en-GB" sz="1400" dirty="0" smtClean="0"/>
              <a:t>instead, both equally receiving 60% of responses</a:t>
            </a:r>
            <a:endParaRPr lang="en-GB" sz="1400" dirty="0"/>
          </a:p>
        </p:txBody>
      </p:sp>
      <p:graphicFrame>
        <p:nvGraphicFramePr>
          <p:cNvPr id="15" name="Chart 12"/>
          <p:cNvGraphicFramePr>
            <a:graphicFrameLocks/>
          </p:cNvGraphicFramePr>
          <p:nvPr/>
        </p:nvGraphicFramePr>
        <p:xfrm>
          <a:off x="420053" y="3454400"/>
          <a:ext cx="347472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14"/>
          <p:cNvGraphicFramePr>
            <a:graphicFrameLocks/>
          </p:cNvGraphicFramePr>
          <p:nvPr/>
        </p:nvGraphicFramePr>
        <p:xfrm>
          <a:off x="4182701" y="3478541"/>
          <a:ext cx="4961299" cy="263254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p:cNvSpPr/>
          <p:nvPr/>
        </p:nvSpPr>
        <p:spPr>
          <a:xfrm>
            <a:off x="674466" y="6528483"/>
            <a:ext cx="3408647" cy="261610"/>
          </a:xfrm>
          <a:prstGeom prst="rect">
            <a:avLst/>
          </a:prstGeom>
        </p:spPr>
        <p:txBody>
          <a:bodyPr wrap="square">
            <a:spAutoFit/>
          </a:bodyPr>
          <a:lstStyle/>
          <a:p>
            <a:r>
              <a:rPr lang="en-US" sz="1050" i="1" dirty="0" smtClean="0"/>
              <a:t>Base: Households without fixed telephone line - 1027</a:t>
            </a:r>
            <a:endParaRPr lang="en-US" sz="1050" dirty="0"/>
          </a:p>
        </p:txBody>
      </p:sp>
      <p:sp>
        <p:nvSpPr>
          <p:cNvPr id="12" name="Rectangle 11"/>
          <p:cNvSpPr/>
          <p:nvPr/>
        </p:nvSpPr>
        <p:spPr>
          <a:xfrm>
            <a:off x="4436216" y="6507635"/>
            <a:ext cx="4137434" cy="253916"/>
          </a:xfrm>
          <a:prstGeom prst="rect">
            <a:avLst/>
          </a:prstGeom>
        </p:spPr>
        <p:txBody>
          <a:bodyPr wrap="square">
            <a:spAutoFit/>
          </a:bodyPr>
          <a:lstStyle/>
          <a:p>
            <a:r>
              <a:rPr lang="en-US" sz="1050" i="1" dirty="0" smtClean="0"/>
              <a:t>Base: Households who have cancelled fixed telephone line - 144</a:t>
            </a:r>
            <a:endParaRPr lang="en-US" sz="105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6113" y="290513"/>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Fixed Line Telephony – Usage (1)</a:t>
            </a:r>
          </a:p>
        </p:txBody>
      </p:sp>
      <p:sp>
        <p:nvSpPr>
          <p:cNvPr id="14" name="Slide Number Placeholder 13"/>
          <p:cNvSpPr>
            <a:spLocks noGrp="1"/>
          </p:cNvSpPr>
          <p:nvPr>
            <p:ph type="sldNum" sz="quarter" idx="12"/>
          </p:nvPr>
        </p:nvSpPr>
        <p:spPr/>
        <p:txBody>
          <a:bodyPr/>
          <a:lstStyle/>
          <a:p>
            <a:pPr>
              <a:defRPr/>
            </a:pPr>
            <a:r>
              <a:rPr lang="en-US" smtClean="0"/>
              <a:t>  </a:t>
            </a:r>
            <a:fld id="{CA65D56A-B96F-47F2-9771-57F66D21A31B}" type="slidenum">
              <a:rPr lang="en-US" smtClean="0"/>
              <a:pPr>
                <a:defRPr/>
              </a:pPr>
              <a:t>15</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3" name="Chart 12"/>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20487" name="Rectangle 14"/>
          <p:cNvSpPr>
            <a:spLocks noChangeArrowheads="1"/>
          </p:cNvSpPr>
          <p:nvPr/>
        </p:nvSpPr>
        <p:spPr bwMode="auto">
          <a:xfrm>
            <a:off x="552267" y="2627012"/>
            <a:ext cx="3691550"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Number of National Calls per Week from Fixed Line Phone</a:t>
            </a:r>
            <a:endParaRPr lang="en-US" sz="1300" b="1" u="sng" dirty="0">
              <a:solidFill>
                <a:srgbClr val="000000"/>
              </a:solidFill>
            </a:endParaRPr>
          </a:p>
        </p:txBody>
      </p:sp>
      <p:sp>
        <p:nvSpPr>
          <p:cNvPr id="20488" name="Rectangle 15"/>
          <p:cNvSpPr>
            <a:spLocks noChangeArrowheads="1"/>
          </p:cNvSpPr>
          <p:nvPr/>
        </p:nvSpPr>
        <p:spPr bwMode="auto">
          <a:xfrm>
            <a:off x="4961288" y="2628299"/>
            <a:ext cx="3883936"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Distribution of National Calls from Fixed Line Phone on the week</a:t>
            </a:r>
            <a:endParaRPr lang="en-US" sz="1300" b="1" u="sng" dirty="0">
              <a:solidFill>
                <a:srgbClr val="000000"/>
              </a:solidFill>
            </a:endParaRPr>
          </a:p>
        </p:txBody>
      </p:sp>
      <p:sp>
        <p:nvSpPr>
          <p:cNvPr id="20489" name="TextBox 14"/>
          <p:cNvSpPr txBox="1">
            <a:spLocks noChangeArrowheads="1"/>
          </p:cNvSpPr>
          <p:nvPr/>
        </p:nvSpPr>
        <p:spPr bwMode="auto">
          <a:xfrm>
            <a:off x="762000" y="894146"/>
            <a:ext cx="7696200" cy="1169551"/>
          </a:xfrm>
          <a:prstGeom prst="rect">
            <a:avLst/>
          </a:prstGeom>
          <a:noFill/>
          <a:ln w="9525">
            <a:noFill/>
            <a:miter lim="800000"/>
            <a:headEnd/>
            <a:tailEnd/>
          </a:ln>
        </p:spPr>
        <p:txBody>
          <a:bodyPr wrap="square">
            <a:spAutoFit/>
          </a:bodyPr>
          <a:lstStyle/>
          <a:p>
            <a:pPr marL="169863" indent="-169863" algn="just">
              <a:buFont typeface="Arial" charset="0"/>
              <a:buChar char="•"/>
            </a:pPr>
            <a:r>
              <a:rPr lang="en-GB" sz="1400" dirty="0" smtClean="0"/>
              <a:t>Fixed lines are mostly used to make local calls to other fixed lines, followed by </a:t>
            </a:r>
            <a:r>
              <a:rPr lang="en-GB" sz="1400" dirty="0"/>
              <a:t>national (UAE) calls </a:t>
            </a:r>
            <a:r>
              <a:rPr lang="en-GB" sz="1400" dirty="0" smtClean="0"/>
              <a:t>to mobile phones.</a:t>
            </a:r>
            <a:endParaRPr lang="en-GB" sz="1400" dirty="0"/>
          </a:p>
          <a:p>
            <a:pPr marL="169863" indent="-169863" algn="just">
              <a:buFont typeface="Arial" charset="0"/>
              <a:buChar char="•"/>
            </a:pPr>
            <a:endParaRPr lang="en-GB" sz="1400" dirty="0"/>
          </a:p>
          <a:p>
            <a:pPr marL="169863" indent="-169863" algn="just">
              <a:buFont typeface="Arial" charset="0"/>
              <a:buChar char="•"/>
            </a:pPr>
            <a:r>
              <a:rPr lang="en-GB" sz="1400" dirty="0" smtClean="0"/>
              <a:t>More than half the calls from fixed line are </a:t>
            </a:r>
            <a:r>
              <a:rPr lang="en-GB" sz="1400" dirty="0"/>
              <a:t>made during weekday </a:t>
            </a:r>
            <a:r>
              <a:rPr lang="en-GB" sz="1400" dirty="0" smtClean="0"/>
              <a:t>evenings, while 28% are made during business hours. </a:t>
            </a:r>
            <a:endParaRPr lang="en-US" sz="1400" dirty="0"/>
          </a:p>
        </p:txBody>
      </p:sp>
      <p:graphicFrame>
        <p:nvGraphicFramePr>
          <p:cNvPr id="15" name="Chart 15"/>
          <p:cNvGraphicFramePr>
            <a:graphicFrameLocks/>
          </p:cNvGraphicFramePr>
          <p:nvPr/>
        </p:nvGraphicFramePr>
        <p:xfrm>
          <a:off x="253999" y="3367889"/>
          <a:ext cx="4607711" cy="28337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6"/>
          <p:cNvGraphicFramePr>
            <a:graphicFrameLocks/>
          </p:cNvGraphicFramePr>
          <p:nvPr>
            <p:extLst>
              <p:ext uri="{D42A27DB-BD31-4B8C-83A1-F6EECF244321}">
                <p14:modId xmlns:p14="http://schemas.microsoft.com/office/powerpoint/2010/main" val="4009412385"/>
              </p:ext>
            </p:extLst>
          </p:nvPr>
        </p:nvGraphicFramePr>
        <p:xfrm>
          <a:off x="5321300" y="3149600"/>
          <a:ext cx="3873500" cy="2997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74688" y="304800"/>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Fixed Line Telephony – Usage (2)</a:t>
            </a:r>
          </a:p>
        </p:txBody>
      </p:sp>
      <p:sp>
        <p:nvSpPr>
          <p:cNvPr id="14" name="Slide Number Placeholder 13"/>
          <p:cNvSpPr>
            <a:spLocks noGrp="1"/>
          </p:cNvSpPr>
          <p:nvPr>
            <p:ph type="sldNum" sz="quarter" idx="12"/>
          </p:nvPr>
        </p:nvSpPr>
        <p:spPr/>
        <p:txBody>
          <a:bodyPr/>
          <a:lstStyle/>
          <a:p>
            <a:pPr>
              <a:defRPr/>
            </a:pPr>
            <a:r>
              <a:rPr lang="en-US" smtClean="0"/>
              <a:t>  </a:t>
            </a:r>
            <a:fld id="{E81EB562-8A68-4FAF-AC9E-B638CDCE64E8}" type="slidenum">
              <a:rPr lang="en-US" smtClean="0"/>
              <a:pPr>
                <a:defRPr/>
              </a:pPr>
              <a:t>16</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16727488" y="4157663"/>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21511" name="Rectangle 10"/>
          <p:cNvSpPr>
            <a:spLocks noChangeArrowheads="1"/>
          </p:cNvSpPr>
          <p:nvPr/>
        </p:nvSpPr>
        <p:spPr bwMode="auto">
          <a:xfrm>
            <a:off x="1828799" y="1711056"/>
            <a:ext cx="6410037"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Average Length in Minutes of  the National Calls from </a:t>
            </a:r>
            <a:r>
              <a:rPr lang="en-US" sz="1300" b="1" u="sng" dirty="0">
                <a:solidFill>
                  <a:srgbClr val="000000"/>
                </a:solidFill>
              </a:rPr>
              <a:t>your </a:t>
            </a:r>
            <a:r>
              <a:rPr lang="en-US" sz="1300" b="1" u="sng" dirty="0" smtClean="0">
                <a:solidFill>
                  <a:srgbClr val="000000"/>
                </a:solidFill>
              </a:rPr>
              <a:t>Fixed Line Phone</a:t>
            </a:r>
            <a:endParaRPr lang="en-US" sz="1300" b="1" u="sng" dirty="0">
              <a:solidFill>
                <a:srgbClr val="000000"/>
              </a:solidFill>
            </a:endParaRPr>
          </a:p>
        </p:txBody>
      </p:sp>
      <p:sp>
        <p:nvSpPr>
          <p:cNvPr id="21512" name="TextBox 14"/>
          <p:cNvSpPr txBox="1">
            <a:spLocks noChangeArrowheads="1"/>
          </p:cNvSpPr>
          <p:nvPr/>
        </p:nvSpPr>
        <p:spPr bwMode="auto">
          <a:xfrm>
            <a:off x="762000" y="898502"/>
            <a:ext cx="7696200" cy="523220"/>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The majority of fixed line </a:t>
            </a:r>
            <a:r>
              <a:rPr lang="en-GB" sz="1400" dirty="0" smtClean="0"/>
              <a:t>calls, whether local, national or to mobile, are </a:t>
            </a:r>
            <a:r>
              <a:rPr lang="en-GB" sz="1400" dirty="0"/>
              <a:t>in the </a:t>
            </a:r>
            <a:r>
              <a:rPr lang="en-GB" sz="1400" dirty="0" smtClean="0"/>
              <a:t>range of </a:t>
            </a:r>
            <a:r>
              <a:rPr lang="en-GB" sz="1400" dirty="0"/>
              <a:t>2 – </a:t>
            </a:r>
            <a:r>
              <a:rPr lang="en-GB" sz="1400" dirty="0" smtClean="0"/>
              <a:t>5 </a:t>
            </a:r>
            <a:r>
              <a:rPr lang="en-GB" sz="1400" dirty="0"/>
              <a:t>minutes in </a:t>
            </a:r>
            <a:r>
              <a:rPr lang="en-GB" sz="1400" dirty="0" smtClean="0"/>
              <a:t>length.</a:t>
            </a:r>
            <a:endParaRPr lang="en-GB" sz="1400" dirty="0"/>
          </a:p>
        </p:txBody>
      </p:sp>
      <p:graphicFrame>
        <p:nvGraphicFramePr>
          <p:cNvPr id="11" name="Chart 11"/>
          <p:cNvGraphicFramePr>
            <a:graphicFrameLocks/>
          </p:cNvGraphicFramePr>
          <p:nvPr/>
        </p:nvGraphicFramePr>
        <p:xfrm>
          <a:off x="500351" y="2161309"/>
          <a:ext cx="8643649" cy="435537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704850" y="31908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Fixed Line Telephony – Spending</a:t>
            </a:r>
          </a:p>
        </p:txBody>
      </p:sp>
      <p:sp>
        <p:nvSpPr>
          <p:cNvPr id="14" name="Slide Number Placeholder 13"/>
          <p:cNvSpPr>
            <a:spLocks noGrp="1"/>
          </p:cNvSpPr>
          <p:nvPr>
            <p:ph type="sldNum" sz="quarter" idx="12"/>
          </p:nvPr>
        </p:nvSpPr>
        <p:spPr/>
        <p:txBody>
          <a:bodyPr/>
          <a:lstStyle/>
          <a:p>
            <a:pPr>
              <a:defRPr/>
            </a:pPr>
            <a:r>
              <a:rPr lang="en-US" smtClean="0"/>
              <a:t>  </a:t>
            </a:r>
            <a:fld id="{DF457640-5D9F-4DB3-A699-2101BAB91E8E}" type="slidenum">
              <a:rPr lang="en-US" smtClean="0"/>
              <a:pPr>
                <a:defRPr/>
              </a:pPr>
              <a:t>17</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sp>
        <p:nvSpPr>
          <p:cNvPr id="22533" name="Rectangle 10"/>
          <p:cNvSpPr>
            <a:spLocks noChangeArrowheads="1"/>
          </p:cNvSpPr>
          <p:nvPr/>
        </p:nvSpPr>
        <p:spPr bwMode="auto">
          <a:xfrm>
            <a:off x="2082318" y="1708194"/>
            <a:ext cx="5133294"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Monthly Household Spending on Fixed Telephony</a:t>
            </a:r>
            <a:endParaRPr lang="en-US" sz="1300" b="1" u="sng" dirty="0">
              <a:solidFill>
                <a:srgbClr val="000000"/>
              </a:solidFill>
            </a:endParaRPr>
          </a:p>
        </p:txBody>
      </p:sp>
      <p:sp>
        <p:nvSpPr>
          <p:cNvPr id="8" name="TextBox 14"/>
          <p:cNvSpPr txBox="1">
            <a:spLocks noChangeArrowheads="1"/>
          </p:cNvSpPr>
          <p:nvPr/>
        </p:nvSpPr>
        <p:spPr bwMode="auto">
          <a:xfrm>
            <a:off x="762000" y="890797"/>
            <a:ext cx="7696200" cy="738188"/>
          </a:xfrm>
          <a:prstGeom prst="rect">
            <a:avLst/>
          </a:prstGeom>
          <a:noFill/>
          <a:ln>
            <a:noFill/>
          </a:ln>
          <a:extLst/>
        </p:spPr>
        <p:txBody>
          <a:bodyPr>
            <a:spAutoFit/>
          </a:bodyPr>
          <a:lstStyle>
            <a:lvl1pPr marL="169863" indent="-1698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Arial" charset="0"/>
              <a:buChar char="•"/>
              <a:defRPr/>
            </a:pPr>
            <a:r>
              <a:rPr lang="en-GB" sz="1400" dirty="0" smtClean="0"/>
              <a:t>70% of households in the UAE that have fixed line phones, spend more than AED 101 per month on their fixed line telephony services.</a:t>
            </a:r>
          </a:p>
          <a:p>
            <a:pPr marL="0" indent="0" algn="just" eaLnBrk="1" hangingPunct="1">
              <a:defRPr/>
            </a:pPr>
            <a:endParaRPr lang="en-GB" sz="1400" dirty="0" smtClean="0"/>
          </a:p>
        </p:txBody>
      </p:sp>
      <p:graphicFrame>
        <p:nvGraphicFramePr>
          <p:cNvPr id="9" name="Chart 8"/>
          <p:cNvGraphicFramePr>
            <a:graphicFrameLocks/>
          </p:cNvGraphicFramePr>
          <p:nvPr/>
        </p:nvGraphicFramePr>
        <p:xfrm>
          <a:off x="1184275" y="2154724"/>
          <a:ext cx="6891415" cy="424607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74466" y="6528483"/>
            <a:ext cx="3408647" cy="261610"/>
          </a:xfrm>
          <a:prstGeom prst="rect">
            <a:avLst/>
          </a:prstGeom>
        </p:spPr>
        <p:txBody>
          <a:bodyPr wrap="square">
            <a:spAutoFit/>
          </a:bodyPr>
          <a:lstStyle/>
          <a:p>
            <a:r>
              <a:rPr lang="en-US" sz="1050" i="1" dirty="0" smtClean="0"/>
              <a:t>Base: Households with Fixed phone - 1018</a:t>
            </a:r>
            <a:endParaRPr lang="en-US" sz="105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846479" y="2819400"/>
            <a:ext cx="7396163" cy="457200"/>
          </a:xfrm>
        </p:spPr>
        <p:txBody>
          <a:bodyPr/>
          <a:lstStyle/>
          <a:p>
            <a:pPr eaLnBrk="1" hangingPunct="1">
              <a:defRPr/>
            </a:pPr>
            <a:r>
              <a:rPr lang="en-US" sz="3600" dirty="0" smtClean="0">
                <a:solidFill>
                  <a:srgbClr val="9E851A"/>
                </a:solidFill>
                <a:effectLst>
                  <a:outerShdw blurRad="38100" dist="38100" dir="2700000" algn="tl">
                    <a:srgbClr val="000000">
                      <a:alpha val="43137"/>
                    </a:srgbClr>
                  </a:outerShdw>
                </a:effectLst>
                <a:latin typeface="Arial" charset="0"/>
                <a:cs typeface="Arial" charset="0"/>
              </a:rPr>
              <a:t>Mobile Telephony</a:t>
            </a:r>
          </a:p>
        </p:txBody>
      </p:sp>
      <p:sp>
        <p:nvSpPr>
          <p:cNvPr id="14" name="Slide Number Placeholder 13"/>
          <p:cNvSpPr>
            <a:spLocks noGrp="1"/>
          </p:cNvSpPr>
          <p:nvPr>
            <p:ph type="sldNum" sz="quarter" idx="12"/>
          </p:nvPr>
        </p:nvSpPr>
        <p:spPr/>
        <p:txBody>
          <a:bodyPr/>
          <a:lstStyle/>
          <a:p>
            <a:pPr>
              <a:defRPr/>
            </a:pPr>
            <a:r>
              <a:rPr lang="en-US" smtClean="0"/>
              <a:t>  </a:t>
            </a:r>
            <a:fld id="{9EB622EC-9FC8-4B33-9065-0CADF68121D1}" type="slidenum">
              <a:rPr lang="en-US" smtClean="0"/>
              <a:pPr>
                <a:defRPr/>
              </a:pPr>
              <a:t>18</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5" name="Chart 14"/>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6113" y="319088"/>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Telephony – Subscription (1)</a:t>
            </a:r>
          </a:p>
        </p:txBody>
      </p:sp>
      <p:sp>
        <p:nvSpPr>
          <p:cNvPr id="14" name="Slide Number Placeholder 13"/>
          <p:cNvSpPr>
            <a:spLocks noGrp="1"/>
          </p:cNvSpPr>
          <p:nvPr>
            <p:ph type="sldNum" sz="quarter" idx="12"/>
          </p:nvPr>
        </p:nvSpPr>
        <p:spPr/>
        <p:txBody>
          <a:bodyPr/>
          <a:lstStyle/>
          <a:p>
            <a:pPr>
              <a:defRPr/>
            </a:pPr>
            <a:r>
              <a:rPr lang="en-US" smtClean="0"/>
              <a:t>  </a:t>
            </a:r>
            <a:fld id="{177F96A8-5E87-448A-A8DA-29DF5DA95249}" type="slidenum">
              <a:rPr lang="en-US" smtClean="0"/>
              <a:pPr>
                <a:defRPr/>
              </a:pPr>
              <a:t>19</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16727488" y="4157663"/>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25607" name="Rectangle 9"/>
          <p:cNvSpPr>
            <a:spLocks noChangeArrowheads="1"/>
          </p:cNvSpPr>
          <p:nvPr/>
        </p:nvSpPr>
        <p:spPr bwMode="auto">
          <a:xfrm>
            <a:off x="609600" y="2650852"/>
            <a:ext cx="3048000" cy="492443"/>
          </a:xfrm>
          <a:prstGeom prst="rect">
            <a:avLst/>
          </a:prstGeom>
          <a:noFill/>
          <a:ln w="9525">
            <a:noFill/>
            <a:miter lim="800000"/>
            <a:headEnd/>
            <a:tailEnd/>
          </a:ln>
        </p:spPr>
        <p:txBody>
          <a:bodyPr>
            <a:spAutoFit/>
          </a:bodyPr>
          <a:lstStyle/>
          <a:p>
            <a:pPr algn="ctr"/>
            <a:r>
              <a:rPr lang="en-US" sz="1300" b="1" u="sng" dirty="0" smtClean="0"/>
              <a:t>Number of Mobile SIMs </a:t>
            </a:r>
            <a:r>
              <a:rPr lang="en-US" sz="1300" b="1" u="sng" dirty="0"/>
              <a:t>or lines, </a:t>
            </a:r>
            <a:r>
              <a:rPr lang="en-US" sz="1300" b="1" u="sng" dirty="0" smtClean="0"/>
              <a:t>Individuals use </a:t>
            </a:r>
            <a:r>
              <a:rPr lang="en-US" sz="1300" b="1" u="sng" dirty="0"/>
              <a:t>on </a:t>
            </a:r>
            <a:r>
              <a:rPr lang="en-US" sz="1300" b="1" u="sng" dirty="0" smtClean="0"/>
              <a:t>Regular Basis</a:t>
            </a:r>
            <a:endParaRPr lang="en-US" sz="1300" b="1" u="sng" dirty="0"/>
          </a:p>
        </p:txBody>
      </p:sp>
      <p:sp>
        <p:nvSpPr>
          <p:cNvPr id="25608" name="Rectangle 10"/>
          <p:cNvSpPr>
            <a:spLocks noChangeArrowheads="1"/>
          </p:cNvSpPr>
          <p:nvPr/>
        </p:nvSpPr>
        <p:spPr bwMode="auto">
          <a:xfrm>
            <a:off x="5105399" y="2650852"/>
            <a:ext cx="3456709"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Reasons for having </a:t>
            </a:r>
            <a:r>
              <a:rPr lang="en-US" sz="1300" b="1" u="sng" dirty="0">
                <a:solidFill>
                  <a:srgbClr val="000000"/>
                </a:solidFill>
              </a:rPr>
              <a:t>more than one </a:t>
            </a:r>
            <a:r>
              <a:rPr lang="en-US" sz="1300" b="1" u="sng" dirty="0" smtClean="0">
                <a:solidFill>
                  <a:srgbClr val="000000"/>
                </a:solidFill>
              </a:rPr>
              <a:t>SIM</a:t>
            </a:r>
            <a:endParaRPr lang="en-US" sz="1300" b="1" u="sng" dirty="0">
              <a:solidFill>
                <a:srgbClr val="000000"/>
              </a:solidFill>
            </a:endParaRPr>
          </a:p>
        </p:txBody>
      </p:sp>
      <p:sp>
        <p:nvSpPr>
          <p:cNvPr id="25611" name="Rectangle 11"/>
          <p:cNvSpPr>
            <a:spLocks noChangeArrowheads="1"/>
          </p:cNvSpPr>
          <p:nvPr/>
        </p:nvSpPr>
        <p:spPr bwMode="auto">
          <a:xfrm>
            <a:off x="766901" y="895458"/>
            <a:ext cx="7391400" cy="1477328"/>
          </a:xfrm>
          <a:prstGeom prst="rect">
            <a:avLst/>
          </a:prstGeom>
          <a:noFill/>
          <a:ln w="9525">
            <a:noFill/>
            <a:miter lim="800000"/>
            <a:headEnd/>
            <a:tailEnd/>
          </a:ln>
        </p:spPr>
        <p:txBody>
          <a:bodyPr>
            <a:spAutoFit/>
          </a:bodyPr>
          <a:lstStyle/>
          <a:p>
            <a:pPr marL="169863" indent="-169863" algn="just">
              <a:spcAft>
                <a:spcPts val="1200"/>
              </a:spcAft>
              <a:buFont typeface="Arial" charset="0"/>
              <a:buChar char="•"/>
            </a:pPr>
            <a:r>
              <a:rPr lang="en-GB" sz="1400" dirty="0" smtClean="0"/>
              <a:t>More than 99% of individuals age 15-74 have mobile phones.</a:t>
            </a:r>
          </a:p>
          <a:p>
            <a:pPr marL="169863" indent="-169863" algn="just">
              <a:spcAft>
                <a:spcPts val="1200"/>
              </a:spcAft>
              <a:buFont typeface="Arial" charset="0"/>
              <a:buChar char="•"/>
            </a:pPr>
            <a:r>
              <a:rPr lang="en-GB" sz="1400" dirty="0" smtClean="0"/>
              <a:t>32% </a:t>
            </a:r>
            <a:r>
              <a:rPr lang="en-GB" sz="1400" dirty="0"/>
              <a:t>of mobile phone users have more than one mobile SIM card </a:t>
            </a:r>
            <a:r>
              <a:rPr lang="en-GB" sz="1400" dirty="0" smtClean="0"/>
              <a:t>used on </a:t>
            </a:r>
            <a:r>
              <a:rPr lang="en-GB" sz="1400" dirty="0"/>
              <a:t>regular </a:t>
            </a:r>
            <a:r>
              <a:rPr lang="en-GB" sz="1400" dirty="0" smtClean="0"/>
              <a:t>basis</a:t>
            </a:r>
            <a:endParaRPr lang="en-GB" sz="1400" dirty="0"/>
          </a:p>
          <a:p>
            <a:pPr marL="169863" indent="-169863" algn="just">
              <a:spcAft>
                <a:spcPts val="1200"/>
              </a:spcAft>
              <a:buFont typeface="Arial" charset="0"/>
              <a:buChar char="•"/>
            </a:pPr>
            <a:r>
              <a:rPr lang="en-GB" sz="1400" dirty="0"/>
              <a:t>The most common reasons for having multiple SIMs are to take advantage of different promotions offered by the two operators </a:t>
            </a:r>
            <a:r>
              <a:rPr lang="en-GB" sz="1400" dirty="0" smtClean="0"/>
              <a:t>(60</a:t>
            </a:r>
            <a:r>
              <a:rPr lang="en-GB" sz="1400" dirty="0"/>
              <a:t>%) </a:t>
            </a:r>
            <a:r>
              <a:rPr lang="en-GB" sz="1400" dirty="0" smtClean="0"/>
              <a:t>and to maintain </a:t>
            </a:r>
            <a:r>
              <a:rPr lang="en-GB" sz="1400" dirty="0"/>
              <a:t>separate connections for business and personal use </a:t>
            </a:r>
            <a:r>
              <a:rPr lang="en-GB" sz="1400" dirty="0" smtClean="0"/>
              <a:t>(59%).</a:t>
            </a:r>
            <a:endParaRPr lang="en-GB" sz="1400" dirty="0"/>
          </a:p>
        </p:txBody>
      </p:sp>
      <p:graphicFrame>
        <p:nvGraphicFramePr>
          <p:cNvPr id="13" name="Chart 27"/>
          <p:cNvGraphicFramePr>
            <a:graphicFrameLocks/>
          </p:cNvGraphicFramePr>
          <p:nvPr>
            <p:extLst>
              <p:ext uri="{D42A27DB-BD31-4B8C-83A1-F6EECF244321}">
                <p14:modId xmlns:p14="http://schemas.microsoft.com/office/powerpoint/2010/main" val="4173380459"/>
              </p:ext>
            </p:extLst>
          </p:nvPr>
        </p:nvGraphicFramePr>
        <p:xfrm>
          <a:off x="339725" y="3094038"/>
          <a:ext cx="4775200" cy="30019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30"/>
          <p:cNvGraphicFramePr>
            <a:graphicFrameLocks/>
          </p:cNvGraphicFramePr>
          <p:nvPr/>
        </p:nvGraphicFramePr>
        <p:xfrm>
          <a:off x="3740727" y="3094038"/>
          <a:ext cx="5342313" cy="3535362"/>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11"/>
          <p:cNvSpPr/>
          <p:nvPr/>
        </p:nvSpPr>
        <p:spPr>
          <a:xfrm>
            <a:off x="674466" y="6528483"/>
            <a:ext cx="3408647" cy="261610"/>
          </a:xfrm>
          <a:prstGeom prst="rect">
            <a:avLst/>
          </a:prstGeom>
        </p:spPr>
        <p:txBody>
          <a:bodyPr wrap="square">
            <a:spAutoFit/>
          </a:bodyPr>
          <a:lstStyle/>
          <a:p>
            <a:r>
              <a:rPr lang="en-US" sz="1050" i="1" dirty="0" smtClean="0"/>
              <a:t>Base: Individuals with mobile phone - 2043</a:t>
            </a:r>
            <a:endParaRPr lang="en-US" sz="1050" dirty="0"/>
          </a:p>
        </p:txBody>
      </p:sp>
      <p:sp>
        <p:nvSpPr>
          <p:cNvPr id="16" name="Rectangle 15"/>
          <p:cNvSpPr/>
          <p:nvPr/>
        </p:nvSpPr>
        <p:spPr>
          <a:xfrm>
            <a:off x="5592808" y="6516688"/>
            <a:ext cx="3408647" cy="253916"/>
          </a:xfrm>
          <a:prstGeom prst="rect">
            <a:avLst/>
          </a:prstGeom>
        </p:spPr>
        <p:txBody>
          <a:bodyPr wrap="square">
            <a:spAutoFit/>
          </a:bodyPr>
          <a:lstStyle/>
          <a:p>
            <a:r>
              <a:rPr lang="en-US" sz="1050" i="1" dirty="0" smtClean="0"/>
              <a:t>Base: Individuals with more than on SIM - 661</a:t>
            </a:r>
            <a:endParaRPr lang="en-US" sz="105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381000"/>
            <a:ext cx="3124200" cy="400050"/>
          </a:xfrm>
          <a:prstGeom prst="rect">
            <a:avLst/>
          </a:prstGeom>
          <a:noFill/>
        </p:spPr>
        <p:txBody>
          <a:bodyPr>
            <a:spAutoFit/>
          </a:bodyPr>
          <a:lstStyle/>
          <a:p>
            <a:pPr>
              <a:defRPr/>
            </a:pPr>
            <a:r>
              <a:rPr lang="en-GB" sz="2000" dirty="0">
                <a:solidFill>
                  <a:srgbClr val="9E851A"/>
                </a:solidFill>
                <a:effectLst>
                  <a:outerShdw blurRad="38100" dist="38100" dir="2700000" algn="tl">
                    <a:srgbClr val="000000">
                      <a:alpha val="43137"/>
                    </a:srgbClr>
                  </a:outerShdw>
                </a:effectLst>
                <a:ea typeface="+mj-ea"/>
              </a:rPr>
              <a:t>Table of Contents</a:t>
            </a:r>
          </a:p>
        </p:txBody>
      </p:sp>
      <p:graphicFrame>
        <p:nvGraphicFramePr>
          <p:cNvPr id="9" name="Table 8"/>
          <p:cNvGraphicFramePr>
            <a:graphicFrameLocks noGrp="1"/>
          </p:cNvGraphicFramePr>
          <p:nvPr/>
        </p:nvGraphicFramePr>
        <p:xfrm>
          <a:off x="762000" y="1143000"/>
          <a:ext cx="7620000" cy="3887472"/>
        </p:xfrm>
        <a:graphic>
          <a:graphicData uri="http://schemas.openxmlformats.org/drawingml/2006/table">
            <a:tbl>
              <a:tblPr firstRow="1" bandRow="1">
                <a:tableStyleId>{2D5ABB26-0587-4C30-8999-92F81FD0307C}</a:tableStyleId>
              </a:tblPr>
              <a:tblGrid>
                <a:gridCol w="6960577"/>
                <a:gridCol w="659423"/>
              </a:tblGrid>
              <a:tr h="323956">
                <a:tc>
                  <a:txBody>
                    <a:bodyPr/>
                    <a:lstStyle/>
                    <a:p>
                      <a:pPr marL="0" algn="l" defTabSz="914400" rtl="0" eaLnBrk="1" latinLnBrk="0" hangingPunct="1"/>
                      <a:endParaRPr lang="en-US" sz="1400" b="0" kern="1200" dirty="0" smtClean="0">
                        <a:solidFill>
                          <a:schemeClr val="tx1"/>
                        </a:solidFill>
                        <a:latin typeface="Arial" pitchFamily="34" charset="0"/>
                        <a:ea typeface="+mn-ea"/>
                        <a:cs typeface="Arial" pitchFamily="34"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algn="l" defTabSz="914400" rtl="0" eaLnBrk="1" latinLnBrk="0" hangingPunct="1"/>
                      <a:r>
                        <a:rPr lang="en-US" sz="1400" kern="1200" dirty="0" smtClean="0">
                          <a:latin typeface="Arial" pitchFamily="34" charset="0"/>
                          <a:cs typeface="Arial" pitchFamily="34" charset="0"/>
                        </a:rPr>
                        <a:t>Page</a:t>
                      </a:r>
                      <a:endParaRPr lang="en-US" sz="1400" b="0" kern="1200" dirty="0" smtClean="0">
                        <a:solidFill>
                          <a:schemeClr val="tx1"/>
                        </a:solidFill>
                        <a:latin typeface="Arial" pitchFamily="34" charset="0"/>
                        <a:ea typeface="+mn-ea"/>
                        <a:cs typeface="Arial" pitchFamily="34"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r>
              <a:tr h="323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Background……………………………………………………………………………….…….</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3</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r>
              <a:tr h="323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Methodology...……………………………………………………………………………….....</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4</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r>
              <a:tr h="323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Introduction and Main Results……………………………………………………………..…</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5</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r>
              <a:tr h="323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cs typeface="Arial" charset="0"/>
                        </a:rPr>
                        <a:t>Fixed Line Telephony………………………………….………………………………….…...</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11</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r>
              <a:tr h="323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cs typeface="Arial" charset="0"/>
                        </a:rPr>
                        <a:t>Mobile Telephony…………………………………………………………….…………….…..</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18</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r>
              <a:tr h="323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cs typeface="Arial" charset="0"/>
                        </a:rPr>
                        <a:t>International Calling…………………………………………………………………………….</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29</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r>
              <a:tr h="323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cs typeface="Arial" charset="0"/>
                        </a:rPr>
                        <a:t>Internet Services……………………………………………………………………………….</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39</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r>
              <a:tr h="323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Mobile Internet </a:t>
                      </a:r>
                      <a:r>
                        <a:rPr lang="en-US" sz="1400" dirty="0" smtClean="0">
                          <a:latin typeface="Arial" charset="0"/>
                          <a:cs typeface="Arial" charset="0"/>
                        </a:rPr>
                        <a:t>……………….……………………………………………………………..…</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57</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r>
              <a:tr h="323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Social Networking……………………………………………………………………………..</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Arial" charset="0"/>
                          <a:ea typeface="+mn-ea"/>
                          <a:cs typeface="Arial" charset="0"/>
                        </a:rPr>
                        <a:t>62</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r>
              <a:tr h="323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Arial" charset="0"/>
                          <a:ea typeface="+mn-ea"/>
                          <a:cs typeface="Arial" charset="0"/>
                        </a:rPr>
                        <a:t>Consumer Satisfaction </a:t>
                      </a:r>
                      <a:r>
                        <a:rPr lang="en-US" sz="1400" kern="1200" dirty="0" smtClean="0">
                          <a:solidFill>
                            <a:schemeClr val="tx1"/>
                          </a:solidFill>
                          <a:latin typeface="Arial" charset="0"/>
                          <a:ea typeface="+mn-ea"/>
                          <a:cs typeface="Arial" charset="0"/>
                        </a:rPr>
                        <a:t>………..………………………………………………………………</a:t>
                      </a: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charset="0"/>
                          <a:ea typeface="+mn-ea"/>
                          <a:cs typeface="Arial" charset="0"/>
                        </a:rPr>
                        <a:t>67</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r>
              <a:tr h="323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Arial" charset="0"/>
                          <a:ea typeface="+mn-ea"/>
                          <a:cs typeface="Arial" charset="0"/>
                        </a:rPr>
                        <a:t>Annex…………………………………………………………………………………………….</a:t>
                      </a:r>
                      <a:endParaRPr lang="en-US" sz="1400" kern="1200" dirty="0" smtClean="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Arial" charset="0"/>
                          <a:ea typeface="+mn-ea"/>
                          <a:cs typeface="Arial" charset="0"/>
                        </a:rPr>
                        <a:t>79</a:t>
                      </a:r>
                      <a:endParaRPr lang="en-US" sz="1400" kern="1200" dirty="0">
                        <a:solidFill>
                          <a:schemeClr val="tx1"/>
                        </a:solidFill>
                        <a:latin typeface="Arial" charset="0"/>
                        <a:ea typeface="+mn-ea"/>
                        <a:cs typeface="Arial" charset="0"/>
                      </a:endParaRPr>
                    </a:p>
                  </a:txBody>
                  <a:tcPr marT="45714" marB="45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r>
            </a:tbl>
          </a:graphicData>
        </a:graphic>
      </p:graphicFrame>
      <p:sp>
        <p:nvSpPr>
          <p:cNvPr id="6" name="Slide Number Placeholder 5"/>
          <p:cNvSpPr>
            <a:spLocks noGrp="1"/>
          </p:cNvSpPr>
          <p:nvPr>
            <p:ph type="sldNum" sz="quarter" idx="12"/>
          </p:nvPr>
        </p:nvSpPr>
        <p:spPr>
          <a:xfrm>
            <a:off x="6705600" y="6324600"/>
            <a:ext cx="2133600" cy="365125"/>
          </a:xfrm>
        </p:spPr>
        <p:txBody>
          <a:bodyPr/>
          <a:lstStyle/>
          <a:p>
            <a:pPr>
              <a:defRPr/>
            </a:pPr>
            <a:r>
              <a:rPr lang="en-GB" smtClean="0"/>
              <a:t>  </a:t>
            </a:r>
            <a:fld id="{9EEF4C9F-E02A-4B94-9431-FC70317E980B}" type="slidenum">
              <a:rPr lang="en-GB" smtClean="0"/>
              <a:pPr>
                <a:defRPr/>
              </a:pPr>
              <a:t>2</a:t>
            </a:fld>
            <a:endParaRPr lang="en-GB"/>
          </a:p>
        </p:txBody>
      </p:sp>
      <p:sp>
        <p:nvSpPr>
          <p:cNvPr id="5"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61988" y="319088"/>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Telephony – Subscription (2)</a:t>
            </a:r>
          </a:p>
        </p:txBody>
      </p:sp>
      <p:sp>
        <p:nvSpPr>
          <p:cNvPr id="14" name="Slide Number Placeholder 13"/>
          <p:cNvSpPr>
            <a:spLocks noGrp="1"/>
          </p:cNvSpPr>
          <p:nvPr>
            <p:ph type="sldNum" sz="quarter" idx="12"/>
          </p:nvPr>
        </p:nvSpPr>
        <p:spPr/>
        <p:txBody>
          <a:bodyPr/>
          <a:lstStyle/>
          <a:p>
            <a:pPr>
              <a:defRPr/>
            </a:pPr>
            <a:r>
              <a:rPr lang="en-US" smtClean="0"/>
              <a:t>  </a:t>
            </a:r>
            <a:fld id="{B389D002-05E1-40F1-8A10-BD8E1AE1EB17}" type="slidenum">
              <a:rPr lang="en-US" smtClean="0"/>
              <a:pPr>
                <a:defRPr/>
              </a:pPr>
              <a:t>20</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2" name="Chart 11"/>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26632" name="Rectangle 15"/>
          <p:cNvSpPr>
            <a:spLocks noChangeArrowheads="1"/>
          </p:cNvSpPr>
          <p:nvPr/>
        </p:nvSpPr>
        <p:spPr bwMode="auto">
          <a:xfrm>
            <a:off x="425743" y="2283928"/>
            <a:ext cx="3855268"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Subscription Type of Principal Mobile Phone</a:t>
            </a:r>
            <a:endParaRPr lang="en-US" sz="1300" b="1" u="sng" dirty="0">
              <a:solidFill>
                <a:srgbClr val="000000"/>
              </a:solidFill>
            </a:endParaRPr>
          </a:p>
        </p:txBody>
      </p:sp>
      <p:sp>
        <p:nvSpPr>
          <p:cNvPr id="26633" name="Rectangle 16"/>
          <p:cNvSpPr>
            <a:spLocks noChangeArrowheads="1"/>
          </p:cNvSpPr>
          <p:nvPr/>
        </p:nvSpPr>
        <p:spPr bwMode="auto">
          <a:xfrm>
            <a:off x="4883000" y="2277768"/>
            <a:ext cx="4387912" cy="292388"/>
          </a:xfrm>
          <a:prstGeom prst="rect">
            <a:avLst/>
          </a:prstGeom>
          <a:noFill/>
          <a:ln w="9525">
            <a:noFill/>
            <a:miter lim="800000"/>
            <a:headEnd/>
            <a:tailEnd/>
          </a:ln>
        </p:spPr>
        <p:txBody>
          <a:bodyPr wrap="square">
            <a:spAutoFit/>
          </a:bodyPr>
          <a:lstStyle/>
          <a:p>
            <a:r>
              <a:rPr lang="en-US" sz="1300" b="1" u="sng" dirty="0" smtClean="0"/>
              <a:t>Duration of having the </a:t>
            </a:r>
            <a:r>
              <a:rPr lang="en-US" sz="1300" b="1" u="sng" dirty="0" err="1"/>
              <a:t>SIM</a:t>
            </a:r>
            <a:r>
              <a:rPr lang="en-US" sz="1300" b="1" u="sng" dirty="0"/>
              <a:t> </a:t>
            </a:r>
            <a:r>
              <a:rPr lang="en-US" sz="1300" b="1" u="sng" dirty="0" smtClean="0"/>
              <a:t>most often used</a:t>
            </a:r>
            <a:endParaRPr lang="en-US" sz="1300" b="1" u="sng" dirty="0"/>
          </a:p>
        </p:txBody>
      </p:sp>
      <p:sp>
        <p:nvSpPr>
          <p:cNvPr id="26637" name="TextBox 20"/>
          <p:cNvSpPr txBox="1">
            <a:spLocks noChangeArrowheads="1"/>
          </p:cNvSpPr>
          <p:nvPr/>
        </p:nvSpPr>
        <p:spPr bwMode="auto">
          <a:xfrm>
            <a:off x="760499" y="893152"/>
            <a:ext cx="7382347" cy="1107996"/>
          </a:xfrm>
          <a:prstGeom prst="rect">
            <a:avLst/>
          </a:prstGeom>
          <a:noFill/>
          <a:ln w="9525">
            <a:noFill/>
            <a:miter lim="800000"/>
            <a:headEnd/>
            <a:tailEnd/>
          </a:ln>
        </p:spPr>
        <p:txBody>
          <a:bodyPr wrap="square">
            <a:spAutoFit/>
          </a:bodyPr>
          <a:lstStyle/>
          <a:p>
            <a:pPr marL="169863" indent="-169863" algn="just">
              <a:buFont typeface="Arial" charset="0"/>
              <a:buChar char="•"/>
            </a:pPr>
            <a:r>
              <a:rPr lang="en-GB" sz="1400" dirty="0"/>
              <a:t>Of the mobile SIMs that were most commonly used by individuals</a:t>
            </a:r>
            <a:r>
              <a:rPr lang="en-GB" sz="1400" dirty="0" smtClean="0"/>
              <a:t>:</a:t>
            </a:r>
          </a:p>
          <a:p>
            <a:pPr marL="169863" indent="-169863" algn="just"/>
            <a:endParaRPr lang="en-GB" sz="1200" dirty="0"/>
          </a:p>
          <a:p>
            <a:pPr marL="625475" lvl="1" indent="-168275" algn="just">
              <a:spcAft>
                <a:spcPts val="1200"/>
              </a:spcAft>
              <a:buSzPct val="89000"/>
              <a:buFont typeface="Wingdings" pitchFamily="2" charset="2"/>
              <a:buChar char="§"/>
            </a:pPr>
            <a:r>
              <a:rPr lang="en-GB" sz="1400" dirty="0" smtClean="0"/>
              <a:t>86</a:t>
            </a:r>
            <a:r>
              <a:rPr lang="en-GB" sz="1400" dirty="0"/>
              <a:t>% were prepaid; </a:t>
            </a:r>
            <a:r>
              <a:rPr lang="en-GB" sz="1400" dirty="0" smtClean="0"/>
              <a:t>and,</a:t>
            </a:r>
            <a:endParaRPr lang="en-GB" sz="1400" dirty="0"/>
          </a:p>
          <a:p>
            <a:pPr marL="625475" lvl="1" indent="-168275" algn="just">
              <a:spcAft>
                <a:spcPts val="1200"/>
              </a:spcAft>
              <a:buSzPct val="89000"/>
              <a:buFont typeface="Wingdings" pitchFamily="2" charset="2"/>
              <a:buChar char="§"/>
            </a:pPr>
            <a:r>
              <a:rPr lang="en-GB" sz="1400" dirty="0" smtClean="0"/>
              <a:t>43% </a:t>
            </a:r>
            <a:r>
              <a:rPr lang="en-GB" sz="1400" dirty="0"/>
              <a:t>had been owned for more than 5 </a:t>
            </a:r>
            <a:r>
              <a:rPr lang="en-GB" sz="1400" dirty="0" smtClean="0"/>
              <a:t>years.</a:t>
            </a:r>
            <a:endParaRPr lang="en-US" sz="1400" dirty="0"/>
          </a:p>
        </p:txBody>
      </p:sp>
      <p:graphicFrame>
        <p:nvGraphicFramePr>
          <p:cNvPr id="23" name="Chart 27"/>
          <p:cNvGraphicFramePr>
            <a:graphicFrameLocks/>
          </p:cNvGraphicFramePr>
          <p:nvPr>
            <p:extLst>
              <p:ext uri="{D42A27DB-BD31-4B8C-83A1-F6EECF244321}">
                <p14:modId xmlns:p14="http://schemas.microsoft.com/office/powerpoint/2010/main" val="3697890997"/>
              </p:ext>
            </p:extLst>
          </p:nvPr>
        </p:nvGraphicFramePr>
        <p:xfrm>
          <a:off x="160274" y="2689492"/>
          <a:ext cx="3748134" cy="32049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p:cNvGraphicFramePr>
            <a:graphicFrameLocks/>
          </p:cNvGraphicFramePr>
          <p:nvPr>
            <p:extLst>
              <p:ext uri="{D42A27DB-BD31-4B8C-83A1-F6EECF244321}">
                <p14:modId xmlns:p14="http://schemas.microsoft.com/office/powerpoint/2010/main" val="1308313472"/>
              </p:ext>
            </p:extLst>
          </p:nvPr>
        </p:nvGraphicFramePr>
        <p:xfrm>
          <a:off x="4547062" y="2817150"/>
          <a:ext cx="4514204" cy="3649662"/>
        </p:xfrm>
        <a:graphic>
          <a:graphicData uri="http://schemas.openxmlformats.org/drawingml/2006/chart">
            <c:chart xmlns:c="http://schemas.openxmlformats.org/drawingml/2006/chart" xmlns:r="http://schemas.openxmlformats.org/officeDocument/2006/relationships" r:id="rId7"/>
          </a:graphicData>
        </a:graphic>
      </p:graphicFrame>
      <p:sp>
        <p:nvSpPr>
          <p:cNvPr id="17" name="Rectangle 16"/>
          <p:cNvSpPr/>
          <p:nvPr/>
        </p:nvSpPr>
        <p:spPr>
          <a:xfrm>
            <a:off x="674466" y="6528483"/>
            <a:ext cx="3408647" cy="261610"/>
          </a:xfrm>
          <a:prstGeom prst="rect">
            <a:avLst/>
          </a:prstGeom>
        </p:spPr>
        <p:txBody>
          <a:bodyPr wrap="square">
            <a:spAutoFit/>
          </a:bodyPr>
          <a:lstStyle/>
          <a:p>
            <a:r>
              <a:rPr lang="en-US" sz="1050" i="1" dirty="0" smtClean="0"/>
              <a:t>Base: Individuals with mobile phone - 2043</a:t>
            </a:r>
            <a:endParaRPr lang="en-US" sz="105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69925" y="327025"/>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Telephony – Subscription (3)</a:t>
            </a:r>
          </a:p>
        </p:txBody>
      </p:sp>
      <p:sp>
        <p:nvSpPr>
          <p:cNvPr id="14" name="Slide Number Placeholder 13"/>
          <p:cNvSpPr>
            <a:spLocks noGrp="1"/>
          </p:cNvSpPr>
          <p:nvPr>
            <p:ph type="sldNum" sz="quarter" idx="12"/>
          </p:nvPr>
        </p:nvSpPr>
        <p:spPr/>
        <p:txBody>
          <a:bodyPr/>
          <a:lstStyle/>
          <a:p>
            <a:pPr>
              <a:defRPr/>
            </a:pPr>
            <a:r>
              <a:rPr lang="en-US" dirty="0" smtClean="0"/>
              <a:t>  </a:t>
            </a:r>
            <a:fld id="{E863B1CB-B999-4618-8635-E3B7CF79ED45}" type="slidenum">
              <a:rPr lang="en-US" smtClean="0"/>
              <a:pPr>
                <a:defRPr/>
              </a:pPr>
              <a:t>21</a:t>
            </a:fld>
            <a:endParaRPr lang="en-US" dirty="0"/>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16727488"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27654" name="Rectangle 8"/>
          <p:cNvSpPr>
            <a:spLocks noChangeArrowheads="1"/>
          </p:cNvSpPr>
          <p:nvPr/>
        </p:nvSpPr>
        <p:spPr bwMode="auto">
          <a:xfrm>
            <a:off x="2627632" y="2286000"/>
            <a:ext cx="3841116" cy="307777"/>
          </a:xfrm>
          <a:prstGeom prst="rect">
            <a:avLst/>
          </a:prstGeom>
          <a:noFill/>
          <a:ln w="9525">
            <a:noFill/>
            <a:miter lim="800000"/>
            <a:headEnd/>
            <a:tailEnd/>
          </a:ln>
        </p:spPr>
        <p:txBody>
          <a:bodyPr wrap="none">
            <a:spAutoFit/>
          </a:bodyPr>
          <a:lstStyle/>
          <a:p>
            <a:pPr algn="ctr"/>
            <a:r>
              <a:rPr lang="en-US" sz="1400" b="1" u="sng" dirty="0" smtClean="0">
                <a:solidFill>
                  <a:srgbClr val="000000"/>
                </a:solidFill>
              </a:rPr>
              <a:t>Reasons for having a Pre-paid Connection</a:t>
            </a:r>
            <a:endParaRPr lang="en-US" sz="1400" b="1" u="sng" dirty="0">
              <a:solidFill>
                <a:srgbClr val="000000"/>
              </a:solidFill>
            </a:endParaRPr>
          </a:p>
        </p:txBody>
      </p:sp>
      <p:sp>
        <p:nvSpPr>
          <p:cNvPr id="27655" name="Rectangle 9"/>
          <p:cNvSpPr>
            <a:spLocks noChangeArrowheads="1"/>
          </p:cNvSpPr>
          <p:nvPr/>
        </p:nvSpPr>
        <p:spPr bwMode="auto">
          <a:xfrm>
            <a:off x="768924" y="884392"/>
            <a:ext cx="7924800" cy="1323439"/>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M</a:t>
            </a:r>
            <a:r>
              <a:rPr lang="en-GB" sz="1400" dirty="0" smtClean="0"/>
              <a:t>ultiple reasons were cited by users for choosing the prepaid service over post-paid, the most prominent being:</a:t>
            </a:r>
          </a:p>
          <a:p>
            <a:pPr marL="169863" indent="-169863" algn="just"/>
            <a:endParaRPr lang="en-GB" sz="1200" dirty="0" smtClean="0"/>
          </a:p>
          <a:p>
            <a:pPr marL="627063" lvl="1" indent="-169863" algn="just">
              <a:spcAft>
                <a:spcPts val="1200"/>
              </a:spcAft>
              <a:buSzPct val="85000"/>
              <a:buFont typeface="Wingdings" pitchFamily="2" charset="2"/>
              <a:buChar char="§"/>
            </a:pPr>
            <a:r>
              <a:rPr lang="en-GB" sz="1400" dirty="0" smtClean="0"/>
              <a:t>The cheaper price of a prepaid line.</a:t>
            </a:r>
          </a:p>
          <a:p>
            <a:pPr marL="627063" lvl="1" indent="-169863" algn="just">
              <a:spcAft>
                <a:spcPts val="1200"/>
              </a:spcAft>
              <a:buSzPct val="85000"/>
              <a:buFont typeface="Wingdings" pitchFamily="2" charset="2"/>
              <a:buChar char="§"/>
            </a:pPr>
            <a:r>
              <a:rPr lang="en-GB" sz="1400" dirty="0" smtClean="0"/>
              <a:t>Avoidance  of a monthly commitment </a:t>
            </a:r>
            <a:endParaRPr lang="en-GB" sz="1400" dirty="0"/>
          </a:p>
        </p:txBody>
      </p:sp>
      <p:graphicFrame>
        <p:nvGraphicFramePr>
          <p:cNvPr id="13" name="Chart 15"/>
          <p:cNvGraphicFramePr>
            <a:graphicFrameLocks/>
          </p:cNvGraphicFramePr>
          <p:nvPr/>
        </p:nvGraphicFramePr>
        <p:xfrm>
          <a:off x="459548" y="2613890"/>
          <a:ext cx="8356600" cy="390279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674466" y="6528483"/>
            <a:ext cx="3408647" cy="261610"/>
          </a:xfrm>
          <a:prstGeom prst="rect">
            <a:avLst/>
          </a:prstGeom>
        </p:spPr>
        <p:txBody>
          <a:bodyPr wrap="square">
            <a:spAutoFit/>
          </a:bodyPr>
          <a:lstStyle/>
          <a:p>
            <a:r>
              <a:rPr lang="en-US" sz="1050" i="1" dirty="0" smtClean="0"/>
              <a:t>Base: Individuals with prepaid mobile phone - 1751</a:t>
            </a:r>
            <a:endParaRPr lang="en-US" sz="105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61988" y="312738"/>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Telephony – Subscription (4)</a:t>
            </a:r>
          </a:p>
        </p:txBody>
      </p:sp>
      <p:sp>
        <p:nvSpPr>
          <p:cNvPr id="14" name="Slide Number Placeholder 13"/>
          <p:cNvSpPr>
            <a:spLocks noGrp="1"/>
          </p:cNvSpPr>
          <p:nvPr>
            <p:ph type="sldNum" sz="quarter" idx="12"/>
          </p:nvPr>
        </p:nvSpPr>
        <p:spPr/>
        <p:txBody>
          <a:bodyPr/>
          <a:lstStyle/>
          <a:p>
            <a:pPr>
              <a:defRPr/>
            </a:pPr>
            <a:r>
              <a:rPr lang="en-US" smtClean="0"/>
              <a:t>  </a:t>
            </a:r>
            <a:fld id="{7394D46C-2BD9-42C2-8498-12190CA47002}" type="slidenum">
              <a:rPr lang="en-US" smtClean="0"/>
              <a:pPr>
                <a:defRPr/>
              </a:pPr>
              <a:t>22</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16727488"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28678" name="Rectangle 10"/>
          <p:cNvSpPr>
            <a:spLocks noChangeArrowheads="1"/>
          </p:cNvSpPr>
          <p:nvPr/>
        </p:nvSpPr>
        <p:spPr bwMode="auto">
          <a:xfrm>
            <a:off x="2652630" y="1685660"/>
            <a:ext cx="3889206" cy="307777"/>
          </a:xfrm>
          <a:prstGeom prst="rect">
            <a:avLst/>
          </a:prstGeom>
          <a:noFill/>
          <a:ln w="9525">
            <a:noFill/>
            <a:miter lim="800000"/>
            <a:headEnd/>
            <a:tailEnd/>
          </a:ln>
        </p:spPr>
        <p:txBody>
          <a:bodyPr wrap="none">
            <a:spAutoFit/>
          </a:bodyPr>
          <a:lstStyle/>
          <a:p>
            <a:pPr algn="ctr"/>
            <a:r>
              <a:rPr lang="en-US" sz="1400" b="1" u="sng" dirty="0" smtClean="0">
                <a:solidFill>
                  <a:srgbClr val="000000"/>
                </a:solidFill>
              </a:rPr>
              <a:t>Reasons for having a Post-paid Connection</a:t>
            </a:r>
            <a:endParaRPr lang="en-US" sz="1400" b="1" u="sng" dirty="0">
              <a:solidFill>
                <a:srgbClr val="000000"/>
              </a:solidFill>
            </a:endParaRPr>
          </a:p>
        </p:txBody>
      </p:sp>
      <p:sp>
        <p:nvSpPr>
          <p:cNvPr id="28679" name="Rectangle 8"/>
          <p:cNvSpPr>
            <a:spLocks noChangeArrowheads="1"/>
          </p:cNvSpPr>
          <p:nvPr/>
        </p:nvSpPr>
        <p:spPr bwMode="auto">
          <a:xfrm>
            <a:off x="759688" y="894848"/>
            <a:ext cx="7696200" cy="523220"/>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The convenience of a post-paid line and the wider selection of service and products it offers are the main reasons of having a post-paid subscription.</a:t>
            </a:r>
            <a:endParaRPr lang="en-GB" sz="1200" dirty="0"/>
          </a:p>
        </p:txBody>
      </p:sp>
      <p:graphicFrame>
        <p:nvGraphicFramePr>
          <p:cNvPr id="12" name="Chart 15"/>
          <p:cNvGraphicFramePr>
            <a:graphicFrameLocks/>
          </p:cNvGraphicFramePr>
          <p:nvPr/>
        </p:nvGraphicFramePr>
        <p:xfrm>
          <a:off x="459548" y="1952625"/>
          <a:ext cx="8356600" cy="4564063"/>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674466" y="6528483"/>
            <a:ext cx="3408647" cy="261610"/>
          </a:xfrm>
          <a:prstGeom prst="rect">
            <a:avLst/>
          </a:prstGeom>
        </p:spPr>
        <p:txBody>
          <a:bodyPr wrap="square">
            <a:spAutoFit/>
          </a:bodyPr>
          <a:lstStyle/>
          <a:p>
            <a:r>
              <a:rPr lang="en-US" sz="1050" i="1" dirty="0" smtClean="0"/>
              <a:t>Base: Individuals with post-paid mobile phone - 292</a:t>
            </a:r>
            <a:endParaRPr lang="en-US" sz="105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703263" y="331788"/>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Telephony – Usage (1)</a:t>
            </a:r>
          </a:p>
        </p:txBody>
      </p:sp>
      <p:sp>
        <p:nvSpPr>
          <p:cNvPr id="14" name="Slide Number Placeholder 13"/>
          <p:cNvSpPr>
            <a:spLocks noGrp="1"/>
          </p:cNvSpPr>
          <p:nvPr>
            <p:ph type="sldNum" sz="quarter" idx="12"/>
          </p:nvPr>
        </p:nvSpPr>
        <p:spPr/>
        <p:txBody>
          <a:bodyPr/>
          <a:lstStyle/>
          <a:p>
            <a:pPr>
              <a:defRPr/>
            </a:pPr>
            <a:r>
              <a:rPr lang="en-US" smtClean="0"/>
              <a:t>  </a:t>
            </a:r>
            <a:fld id="{33F16BD4-95D5-4B25-B206-FA63E2BFF74C}" type="slidenum">
              <a:rPr lang="en-US" smtClean="0"/>
              <a:pPr>
                <a:defRPr/>
              </a:pPr>
              <a:t>23</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12788900" y="4157663"/>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8"/>
          <p:cNvSpPr>
            <a:spLocks noChangeArrowheads="1"/>
          </p:cNvSpPr>
          <p:nvPr/>
        </p:nvSpPr>
        <p:spPr bwMode="auto">
          <a:xfrm>
            <a:off x="759688" y="890018"/>
            <a:ext cx="7772400" cy="1508105"/>
          </a:xfrm>
          <a:prstGeom prst="rect">
            <a:avLst/>
          </a:prstGeom>
          <a:noFill/>
          <a:ln>
            <a:noFill/>
          </a:ln>
          <a:extLst/>
        </p:spPr>
        <p:txBody>
          <a:bodyPr>
            <a:spAutoFit/>
          </a:bodyPr>
          <a:lstStyle/>
          <a:p>
            <a:pPr marL="169863" indent="-169863" algn="just">
              <a:buFont typeface="Arial" charset="0"/>
              <a:buChar char="•"/>
              <a:defRPr/>
            </a:pPr>
            <a:r>
              <a:rPr lang="en-GB" sz="1400" dirty="0"/>
              <a:t>Mobile users typically make around </a:t>
            </a:r>
            <a:r>
              <a:rPr lang="en-GB" sz="1400" dirty="0" smtClean="0"/>
              <a:t>6</a:t>
            </a:r>
            <a:r>
              <a:rPr lang="ar-AE" sz="1400" dirty="0" smtClean="0"/>
              <a:t>5</a:t>
            </a:r>
            <a:r>
              <a:rPr lang="en-GB" sz="1400" dirty="0" smtClean="0"/>
              <a:t> </a:t>
            </a:r>
            <a:r>
              <a:rPr lang="en-GB" sz="1400" dirty="0"/>
              <a:t>calls each week from their mobile phones.  Of these, </a:t>
            </a:r>
            <a:r>
              <a:rPr lang="en-GB" sz="1400" dirty="0" smtClean="0"/>
              <a:t>38 are </a:t>
            </a:r>
            <a:r>
              <a:rPr lang="en-GB" sz="1400" dirty="0"/>
              <a:t>to another mobile in the UAE, </a:t>
            </a:r>
            <a:r>
              <a:rPr lang="en-GB" sz="1400" dirty="0" smtClean="0"/>
              <a:t>11 </a:t>
            </a:r>
            <a:r>
              <a:rPr lang="en-GB" sz="1400" dirty="0"/>
              <a:t>are to a fixed line phone in the UAE and </a:t>
            </a:r>
            <a:r>
              <a:rPr lang="en-GB" sz="1400" dirty="0" smtClean="0"/>
              <a:t>6 </a:t>
            </a:r>
            <a:r>
              <a:rPr lang="en-GB" sz="1400" dirty="0"/>
              <a:t>are to international </a:t>
            </a:r>
            <a:r>
              <a:rPr lang="en-GB" sz="1400" dirty="0" smtClean="0"/>
              <a:t>destinations.</a:t>
            </a:r>
            <a:endParaRPr lang="en-GB" sz="1400" dirty="0"/>
          </a:p>
          <a:p>
            <a:pPr algn="just">
              <a:defRPr/>
            </a:pPr>
            <a:endParaRPr lang="en-GB" sz="800" dirty="0"/>
          </a:p>
          <a:p>
            <a:pPr marL="169863" indent="-169863" algn="just">
              <a:buFont typeface="Arial" charset="0"/>
              <a:buChar char="•"/>
              <a:defRPr/>
            </a:pPr>
            <a:r>
              <a:rPr lang="en-GB" sz="1400" dirty="0"/>
              <a:t>The majority of these calls are made during business hours (48%), followed by during weekday evenings (</a:t>
            </a:r>
            <a:r>
              <a:rPr lang="en-GB" sz="1400" dirty="0" smtClean="0"/>
              <a:t>45%) and only </a:t>
            </a:r>
            <a:r>
              <a:rPr lang="en-GB" sz="1400" dirty="0"/>
              <a:t>6% are made during the </a:t>
            </a:r>
            <a:r>
              <a:rPr lang="en-GB" sz="1400" dirty="0" smtClean="0"/>
              <a:t>weekend.</a:t>
            </a:r>
            <a:endParaRPr lang="en-GB" sz="1400" dirty="0"/>
          </a:p>
          <a:p>
            <a:pPr marL="169863" indent="-169863" algn="just">
              <a:buFont typeface="Arial" charset="0"/>
              <a:buChar char="•"/>
              <a:defRPr/>
            </a:pPr>
            <a:endParaRPr lang="en-GB" sz="1200" dirty="0"/>
          </a:p>
        </p:txBody>
      </p:sp>
      <p:graphicFrame>
        <p:nvGraphicFramePr>
          <p:cNvPr id="16" name="Chart 17"/>
          <p:cNvGraphicFramePr>
            <a:graphicFrameLocks/>
          </p:cNvGraphicFramePr>
          <p:nvPr/>
        </p:nvGraphicFramePr>
        <p:xfrm>
          <a:off x="424873" y="3094038"/>
          <a:ext cx="4690052" cy="29833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nvGraphicFramePr>
        <p:xfrm>
          <a:off x="4710545" y="3094038"/>
          <a:ext cx="4322617" cy="3242107"/>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p:cNvSpPr>
            <a:spLocks noChangeArrowheads="1"/>
          </p:cNvSpPr>
          <p:nvPr/>
        </p:nvSpPr>
        <p:spPr bwMode="auto">
          <a:xfrm>
            <a:off x="361184" y="2617946"/>
            <a:ext cx="4607979"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Number of Calls per Week from</a:t>
            </a:r>
          </a:p>
          <a:p>
            <a:pPr algn="ctr"/>
            <a:r>
              <a:rPr lang="en-US" sz="1300" b="1" u="sng" dirty="0" smtClean="0">
                <a:solidFill>
                  <a:srgbClr val="000000"/>
                </a:solidFill>
              </a:rPr>
              <a:t> Principal Mobile Phone</a:t>
            </a:r>
            <a:endParaRPr lang="en-US" sz="1300" b="1" u="sng" dirty="0">
              <a:solidFill>
                <a:srgbClr val="000000"/>
              </a:solidFill>
            </a:endParaRPr>
          </a:p>
        </p:txBody>
      </p:sp>
      <p:sp>
        <p:nvSpPr>
          <p:cNvPr id="18" name="Rectangle 14"/>
          <p:cNvSpPr>
            <a:spLocks noChangeArrowheads="1"/>
          </p:cNvSpPr>
          <p:nvPr/>
        </p:nvSpPr>
        <p:spPr bwMode="auto">
          <a:xfrm>
            <a:off x="698318" y="5850647"/>
            <a:ext cx="3691550" cy="292388"/>
          </a:xfrm>
          <a:prstGeom prst="rect">
            <a:avLst/>
          </a:prstGeom>
          <a:noFill/>
          <a:ln w="9525">
            <a:noFill/>
            <a:miter lim="800000"/>
            <a:headEnd/>
            <a:tailEnd/>
          </a:ln>
        </p:spPr>
        <p:txBody>
          <a:bodyPr wrap="square">
            <a:spAutoFit/>
          </a:bodyPr>
          <a:lstStyle/>
          <a:p>
            <a:pPr algn="ctr"/>
            <a:r>
              <a:rPr lang="en-US" sz="1300" b="1" dirty="0" smtClean="0">
                <a:solidFill>
                  <a:srgbClr val="000000"/>
                </a:solidFill>
              </a:rPr>
              <a:t>Call Type</a:t>
            </a:r>
            <a:endParaRPr lang="en-US" sz="1300" b="1" dirty="0">
              <a:solidFill>
                <a:srgbClr val="000000"/>
              </a:solidFill>
            </a:endParaRPr>
          </a:p>
        </p:txBody>
      </p:sp>
      <p:sp>
        <p:nvSpPr>
          <p:cNvPr id="19" name="Rectangle 15"/>
          <p:cNvSpPr>
            <a:spLocks noChangeArrowheads="1"/>
          </p:cNvSpPr>
          <p:nvPr/>
        </p:nvSpPr>
        <p:spPr bwMode="auto">
          <a:xfrm>
            <a:off x="4961287" y="2619063"/>
            <a:ext cx="4044167" cy="492443"/>
          </a:xfrm>
          <a:prstGeom prst="rect">
            <a:avLst/>
          </a:prstGeom>
          <a:noFill/>
          <a:ln w="9525">
            <a:noFill/>
            <a:miter lim="800000"/>
            <a:headEnd/>
            <a:tailEnd/>
          </a:ln>
        </p:spPr>
        <p:txBody>
          <a:bodyPr wrap="square">
            <a:spAutoFit/>
          </a:bodyPr>
          <a:lstStyle/>
          <a:p>
            <a:pPr algn="ctr"/>
            <a:r>
              <a:rPr lang="en-US" sz="1300" b="1" u="sng" dirty="0" smtClean="0"/>
              <a:t>Distribution of Calls from Mobile Phone</a:t>
            </a:r>
          </a:p>
          <a:p>
            <a:pPr algn="ctr"/>
            <a:r>
              <a:rPr lang="en-US" sz="1300" b="1" u="sng" dirty="0" smtClean="0"/>
              <a:t>during the Week</a:t>
            </a:r>
            <a:endParaRPr lang="en-US" sz="1300" b="1" u="sng"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54050" y="296863"/>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Telephony – Usage (2)</a:t>
            </a:r>
          </a:p>
        </p:txBody>
      </p:sp>
      <p:sp>
        <p:nvSpPr>
          <p:cNvPr id="14" name="Slide Number Placeholder 13"/>
          <p:cNvSpPr>
            <a:spLocks noGrp="1"/>
          </p:cNvSpPr>
          <p:nvPr>
            <p:ph type="sldNum" sz="quarter" idx="12"/>
          </p:nvPr>
        </p:nvSpPr>
        <p:spPr/>
        <p:txBody>
          <a:bodyPr/>
          <a:lstStyle/>
          <a:p>
            <a:pPr>
              <a:defRPr/>
            </a:pPr>
            <a:r>
              <a:rPr lang="en-US" smtClean="0"/>
              <a:t>  </a:t>
            </a:r>
            <a:fld id="{95290925-0488-4546-81A7-18541A40BA1E}" type="slidenum">
              <a:rPr lang="en-US" smtClean="0"/>
              <a:pPr>
                <a:defRPr/>
              </a:pPr>
              <a:t>24</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30727" name="Rectangle 8"/>
          <p:cNvSpPr>
            <a:spLocks noChangeArrowheads="1"/>
          </p:cNvSpPr>
          <p:nvPr/>
        </p:nvSpPr>
        <p:spPr bwMode="auto">
          <a:xfrm>
            <a:off x="768057" y="886731"/>
            <a:ext cx="8229600" cy="523220"/>
          </a:xfrm>
          <a:prstGeom prst="rect">
            <a:avLst/>
          </a:prstGeom>
          <a:noFill/>
          <a:ln w="9525">
            <a:noFill/>
            <a:miter lim="800000"/>
            <a:headEnd/>
            <a:tailEnd/>
          </a:ln>
        </p:spPr>
        <p:txBody>
          <a:bodyPr>
            <a:spAutoFit/>
          </a:bodyPr>
          <a:lstStyle/>
          <a:p>
            <a:pPr indent="173038" algn="just">
              <a:buFont typeface="Arial" charset="0"/>
              <a:buChar char="•"/>
            </a:pPr>
            <a:r>
              <a:rPr lang="en-GB" sz="1400" dirty="0" smtClean="0"/>
              <a:t>44% of mobile-to-mobile calls lasts from 2 to </a:t>
            </a:r>
            <a:r>
              <a:rPr lang="en-GB" sz="1400" dirty="0"/>
              <a:t>5 </a:t>
            </a:r>
            <a:r>
              <a:rPr lang="en-GB" sz="1400" dirty="0" smtClean="0"/>
              <a:t>minutes, while 57% of calls from mobile to</a:t>
            </a:r>
          </a:p>
          <a:p>
            <a:pPr indent="173038" algn="just"/>
            <a:r>
              <a:rPr lang="en-GB" sz="1400" dirty="0" smtClean="0"/>
              <a:t> fixed line fall in the same range. </a:t>
            </a:r>
            <a:endParaRPr lang="en-GB" sz="1400" dirty="0"/>
          </a:p>
        </p:txBody>
      </p:sp>
      <p:graphicFrame>
        <p:nvGraphicFramePr>
          <p:cNvPr id="16" name="Chart 30"/>
          <p:cNvGraphicFramePr>
            <a:graphicFrameLocks/>
          </p:cNvGraphicFramePr>
          <p:nvPr/>
        </p:nvGraphicFramePr>
        <p:xfrm>
          <a:off x="562263" y="2418881"/>
          <a:ext cx="8278091" cy="4030013"/>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0"/>
          <p:cNvSpPr>
            <a:spLocks noChangeArrowheads="1"/>
          </p:cNvSpPr>
          <p:nvPr/>
        </p:nvSpPr>
        <p:spPr bwMode="auto">
          <a:xfrm>
            <a:off x="900562" y="1712489"/>
            <a:ext cx="7342876" cy="692497"/>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Average Length in Minutes of the National Calls from </a:t>
            </a:r>
          </a:p>
          <a:p>
            <a:pPr algn="ctr"/>
            <a:r>
              <a:rPr lang="en-US" sz="1300" b="1" u="sng" dirty="0" smtClean="0">
                <a:solidFill>
                  <a:srgbClr val="000000"/>
                </a:solidFill>
              </a:rPr>
              <a:t>Mobile Phone to Another Mobile or Fixed Phone in the UAE</a:t>
            </a:r>
          </a:p>
          <a:p>
            <a:pPr algn="ctr"/>
            <a:endParaRPr lang="en-US" sz="1300" b="1" u="sng"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55638" y="319088"/>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Telephony – Usage (3)</a:t>
            </a:r>
          </a:p>
        </p:txBody>
      </p:sp>
      <p:sp>
        <p:nvSpPr>
          <p:cNvPr id="14" name="Slide Number Placeholder 13"/>
          <p:cNvSpPr>
            <a:spLocks noGrp="1"/>
          </p:cNvSpPr>
          <p:nvPr>
            <p:ph type="sldNum" sz="quarter" idx="12"/>
          </p:nvPr>
        </p:nvSpPr>
        <p:spPr/>
        <p:txBody>
          <a:bodyPr/>
          <a:lstStyle/>
          <a:p>
            <a:pPr>
              <a:defRPr/>
            </a:pPr>
            <a:r>
              <a:rPr lang="en-US" smtClean="0"/>
              <a:t>  </a:t>
            </a:r>
            <a:fld id="{C9B782FB-B21A-4252-A42E-772E8FAACDE6}" type="slidenum">
              <a:rPr lang="en-US" smtClean="0"/>
              <a:pPr>
                <a:defRPr/>
              </a:pPr>
              <a:t>25</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298450" y="-66675"/>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31750" name="Rectangle 8"/>
          <p:cNvSpPr>
            <a:spLocks noChangeArrowheads="1"/>
          </p:cNvSpPr>
          <p:nvPr/>
        </p:nvSpPr>
        <p:spPr bwMode="auto">
          <a:xfrm>
            <a:off x="1981200" y="1600200"/>
            <a:ext cx="5105400" cy="292388"/>
          </a:xfrm>
          <a:prstGeom prst="rect">
            <a:avLst/>
          </a:prstGeom>
          <a:noFill/>
          <a:ln w="9525">
            <a:noFill/>
            <a:miter lim="800000"/>
            <a:headEnd/>
            <a:tailEnd/>
          </a:ln>
        </p:spPr>
        <p:txBody>
          <a:bodyPr>
            <a:spAutoFit/>
          </a:bodyPr>
          <a:lstStyle/>
          <a:p>
            <a:pPr algn="ctr"/>
            <a:r>
              <a:rPr lang="en-US" sz="1300" b="1" u="sng" dirty="0" smtClean="0">
                <a:solidFill>
                  <a:srgbClr val="000000"/>
                </a:solidFill>
              </a:rPr>
              <a:t>Activities Undertaken by Mobile Users by Frequency of Use</a:t>
            </a:r>
            <a:endParaRPr lang="en-US" sz="1300" b="1" u="sng" dirty="0">
              <a:solidFill>
                <a:srgbClr val="000000"/>
              </a:solidFill>
            </a:endParaRPr>
          </a:p>
        </p:txBody>
      </p:sp>
      <p:sp>
        <p:nvSpPr>
          <p:cNvPr id="31751" name="Rectangle 14"/>
          <p:cNvSpPr>
            <a:spLocks noChangeArrowheads="1"/>
          </p:cNvSpPr>
          <p:nvPr/>
        </p:nvSpPr>
        <p:spPr bwMode="auto">
          <a:xfrm>
            <a:off x="758224" y="896074"/>
            <a:ext cx="7833529" cy="523220"/>
          </a:xfrm>
          <a:prstGeom prst="rect">
            <a:avLst/>
          </a:prstGeom>
          <a:noFill/>
          <a:ln w="9525">
            <a:noFill/>
            <a:miter lim="800000"/>
            <a:headEnd/>
            <a:tailEnd/>
          </a:ln>
        </p:spPr>
        <p:txBody>
          <a:bodyPr wrap="square">
            <a:spAutoFit/>
          </a:bodyPr>
          <a:lstStyle/>
          <a:p>
            <a:pPr marL="169863" indent="-169863" algn="just">
              <a:buFont typeface="Arial" charset="0"/>
              <a:buChar char="•"/>
            </a:pPr>
            <a:r>
              <a:rPr lang="en-GB" sz="1400" dirty="0"/>
              <a:t>SMS is the most commonly used value added mobile service, followed </a:t>
            </a:r>
            <a:r>
              <a:rPr lang="en-GB" sz="1400" dirty="0" smtClean="0"/>
              <a:t>by checking emails on mobile.</a:t>
            </a:r>
            <a:endParaRPr lang="en-GB" sz="1400" dirty="0"/>
          </a:p>
        </p:txBody>
      </p:sp>
      <p:graphicFrame>
        <p:nvGraphicFramePr>
          <p:cNvPr id="13" name="Chart 9"/>
          <p:cNvGraphicFramePr>
            <a:graphicFrameLocks/>
          </p:cNvGraphicFramePr>
          <p:nvPr/>
        </p:nvGraphicFramePr>
        <p:xfrm>
          <a:off x="470781" y="1331913"/>
          <a:ext cx="8347294" cy="495119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61988" y="304800"/>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Telephony – Usage (4)</a:t>
            </a:r>
          </a:p>
        </p:txBody>
      </p:sp>
      <p:sp>
        <p:nvSpPr>
          <p:cNvPr id="14" name="Slide Number Placeholder 13"/>
          <p:cNvSpPr>
            <a:spLocks noGrp="1"/>
          </p:cNvSpPr>
          <p:nvPr>
            <p:ph type="sldNum" sz="quarter" idx="12"/>
          </p:nvPr>
        </p:nvSpPr>
        <p:spPr/>
        <p:txBody>
          <a:bodyPr/>
          <a:lstStyle/>
          <a:p>
            <a:pPr>
              <a:defRPr/>
            </a:pPr>
            <a:r>
              <a:rPr lang="en-US" smtClean="0"/>
              <a:t>  </a:t>
            </a:r>
            <a:fld id="{CD0E4D79-BEF0-41C0-8E7F-DDA4A7D28212}" type="slidenum">
              <a:rPr lang="en-US" smtClean="0"/>
              <a:pPr>
                <a:defRPr/>
              </a:pPr>
              <a:t>26</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32774" name="Rectangle 10"/>
          <p:cNvSpPr>
            <a:spLocks noChangeArrowheads="1"/>
          </p:cNvSpPr>
          <p:nvPr/>
        </p:nvSpPr>
        <p:spPr bwMode="auto">
          <a:xfrm>
            <a:off x="838199" y="2259615"/>
            <a:ext cx="3733801"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Number of SMS’s Mobile Users Send per Day</a:t>
            </a:r>
            <a:endParaRPr lang="en-US" sz="1300" b="1" u="sng" dirty="0">
              <a:solidFill>
                <a:srgbClr val="000000"/>
              </a:solidFill>
            </a:endParaRPr>
          </a:p>
        </p:txBody>
      </p:sp>
      <p:graphicFrame>
        <p:nvGraphicFramePr>
          <p:cNvPr id="12" name="Chart 11"/>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32776" name="Rectangle 12"/>
          <p:cNvSpPr>
            <a:spLocks noChangeArrowheads="1"/>
          </p:cNvSpPr>
          <p:nvPr/>
        </p:nvSpPr>
        <p:spPr bwMode="auto">
          <a:xfrm>
            <a:off x="4704793" y="2264892"/>
            <a:ext cx="3657600" cy="292388"/>
          </a:xfrm>
          <a:prstGeom prst="rect">
            <a:avLst/>
          </a:prstGeom>
          <a:noFill/>
          <a:ln w="9525">
            <a:noFill/>
            <a:miter lim="800000"/>
            <a:headEnd/>
            <a:tailEnd/>
          </a:ln>
        </p:spPr>
        <p:txBody>
          <a:bodyPr>
            <a:spAutoFit/>
          </a:bodyPr>
          <a:lstStyle/>
          <a:p>
            <a:pPr algn="ctr"/>
            <a:r>
              <a:rPr lang="en-US" sz="1300" b="1" u="sng" dirty="0" smtClean="0">
                <a:solidFill>
                  <a:srgbClr val="000000"/>
                </a:solidFill>
              </a:rPr>
              <a:t>Distribution of the SMS by Destination</a:t>
            </a:r>
            <a:endParaRPr lang="en-US" sz="1300" b="1" u="sng" dirty="0">
              <a:solidFill>
                <a:srgbClr val="000000"/>
              </a:solidFill>
            </a:endParaRPr>
          </a:p>
        </p:txBody>
      </p:sp>
      <p:sp>
        <p:nvSpPr>
          <p:cNvPr id="32779" name="Rectangle 14"/>
          <p:cNvSpPr>
            <a:spLocks noChangeArrowheads="1"/>
          </p:cNvSpPr>
          <p:nvPr/>
        </p:nvSpPr>
        <p:spPr bwMode="auto">
          <a:xfrm>
            <a:off x="762000" y="891651"/>
            <a:ext cx="8001000" cy="1169551"/>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57% of SMS users send </a:t>
            </a:r>
            <a:r>
              <a:rPr lang="en-GB" sz="1400" dirty="0"/>
              <a:t>between </a:t>
            </a:r>
            <a:r>
              <a:rPr lang="en-GB" sz="1400" dirty="0" smtClean="0"/>
              <a:t>2 to </a:t>
            </a:r>
            <a:r>
              <a:rPr lang="en-GB" sz="1400" dirty="0"/>
              <a:t>5 SMS’s on an average day.  </a:t>
            </a:r>
            <a:r>
              <a:rPr lang="en-GB" sz="1400" dirty="0" smtClean="0"/>
              <a:t>Only 1% </a:t>
            </a:r>
            <a:r>
              <a:rPr lang="en-GB" sz="1400" dirty="0"/>
              <a:t>send more than </a:t>
            </a:r>
            <a:r>
              <a:rPr lang="en-GB" sz="1400" dirty="0" smtClean="0"/>
              <a:t>20 text messages per day.</a:t>
            </a:r>
            <a:endParaRPr lang="en-GB" sz="1400" dirty="0"/>
          </a:p>
          <a:p>
            <a:pPr marL="169863" indent="-169863" algn="just">
              <a:buFont typeface="Arial" charset="0"/>
              <a:buChar char="•"/>
            </a:pPr>
            <a:endParaRPr lang="en-GB" sz="1400" dirty="0"/>
          </a:p>
          <a:p>
            <a:pPr marL="169863" indent="-169863" algn="just">
              <a:buFont typeface="Arial" charset="0"/>
              <a:buChar char="•"/>
            </a:pPr>
            <a:r>
              <a:rPr lang="en-GB" sz="1400" dirty="0" smtClean="0"/>
              <a:t>One quarter of the </a:t>
            </a:r>
            <a:r>
              <a:rPr lang="en-GB" sz="1400" dirty="0"/>
              <a:t>SMSs are sent to international </a:t>
            </a:r>
            <a:r>
              <a:rPr lang="en-GB" sz="1400" dirty="0" smtClean="0"/>
              <a:t>numbers.</a:t>
            </a:r>
            <a:endParaRPr lang="en-GB" sz="1400" dirty="0"/>
          </a:p>
          <a:p>
            <a:pPr marL="169863" indent="-169863" algn="just">
              <a:buFont typeface="Arial" charset="0"/>
              <a:buChar char="•"/>
            </a:pPr>
            <a:endParaRPr lang="en-GB" sz="1400" dirty="0"/>
          </a:p>
        </p:txBody>
      </p:sp>
      <p:graphicFrame>
        <p:nvGraphicFramePr>
          <p:cNvPr id="16" name="Chart 15"/>
          <p:cNvGraphicFramePr>
            <a:graphicFrameLocks/>
          </p:cNvGraphicFramePr>
          <p:nvPr>
            <p:extLst>
              <p:ext uri="{D42A27DB-BD31-4B8C-83A1-F6EECF244321}">
                <p14:modId xmlns:p14="http://schemas.microsoft.com/office/powerpoint/2010/main" val="943353108"/>
              </p:ext>
            </p:extLst>
          </p:nvPr>
        </p:nvGraphicFramePr>
        <p:xfrm>
          <a:off x="380999" y="2867025"/>
          <a:ext cx="4335855" cy="34127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25"/>
          <p:cNvGraphicFramePr>
            <a:graphicFrameLocks/>
          </p:cNvGraphicFramePr>
          <p:nvPr/>
        </p:nvGraphicFramePr>
        <p:xfrm>
          <a:off x="4603121" y="2722563"/>
          <a:ext cx="3938258" cy="3422650"/>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4"/>
          <p:cNvSpPr>
            <a:spLocks noChangeArrowheads="1"/>
          </p:cNvSpPr>
          <p:nvPr/>
        </p:nvSpPr>
        <p:spPr bwMode="auto">
          <a:xfrm rot="16200000">
            <a:off x="-689153" y="4269670"/>
            <a:ext cx="2643651" cy="292388"/>
          </a:xfrm>
          <a:prstGeom prst="rect">
            <a:avLst/>
          </a:prstGeom>
          <a:noFill/>
          <a:ln w="9525">
            <a:noFill/>
            <a:miter lim="800000"/>
            <a:headEnd/>
            <a:tailEnd/>
          </a:ln>
        </p:spPr>
        <p:txBody>
          <a:bodyPr wrap="square">
            <a:spAutoFit/>
          </a:bodyPr>
          <a:lstStyle/>
          <a:p>
            <a:pPr algn="ctr"/>
            <a:r>
              <a:rPr lang="en-US" sz="1300" b="1" dirty="0" smtClean="0">
                <a:solidFill>
                  <a:srgbClr val="000000"/>
                </a:solidFill>
              </a:rPr>
              <a:t>Number of SMS</a:t>
            </a:r>
            <a:endParaRPr lang="en-US" sz="1300" b="1" dirty="0">
              <a:solidFill>
                <a:srgbClr val="000000"/>
              </a:solidFill>
            </a:endParaRPr>
          </a:p>
        </p:txBody>
      </p:sp>
      <p:sp>
        <p:nvSpPr>
          <p:cNvPr id="18" name="Rectangle 17"/>
          <p:cNvSpPr/>
          <p:nvPr/>
        </p:nvSpPr>
        <p:spPr>
          <a:xfrm>
            <a:off x="674466" y="6528483"/>
            <a:ext cx="3408647" cy="261610"/>
          </a:xfrm>
          <a:prstGeom prst="rect">
            <a:avLst/>
          </a:prstGeom>
        </p:spPr>
        <p:txBody>
          <a:bodyPr wrap="square">
            <a:spAutoFit/>
          </a:bodyPr>
          <a:lstStyle/>
          <a:p>
            <a:r>
              <a:rPr lang="en-US" sz="1050" i="1" dirty="0" smtClean="0"/>
              <a:t>Base: Individuals with mobile phones - 1808</a:t>
            </a:r>
            <a:endParaRPr lang="en-US" sz="105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55638" y="319088"/>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Telephony – Usage (5)</a:t>
            </a:r>
          </a:p>
        </p:txBody>
      </p:sp>
      <p:sp>
        <p:nvSpPr>
          <p:cNvPr id="14" name="Slide Number Placeholder 13"/>
          <p:cNvSpPr>
            <a:spLocks noGrp="1"/>
          </p:cNvSpPr>
          <p:nvPr>
            <p:ph type="sldNum" sz="quarter" idx="12"/>
          </p:nvPr>
        </p:nvSpPr>
        <p:spPr/>
        <p:txBody>
          <a:bodyPr/>
          <a:lstStyle/>
          <a:p>
            <a:pPr>
              <a:defRPr/>
            </a:pPr>
            <a:r>
              <a:rPr lang="en-US" smtClean="0"/>
              <a:t>  </a:t>
            </a:r>
            <a:fld id="{020400B1-7FB9-4271-AFBA-60486A5C8E65}" type="slidenum">
              <a:rPr lang="en-US" smtClean="0"/>
              <a:pPr>
                <a:defRPr/>
              </a:pPr>
              <a:t>27</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5" name="Chart 14"/>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33798" name="Rectangle 15"/>
          <p:cNvSpPr>
            <a:spLocks noChangeArrowheads="1"/>
          </p:cNvSpPr>
          <p:nvPr/>
        </p:nvSpPr>
        <p:spPr bwMode="auto">
          <a:xfrm>
            <a:off x="1876770" y="1722439"/>
            <a:ext cx="5429391"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Frequency of Users Changing  their Mobile Calling Patterns </a:t>
            </a:r>
            <a:r>
              <a:rPr lang="en-US" sz="1300" b="1" u="sng" dirty="0">
                <a:solidFill>
                  <a:srgbClr val="000000"/>
                </a:solidFill>
              </a:rPr>
              <a:t>to take </a:t>
            </a:r>
            <a:r>
              <a:rPr lang="en-US" sz="1300" b="1" u="sng" dirty="0" smtClean="0">
                <a:solidFill>
                  <a:srgbClr val="000000"/>
                </a:solidFill>
              </a:rPr>
              <a:t>Advantage of Promotions offered by Mobile Operators</a:t>
            </a:r>
            <a:endParaRPr lang="en-US" sz="1300" b="1" u="sng" dirty="0">
              <a:solidFill>
                <a:srgbClr val="000000"/>
              </a:solidFill>
            </a:endParaRPr>
          </a:p>
        </p:txBody>
      </p:sp>
      <p:sp>
        <p:nvSpPr>
          <p:cNvPr id="33800" name="TextBox 8"/>
          <p:cNvSpPr txBox="1">
            <a:spLocks noChangeArrowheads="1"/>
          </p:cNvSpPr>
          <p:nvPr/>
        </p:nvSpPr>
        <p:spPr bwMode="auto">
          <a:xfrm>
            <a:off x="758224" y="891224"/>
            <a:ext cx="7696200" cy="523220"/>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More than 40% of mobile users occasionally respond positively to </a:t>
            </a:r>
            <a:r>
              <a:rPr lang="en-GB" sz="1400" dirty="0"/>
              <a:t>promotions offered by the operators, </a:t>
            </a:r>
            <a:r>
              <a:rPr lang="en-GB" sz="1400" dirty="0" smtClean="0"/>
              <a:t>by adjusting </a:t>
            </a:r>
            <a:r>
              <a:rPr lang="en-GB" sz="1400" dirty="0"/>
              <a:t>their mobile calling </a:t>
            </a:r>
            <a:r>
              <a:rPr lang="en-GB" sz="1400" dirty="0" smtClean="0"/>
              <a:t>patterns. </a:t>
            </a:r>
            <a:endParaRPr lang="en-US" sz="1400" dirty="0"/>
          </a:p>
        </p:txBody>
      </p:sp>
      <p:graphicFrame>
        <p:nvGraphicFramePr>
          <p:cNvPr id="10" name="Chart 12"/>
          <p:cNvGraphicFramePr>
            <a:graphicFrameLocks/>
          </p:cNvGraphicFramePr>
          <p:nvPr/>
        </p:nvGraphicFramePr>
        <p:xfrm>
          <a:off x="1483039" y="2462543"/>
          <a:ext cx="6862526" cy="351274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7700" y="311150"/>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Telephony – Spending </a:t>
            </a:r>
          </a:p>
        </p:txBody>
      </p:sp>
      <p:sp>
        <p:nvSpPr>
          <p:cNvPr id="14" name="Slide Number Placeholder 13"/>
          <p:cNvSpPr>
            <a:spLocks noGrp="1"/>
          </p:cNvSpPr>
          <p:nvPr>
            <p:ph type="sldNum" sz="quarter" idx="12"/>
          </p:nvPr>
        </p:nvSpPr>
        <p:spPr/>
        <p:txBody>
          <a:bodyPr/>
          <a:lstStyle/>
          <a:p>
            <a:pPr>
              <a:defRPr/>
            </a:pPr>
            <a:r>
              <a:rPr lang="en-US" smtClean="0"/>
              <a:t>  </a:t>
            </a:r>
            <a:fld id="{8B96CE32-748D-4C14-84B6-19DCCCCF13A3}" type="slidenum">
              <a:rPr lang="en-US" smtClean="0"/>
              <a:pPr>
                <a:defRPr/>
              </a:pPr>
              <a:t>28</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5" name="Chart 14"/>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34822" name="TextBox 8"/>
          <p:cNvSpPr txBox="1">
            <a:spLocks noChangeArrowheads="1"/>
          </p:cNvSpPr>
          <p:nvPr/>
        </p:nvSpPr>
        <p:spPr bwMode="auto">
          <a:xfrm>
            <a:off x="762000" y="891651"/>
            <a:ext cx="7696200" cy="523220"/>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97% of mobile users in the UAE spend </a:t>
            </a:r>
            <a:r>
              <a:rPr lang="en-GB" sz="1400" dirty="0"/>
              <a:t>more than AED </a:t>
            </a:r>
            <a:r>
              <a:rPr lang="en-GB" sz="1400" dirty="0" smtClean="0"/>
              <a:t>40 </a:t>
            </a:r>
            <a:r>
              <a:rPr lang="en-GB" sz="1400" dirty="0"/>
              <a:t>per </a:t>
            </a:r>
            <a:r>
              <a:rPr lang="en-GB" sz="1400" dirty="0" smtClean="0"/>
              <a:t>month, while 24% </a:t>
            </a:r>
            <a:r>
              <a:rPr lang="en-GB" sz="1400" dirty="0"/>
              <a:t>spend more than AED 400 per </a:t>
            </a:r>
            <a:r>
              <a:rPr lang="en-GB" sz="1400" dirty="0" smtClean="0"/>
              <a:t>month.</a:t>
            </a:r>
            <a:endParaRPr lang="en-US" sz="1400" dirty="0"/>
          </a:p>
        </p:txBody>
      </p:sp>
      <p:sp>
        <p:nvSpPr>
          <p:cNvPr id="34824" name="Rectangle 10"/>
          <p:cNvSpPr>
            <a:spLocks noChangeArrowheads="1"/>
          </p:cNvSpPr>
          <p:nvPr/>
        </p:nvSpPr>
        <p:spPr bwMode="auto">
          <a:xfrm>
            <a:off x="2167537" y="1718663"/>
            <a:ext cx="4572000" cy="292388"/>
          </a:xfrm>
          <a:prstGeom prst="rect">
            <a:avLst/>
          </a:prstGeom>
          <a:noFill/>
          <a:ln w="9525">
            <a:noFill/>
            <a:miter lim="800000"/>
            <a:headEnd/>
            <a:tailEnd/>
          </a:ln>
        </p:spPr>
        <p:txBody>
          <a:bodyPr>
            <a:spAutoFit/>
          </a:bodyPr>
          <a:lstStyle/>
          <a:p>
            <a:pPr algn="ctr"/>
            <a:r>
              <a:rPr lang="en-US" sz="1300" b="1" u="sng" dirty="0" smtClean="0">
                <a:solidFill>
                  <a:srgbClr val="000000"/>
                </a:solidFill>
              </a:rPr>
              <a:t>Average Spending on Mobile Telephony per Month</a:t>
            </a:r>
            <a:endParaRPr lang="en-US" sz="1300" b="1" u="sng" dirty="0">
              <a:solidFill>
                <a:srgbClr val="000000"/>
              </a:solidFill>
            </a:endParaRPr>
          </a:p>
        </p:txBody>
      </p:sp>
      <p:graphicFrame>
        <p:nvGraphicFramePr>
          <p:cNvPr id="11" name="Chart 15"/>
          <p:cNvGraphicFramePr>
            <a:graphicFrameLocks/>
          </p:cNvGraphicFramePr>
          <p:nvPr/>
        </p:nvGraphicFramePr>
        <p:xfrm>
          <a:off x="459548" y="2353901"/>
          <a:ext cx="8376634" cy="364854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14"/>
          <p:cNvSpPr>
            <a:spLocks noChangeArrowheads="1"/>
          </p:cNvSpPr>
          <p:nvPr/>
        </p:nvSpPr>
        <p:spPr bwMode="auto">
          <a:xfrm>
            <a:off x="2318840" y="5660523"/>
            <a:ext cx="4263050" cy="292388"/>
          </a:xfrm>
          <a:prstGeom prst="rect">
            <a:avLst/>
          </a:prstGeom>
          <a:noFill/>
          <a:ln w="9525">
            <a:noFill/>
            <a:miter lim="800000"/>
            <a:headEnd/>
            <a:tailEnd/>
          </a:ln>
        </p:spPr>
        <p:txBody>
          <a:bodyPr wrap="square">
            <a:spAutoFit/>
          </a:bodyPr>
          <a:lstStyle/>
          <a:p>
            <a:pPr algn="ctr"/>
            <a:r>
              <a:rPr lang="en-US" sz="1300" b="1" dirty="0" smtClean="0">
                <a:solidFill>
                  <a:srgbClr val="000000"/>
                </a:solidFill>
              </a:rPr>
              <a:t>Spending per Month</a:t>
            </a:r>
            <a:endParaRPr lang="en-US" sz="1300" b="1"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81000" y="2971800"/>
            <a:ext cx="7396163" cy="457200"/>
          </a:xfrm>
        </p:spPr>
        <p:txBody>
          <a:bodyPr/>
          <a:lstStyle/>
          <a:p>
            <a:pPr eaLnBrk="1" hangingPunct="1">
              <a:defRPr/>
            </a:pPr>
            <a:r>
              <a:rPr lang="en-US" sz="3600" dirty="0" smtClean="0">
                <a:solidFill>
                  <a:srgbClr val="9E851A"/>
                </a:solidFill>
                <a:effectLst>
                  <a:outerShdw blurRad="38100" dist="38100" dir="2700000" algn="tl">
                    <a:srgbClr val="000000">
                      <a:alpha val="43137"/>
                    </a:srgbClr>
                  </a:outerShdw>
                </a:effectLst>
                <a:latin typeface="Arial" charset="0"/>
                <a:cs typeface="Arial" charset="0"/>
              </a:rPr>
              <a:t>International Calling</a:t>
            </a:r>
          </a:p>
        </p:txBody>
      </p:sp>
      <p:sp>
        <p:nvSpPr>
          <p:cNvPr id="14" name="Slide Number Placeholder 13"/>
          <p:cNvSpPr>
            <a:spLocks noGrp="1"/>
          </p:cNvSpPr>
          <p:nvPr>
            <p:ph type="sldNum" sz="quarter" idx="12"/>
          </p:nvPr>
        </p:nvSpPr>
        <p:spPr/>
        <p:txBody>
          <a:bodyPr/>
          <a:lstStyle/>
          <a:p>
            <a:pPr>
              <a:defRPr/>
            </a:pPr>
            <a:r>
              <a:rPr lang="en-US" smtClean="0"/>
              <a:t>  </a:t>
            </a:r>
            <a:fld id="{D1F848F6-417E-41AD-A811-871955FFFB61}" type="slidenum">
              <a:rPr lang="en-US" smtClean="0"/>
              <a:pPr>
                <a:defRPr/>
              </a:pPr>
              <a:t>29</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5" name="Chart 14"/>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GB" smtClean="0"/>
              <a:t>  </a:t>
            </a:r>
            <a:fld id="{129982EB-661D-4273-A06D-A14BA7DFA25E}" type="slidenum">
              <a:rPr lang="en-GB" smtClean="0"/>
              <a:pPr>
                <a:defRPr/>
              </a:pPr>
              <a:t>3</a:t>
            </a:fld>
            <a:endParaRPr lang="en-GB"/>
          </a:p>
        </p:txBody>
      </p:sp>
      <p:sp>
        <p:nvSpPr>
          <p:cNvPr id="5123" name="Rectangle 2"/>
          <p:cNvSpPr>
            <a:spLocks noGrp="1" noChangeArrowheads="1"/>
          </p:cNvSpPr>
          <p:nvPr>
            <p:ph type="title" idx="4294967295"/>
          </p:nvPr>
        </p:nvSpPr>
        <p:spPr>
          <a:xfrm>
            <a:off x="533400" y="304800"/>
            <a:ext cx="6477000" cy="457200"/>
          </a:xfrm>
        </p:spPr>
        <p:txBody>
          <a:bodyPr/>
          <a:lstStyle/>
          <a:p>
            <a:pPr algn="l" eaLnBrk="1" hangingPunct="1">
              <a:defRPr/>
            </a:pPr>
            <a:r>
              <a:rPr lang="en-GB" sz="2000" dirty="0" smtClean="0">
                <a:solidFill>
                  <a:srgbClr val="9E851A"/>
                </a:solidFill>
                <a:effectLst>
                  <a:outerShdw blurRad="38100" dist="38100" dir="2700000" algn="tl">
                    <a:srgbClr val="000000">
                      <a:alpha val="43137"/>
                    </a:srgbClr>
                  </a:outerShdw>
                </a:effectLst>
                <a:latin typeface="Arial" charset="0"/>
                <a:cs typeface="Arial" charset="0"/>
              </a:rPr>
              <a:t>Background</a:t>
            </a:r>
          </a:p>
        </p:txBody>
      </p:sp>
      <p:sp>
        <p:nvSpPr>
          <p:cNvPr id="7172" name="Rectangle 1"/>
          <p:cNvSpPr>
            <a:spLocks noChangeArrowheads="1"/>
          </p:cNvSpPr>
          <p:nvPr/>
        </p:nvSpPr>
        <p:spPr bwMode="auto">
          <a:xfrm>
            <a:off x="649288" y="982321"/>
            <a:ext cx="8001000" cy="4693593"/>
          </a:xfrm>
          <a:prstGeom prst="rect">
            <a:avLst/>
          </a:prstGeom>
          <a:noFill/>
          <a:ln w="9525">
            <a:noFill/>
            <a:miter lim="800000"/>
            <a:headEnd/>
            <a:tailEnd/>
          </a:ln>
        </p:spPr>
        <p:txBody>
          <a:bodyPr anchor="ctr">
            <a:spAutoFit/>
          </a:bodyPr>
          <a:lstStyle/>
          <a:p>
            <a:pPr algn="just">
              <a:defRPr/>
            </a:pPr>
            <a:r>
              <a:rPr lang="en-US" sz="1600" dirty="0" smtClean="0"/>
              <a:t>During year 2012, </a:t>
            </a:r>
            <a:r>
              <a:rPr lang="en-US" sz="1600" dirty="0"/>
              <a:t>the TRA undertook </a:t>
            </a:r>
            <a:r>
              <a:rPr lang="en-US" sz="1600" dirty="0" smtClean="0"/>
              <a:t>a nation-wide </a:t>
            </a:r>
            <a:r>
              <a:rPr lang="en-US" sz="1600" dirty="0"/>
              <a:t>survey </a:t>
            </a:r>
            <a:r>
              <a:rPr lang="en-US" sz="1600" dirty="0" smtClean="0"/>
              <a:t>focused on assessing the </a:t>
            </a:r>
            <a:r>
              <a:rPr lang="en-US" sz="1600" dirty="0"/>
              <a:t>usage of ICT services by households and individuals in the UAE. </a:t>
            </a:r>
            <a:r>
              <a:rPr lang="en-US" sz="1600" dirty="0" smtClean="0"/>
              <a:t>The </a:t>
            </a:r>
            <a:r>
              <a:rPr lang="en-US" sz="1600" dirty="0"/>
              <a:t>survey </a:t>
            </a:r>
            <a:r>
              <a:rPr lang="en-US" sz="1600" dirty="0" smtClean="0"/>
              <a:t>covered all residential services </a:t>
            </a:r>
            <a:r>
              <a:rPr lang="en-US" sz="1600" dirty="0"/>
              <a:t>including fixed telephony, mobile telephony, and </a:t>
            </a:r>
            <a:r>
              <a:rPr lang="en-US" sz="1600" dirty="0" smtClean="0"/>
              <a:t>Internet.</a:t>
            </a:r>
            <a:endParaRPr lang="en-US" sz="1600" dirty="0"/>
          </a:p>
          <a:p>
            <a:pPr algn="just">
              <a:defRPr/>
            </a:pPr>
            <a:endParaRPr lang="en-GB" sz="1600" dirty="0"/>
          </a:p>
          <a:p>
            <a:pPr algn="just">
              <a:defRPr/>
            </a:pPr>
            <a:r>
              <a:rPr lang="en-GB" sz="1600" dirty="0"/>
              <a:t>The survey examined, among other factors:</a:t>
            </a:r>
          </a:p>
          <a:p>
            <a:pPr algn="just">
              <a:defRPr/>
            </a:pPr>
            <a:endParaRPr lang="en-GB" sz="1600" dirty="0"/>
          </a:p>
          <a:p>
            <a:pPr marL="231775" indent="-231775" algn="just">
              <a:buFont typeface="Arial" charset="0"/>
              <a:buChar char="•"/>
              <a:defRPr/>
            </a:pPr>
            <a:r>
              <a:rPr lang="en-GB" sz="1500" i="1" dirty="0"/>
              <a:t>The extent to which </a:t>
            </a:r>
            <a:r>
              <a:rPr lang="en-GB" sz="1500" i="1" dirty="0" smtClean="0"/>
              <a:t>households/individuals </a:t>
            </a:r>
            <a:r>
              <a:rPr lang="en-GB" sz="1500" i="1" dirty="0"/>
              <a:t>in the UAE have access to </a:t>
            </a:r>
            <a:r>
              <a:rPr lang="en-GB" sz="1500" i="1" dirty="0" smtClean="0"/>
              <a:t>various ICT services</a:t>
            </a:r>
            <a:endParaRPr lang="en-GB" sz="1500" i="1" dirty="0"/>
          </a:p>
          <a:p>
            <a:pPr marL="231775" indent="-231775" algn="just">
              <a:buFont typeface="Arial" charset="0"/>
              <a:buChar char="•"/>
              <a:defRPr/>
            </a:pPr>
            <a:r>
              <a:rPr lang="en-GB" sz="1500" i="1" dirty="0"/>
              <a:t>ICT services </a:t>
            </a:r>
            <a:r>
              <a:rPr lang="en-GB" sz="1500" i="1" dirty="0" smtClean="0"/>
              <a:t>usage habits and behaviours amongst households</a:t>
            </a:r>
            <a:r>
              <a:rPr lang="en-GB" sz="1500" i="1" dirty="0"/>
              <a:t>/ individuals in the </a:t>
            </a:r>
            <a:r>
              <a:rPr lang="en-GB" sz="1500" i="1" dirty="0" smtClean="0"/>
              <a:t>UAE</a:t>
            </a:r>
            <a:endParaRPr lang="en-GB" sz="1500" i="1" dirty="0"/>
          </a:p>
          <a:p>
            <a:pPr marL="231775" indent="-231775" algn="just">
              <a:buFont typeface="Arial" charset="0"/>
              <a:buChar char="•"/>
              <a:defRPr/>
            </a:pPr>
            <a:r>
              <a:rPr lang="en-GB" sz="1500" i="1" dirty="0" smtClean="0"/>
              <a:t>Satisfaction levels of users with </a:t>
            </a:r>
            <a:r>
              <a:rPr lang="en-GB" sz="1500" i="1" dirty="0"/>
              <a:t>their ICT </a:t>
            </a:r>
            <a:r>
              <a:rPr lang="en-GB" sz="1500" i="1" dirty="0" smtClean="0"/>
              <a:t>services</a:t>
            </a:r>
            <a:endParaRPr lang="en-GB" sz="1500" i="1" dirty="0"/>
          </a:p>
          <a:p>
            <a:pPr marL="231775" indent="-231775" algn="just">
              <a:buFont typeface="Arial" charset="0"/>
              <a:buChar char="•"/>
              <a:defRPr/>
            </a:pPr>
            <a:r>
              <a:rPr lang="en-GB" sz="1500" i="1" dirty="0"/>
              <a:t>The </a:t>
            </a:r>
            <a:r>
              <a:rPr lang="en-GB" sz="1500" i="1" dirty="0" smtClean="0"/>
              <a:t>use of social networking among individuals </a:t>
            </a:r>
            <a:r>
              <a:rPr lang="en-GB" sz="1500" i="1" dirty="0"/>
              <a:t>in the </a:t>
            </a:r>
            <a:r>
              <a:rPr lang="en-GB" sz="1500" i="1" dirty="0" smtClean="0"/>
              <a:t>UAE</a:t>
            </a:r>
          </a:p>
          <a:p>
            <a:pPr marL="231775" indent="-231775" algn="just">
              <a:buFont typeface="Arial" charset="0"/>
              <a:buChar char="•"/>
              <a:defRPr/>
            </a:pPr>
            <a:endParaRPr lang="en-GB" sz="1600" dirty="0"/>
          </a:p>
          <a:p>
            <a:pPr algn="just">
              <a:defRPr/>
            </a:pPr>
            <a:r>
              <a:rPr lang="en-GB" sz="1600" dirty="0" smtClean="0"/>
              <a:t>This </a:t>
            </a:r>
            <a:r>
              <a:rPr lang="en-GB" sz="1600" dirty="0"/>
              <a:t>report </a:t>
            </a:r>
            <a:r>
              <a:rPr lang="en-GB" sz="1600" dirty="0" smtClean="0"/>
              <a:t>portrays the </a:t>
            </a:r>
            <a:r>
              <a:rPr lang="en-GB" sz="1600" dirty="0"/>
              <a:t>results </a:t>
            </a:r>
            <a:r>
              <a:rPr lang="en-GB" sz="1600" dirty="0" smtClean="0"/>
              <a:t>of the 2012 survey.</a:t>
            </a:r>
            <a:endParaRPr lang="en-GB" sz="1600" dirty="0"/>
          </a:p>
          <a:p>
            <a:pPr algn="just">
              <a:defRPr/>
            </a:pPr>
            <a:endParaRPr lang="en-GB" sz="1600" dirty="0"/>
          </a:p>
          <a:p>
            <a:pPr algn="just">
              <a:defRPr/>
            </a:pPr>
            <a:r>
              <a:rPr lang="en-GB" sz="1600" dirty="0"/>
              <a:t>The TRA also completed a similar ICT </a:t>
            </a:r>
            <a:r>
              <a:rPr lang="en-GB" sz="1600" dirty="0" smtClean="0"/>
              <a:t>survey among households </a:t>
            </a:r>
            <a:r>
              <a:rPr lang="en-GB" sz="1600" dirty="0"/>
              <a:t>in </a:t>
            </a:r>
            <a:r>
              <a:rPr lang="en-GB" sz="1600" dirty="0" smtClean="0"/>
              <a:t>2010.  </a:t>
            </a:r>
            <a:r>
              <a:rPr lang="en-GB" sz="1600" dirty="0"/>
              <a:t>The results of </a:t>
            </a:r>
            <a:r>
              <a:rPr lang="en-GB" sz="1600" dirty="0" smtClean="0"/>
              <a:t>the 2010 survey </a:t>
            </a:r>
            <a:r>
              <a:rPr lang="en-GB" sz="1600" dirty="0"/>
              <a:t>can be </a:t>
            </a:r>
            <a:r>
              <a:rPr lang="en-GB" sz="1600" dirty="0" smtClean="0"/>
              <a:t>viewed </a:t>
            </a:r>
            <a:r>
              <a:rPr lang="en-GB" sz="1600" dirty="0"/>
              <a:t>at:  </a:t>
            </a:r>
            <a:r>
              <a:rPr lang="en-GB" sz="1600" dirty="0">
                <a:hlinkClick r:id="rId3"/>
              </a:rPr>
              <a:t>http://www.tra.gov.ae/ict_in_uae.php</a:t>
            </a:r>
            <a:endParaRPr lang="en-US" sz="1600" dirty="0"/>
          </a:p>
          <a:p>
            <a:pPr algn="just">
              <a:defRPr/>
            </a:pPr>
            <a:endParaRPr lang="en-US" sz="1600" dirty="0"/>
          </a:p>
          <a:p>
            <a:pPr algn="just">
              <a:defRPr/>
            </a:pPr>
            <a:endParaRPr lang="en-GB" sz="1600" dirty="0"/>
          </a:p>
          <a:p>
            <a:pPr algn="just">
              <a:defRPr/>
            </a:pPr>
            <a:r>
              <a:rPr lang="en-GB" sz="1600" b="1" dirty="0"/>
              <a:t> </a:t>
            </a:r>
            <a:endParaRPr lang="en-GB" sz="1400" i="1" dirty="0"/>
          </a:p>
        </p:txBody>
      </p:sp>
      <p:sp>
        <p:nvSpPr>
          <p:cNvPr id="6"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31908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International Calling – Usage (1)</a:t>
            </a:r>
          </a:p>
        </p:txBody>
      </p:sp>
      <p:sp>
        <p:nvSpPr>
          <p:cNvPr id="14" name="Slide Number Placeholder 13"/>
          <p:cNvSpPr>
            <a:spLocks noGrp="1"/>
          </p:cNvSpPr>
          <p:nvPr>
            <p:ph type="sldNum" sz="quarter" idx="12"/>
          </p:nvPr>
        </p:nvSpPr>
        <p:spPr/>
        <p:txBody>
          <a:bodyPr/>
          <a:lstStyle/>
          <a:p>
            <a:pPr>
              <a:defRPr/>
            </a:pPr>
            <a:r>
              <a:rPr lang="en-US" smtClean="0"/>
              <a:t>  </a:t>
            </a:r>
            <a:fld id="{C71DF9DD-30DE-42A1-80B2-388D5F18E4E9}" type="slidenum">
              <a:rPr lang="en-US" smtClean="0"/>
              <a:pPr>
                <a:defRPr/>
              </a:pPr>
              <a:t>30</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10509250" y="4157663"/>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231775" y="-66675"/>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71236" y="891926"/>
            <a:ext cx="7467600" cy="1169551"/>
          </a:xfrm>
          <a:prstGeom prst="rect">
            <a:avLst/>
          </a:prstGeom>
          <a:noFill/>
        </p:spPr>
        <p:txBody>
          <a:bodyPr>
            <a:spAutoFit/>
          </a:bodyPr>
          <a:lstStyle/>
          <a:p>
            <a:pPr marL="169863" indent="-169863" algn="just">
              <a:buFont typeface="Arial" charset="0"/>
              <a:buChar char="•"/>
              <a:defRPr/>
            </a:pPr>
            <a:r>
              <a:rPr lang="en-GB" sz="1400" dirty="0" smtClean="0"/>
              <a:t>UAE households typically </a:t>
            </a:r>
            <a:r>
              <a:rPr lang="en-GB" sz="1400" dirty="0"/>
              <a:t>make </a:t>
            </a:r>
            <a:r>
              <a:rPr lang="en-GB" sz="1400" dirty="0" smtClean="0"/>
              <a:t>4 international </a:t>
            </a:r>
            <a:r>
              <a:rPr lang="en-GB" sz="1400" dirty="0"/>
              <a:t>calls per week </a:t>
            </a:r>
            <a:r>
              <a:rPr lang="en-GB" sz="1400" dirty="0" smtClean="0"/>
              <a:t>from fixed line, while </a:t>
            </a:r>
            <a:r>
              <a:rPr lang="en-GB" sz="1400" dirty="0"/>
              <a:t>m</a:t>
            </a:r>
            <a:r>
              <a:rPr lang="en-GB" sz="1400" dirty="0" smtClean="0"/>
              <a:t>obile users make an average of 6 international </a:t>
            </a:r>
            <a:r>
              <a:rPr lang="en-GB" sz="1400" dirty="0"/>
              <a:t>calls per week from their mobile </a:t>
            </a:r>
            <a:r>
              <a:rPr lang="en-GB" sz="1400" dirty="0" smtClean="0"/>
              <a:t>phones.</a:t>
            </a:r>
            <a:endParaRPr lang="en-GB" sz="1400" dirty="0"/>
          </a:p>
          <a:p>
            <a:pPr marL="169863" indent="-169863" algn="just">
              <a:defRPr/>
            </a:pPr>
            <a:endParaRPr lang="en-GB" sz="1400" dirty="0">
              <a:solidFill>
                <a:srgbClr val="FF0000"/>
              </a:solidFill>
            </a:endParaRPr>
          </a:p>
          <a:p>
            <a:pPr marL="169863" indent="-169863" algn="just">
              <a:buFont typeface="Arial" charset="0"/>
              <a:buChar char="•"/>
              <a:defRPr/>
            </a:pPr>
            <a:r>
              <a:rPr lang="en-GB" sz="1400" dirty="0"/>
              <a:t>The majority of international </a:t>
            </a:r>
            <a:r>
              <a:rPr lang="en-GB" sz="1400" dirty="0" smtClean="0"/>
              <a:t>calls fall in the range from </a:t>
            </a:r>
            <a:r>
              <a:rPr lang="en-GB" sz="1400" dirty="0"/>
              <a:t>2 </a:t>
            </a:r>
            <a:r>
              <a:rPr lang="en-GB" sz="1400" dirty="0" smtClean="0"/>
              <a:t>to </a:t>
            </a:r>
            <a:r>
              <a:rPr lang="en-GB" sz="1400" dirty="0"/>
              <a:t>10 minutes </a:t>
            </a:r>
            <a:r>
              <a:rPr lang="en-GB" sz="1400" dirty="0" smtClean="0"/>
              <a:t>long.</a:t>
            </a:r>
            <a:endParaRPr lang="en-GB" sz="1400" dirty="0">
              <a:solidFill>
                <a:srgbClr val="FF0000"/>
              </a:solidFill>
            </a:endParaRPr>
          </a:p>
          <a:p>
            <a:pPr>
              <a:defRPr/>
            </a:pPr>
            <a:endParaRPr lang="en-US" sz="1400" dirty="0"/>
          </a:p>
        </p:txBody>
      </p:sp>
      <p:graphicFrame>
        <p:nvGraphicFramePr>
          <p:cNvPr id="15" name="Table 14"/>
          <p:cNvGraphicFramePr>
            <a:graphicFrameLocks noGrp="1"/>
          </p:cNvGraphicFramePr>
          <p:nvPr>
            <p:extLst>
              <p:ext uri="{D42A27DB-BD31-4B8C-83A1-F6EECF244321}">
                <p14:modId xmlns:p14="http://schemas.microsoft.com/office/powerpoint/2010/main" val="4272439598"/>
              </p:ext>
            </p:extLst>
          </p:nvPr>
        </p:nvGraphicFramePr>
        <p:xfrm>
          <a:off x="804863" y="2076882"/>
          <a:ext cx="2640445" cy="1554498"/>
        </p:xfrm>
        <a:graphic>
          <a:graphicData uri="http://schemas.openxmlformats.org/drawingml/2006/table">
            <a:tbl>
              <a:tblPr lastRow="1">
                <a:tableStyleId>{5940675A-B579-460E-94D1-54222C63F5DA}</a:tableStyleId>
              </a:tblPr>
              <a:tblGrid>
                <a:gridCol w="1754909"/>
                <a:gridCol w="885536"/>
              </a:tblGrid>
              <a:tr h="640080">
                <a:tc>
                  <a:txBody>
                    <a:bodyPr/>
                    <a:lstStyle/>
                    <a:p>
                      <a:pPr marL="0" indent="0" algn="l" defTabSz="914400" rtl="0" eaLnBrk="1" latinLnBrk="0" hangingPunct="1"/>
                      <a:r>
                        <a:rPr lang="en-GB" sz="1200" b="1" kern="1200" dirty="0" smtClean="0">
                          <a:solidFill>
                            <a:schemeClr val="bg1"/>
                          </a:solidFill>
                          <a:latin typeface="Arial" pitchFamily="34" charset="0"/>
                          <a:ea typeface="+mn-ea"/>
                          <a:cs typeface="Arial" pitchFamily="34" charset="0"/>
                        </a:rPr>
                        <a:t>International Calls  per Week by :</a:t>
                      </a:r>
                      <a:endParaRPr lang="en-US" sz="1200" b="1" kern="1200" dirty="0">
                        <a:solidFill>
                          <a:schemeClr val="bg1"/>
                        </a:solidFill>
                        <a:latin typeface="Arial" pitchFamily="34" charset="0"/>
                        <a:ea typeface="+mn-ea"/>
                        <a:cs typeface="Arial" pitchFamily="34" charset="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9E851A"/>
                    </a:solidFill>
                  </a:tcPr>
                </a:tc>
                <a:tc>
                  <a:txBody>
                    <a:bodyPr/>
                    <a:lstStyle/>
                    <a:p>
                      <a:pPr algn="ctr"/>
                      <a:r>
                        <a:rPr lang="en-GB" sz="1200" b="1" dirty="0" smtClean="0">
                          <a:solidFill>
                            <a:schemeClr val="bg1"/>
                          </a:solidFill>
                          <a:latin typeface="Arial" pitchFamily="34" charset="0"/>
                          <a:cs typeface="Arial" pitchFamily="34" charset="0"/>
                        </a:rPr>
                        <a:t>Average Length in Minutes </a:t>
                      </a:r>
                      <a:endParaRPr lang="en-US" sz="1200" b="1" dirty="0">
                        <a:solidFill>
                          <a:schemeClr val="bg1"/>
                        </a:solidFill>
                        <a:latin typeface="Arial" pitchFamily="34" charset="0"/>
                        <a:cs typeface="Arial" pitchFamily="34" charset="0"/>
                      </a:endParaRPr>
                    </a:p>
                  </a:txBody>
                  <a:tcPr marT="45729" marB="45729">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9E851A"/>
                    </a:solidFill>
                  </a:tcPr>
                </a:tc>
              </a:tr>
              <a:tr h="346064">
                <a:tc>
                  <a:txBody>
                    <a:bodyPr/>
                    <a:lstStyle/>
                    <a:p>
                      <a:pPr algn="l"/>
                      <a:r>
                        <a:rPr lang="en-GB" sz="1200" b="1" baseline="0" dirty="0" smtClean="0">
                          <a:solidFill>
                            <a:schemeClr val="tx1"/>
                          </a:solidFill>
                          <a:latin typeface="Arial" pitchFamily="34" charset="0"/>
                          <a:cs typeface="Arial" pitchFamily="34" charset="0"/>
                        </a:rPr>
                        <a:t>Individuals from Mobile</a:t>
                      </a:r>
                      <a:endParaRPr lang="en-US" sz="1200" b="1" dirty="0">
                        <a:solidFill>
                          <a:schemeClr val="tx1"/>
                        </a:solidFill>
                        <a:latin typeface="Arial" pitchFamily="34" charset="0"/>
                        <a:cs typeface="Arial" pitchFamily="34" charset="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r>
                        <a:rPr lang="en-US" sz="1200" b="1" dirty="0" smtClean="0">
                          <a:solidFill>
                            <a:schemeClr val="tx1"/>
                          </a:solidFill>
                          <a:latin typeface="Arial" pitchFamily="34" charset="0"/>
                          <a:cs typeface="Arial" pitchFamily="34" charset="0"/>
                        </a:rPr>
                        <a:t>6</a:t>
                      </a:r>
                      <a:endParaRPr lang="en-US" sz="1200" b="1" dirty="0">
                        <a:solidFill>
                          <a:schemeClr val="tx1"/>
                        </a:solidFill>
                        <a:latin typeface="Arial" pitchFamily="34" charset="0"/>
                        <a:cs typeface="Arial" pitchFamily="34" charset="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34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Arial" pitchFamily="34" charset="0"/>
                          <a:cs typeface="Arial" pitchFamily="34" charset="0"/>
                        </a:rPr>
                        <a:t>Households</a:t>
                      </a:r>
                      <a:r>
                        <a:rPr lang="en-GB" sz="1200" b="1" baseline="0" dirty="0" smtClean="0">
                          <a:solidFill>
                            <a:schemeClr val="tx1"/>
                          </a:solidFill>
                          <a:latin typeface="Arial" pitchFamily="34" charset="0"/>
                          <a:cs typeface="Arial" pitchFamily="34" charset="0"/>
                        </a:rPr>
                        <a:t> </a:t>
                      </a:r>
                      <a:r>
                        <a:rPr lang="en-GB" sz="1200" b="1" dirty="0" smtClean="0">
                          <a:solidFill>
                            <a:schemeClr val="tx1"/>
                          </a:solidFill>
                          <a:latin typeface="Arial" pitchFamily="34" charset="0"/>
                          <a:cs typeface="Arial" pitchFamily="34" charset="0"/>
                        </a:rPr>
                        <a:t>from Fixed Line Phone</a:t>
                      </a:r>
                      <a:endParaRPr lang="en-US" sz="1200" b="1" dirty="0" smtClean="0">
                        <a:solidFill>
                          <a:schemeClr val="tx1"/>
                        </a:solidFill>
                        <a:latin typeface="Arial" pitchFamily="34" charset="0"/>
                        <a:cs typeface="Arial" pitchFamily="34" charset="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r>
                        <a:rPr lang="en-US" sz="1200" b="1" dirty="0" smtClean="0">
                          <a:solidFill>
                            <a:schemeClr val="tx1"/>
                          </a:solidFill>
                          <a:latin typeface="Arial" pitchFamily="34" charset="0"/>
                          <a:cs typeface="Arial" pitchFamily="34" charset="0"/>
                        </a:rPr>
                        <a:t>4</a:t>
                      </a:r>
                      <a:endParaRPr lang="en-US" sz="1200" b="1" dirty="0">
                        <a:solidFill>
                          <a:schemeClr val="tx1"/>
                        </a:solidFill>
                        <a:latin typeface="Arial" pitchFamily="34" charset="0"/>
                        <a:cs typeface="Arial" pitchFamily="34" charset="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bl>
          </a:graphicData>
        </a:graphic>
      </p:graphicFrame>
      <p:graphicFrame>
        <p:nvGraphicFramePr>
          <p:cNvPr id="17" name="Chart 23"/>
          <p:cNvGraphicFramePr>
            <a:graphicFrameLocks/>
          </p:cNvGraphicFramePr>
          <p:nvPr>
            <p:extLst>
              <p:ext uri="{D42A27DB-BD31-4B8C-83A1-F6EECF244321}">
                <p14:modId xmlns:p14="http://schemas.microsoft.com/office/powerpoint/2010/main" val="4197249858"/>
              </p:ext>
            </p:extLst>
          </p:nvPr>
        </p:nvGraphicFramePr>
        <p:xfrm>
          <a:off x="3850986" y="2609056"/>
          <a:ext cx="5293014" cy="3907632"/>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0"/>
          <p:cNvSpPr>
            <a:spLocks noChangeArrowheads="1"/>
          </p:cNvSpPr>
          <p:nvPr/>
        </p:nvSpPr>
        <p:spPr bwMode="auto">
          <a:xfrm>
            <a:off x="4271073" y="2072693"/>
            <a:ext cx="4937568"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Average Length in Minutes of the International Calls from </a:t>
            </a:r>
          </a:p>
          <a:p>
            <a:pPr algn="ctr"/>
            <a:r>
              <a:rPr lang="en-US" sz="1300" b="1" u="sng" dirty="0" smtClean="0">
                <a:solidFill>
                  <a:srgbClr val="000000"/>
                </a:solidFill>
              </a:rPr>
              <a:t>Mobile and Fixed Phone Line</a:t>
            </a:r>
            <a:endParaRPr lang="en-US" sz="1300" b="1" u="sng" dirty="0">
              <a:solidFill>
                <a:srgbClr val="000000"/>
              </a:solidFill>
            </a:endParaRPr>
          </a:p>
        </p:txBody>
      </p:sp>
      <p:graphicFrame>
        <p:nvGraphicFramePr>
          <p:cNvPr id="11" name="Chart 25"/>
          <p:cNvGraphicFramePr>
            <a:graphicFrameLocks/>
          </p:cNvGraphicFramePr>
          <p:nvPr/>
        </p:nvGraphicFramePr>
        <p:xfrm>
          <a:off x="169089" y="4153477"/>
          <a:ext cx="3469461" cy="270452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0"/>
          <p:cNvSpPr>
            <a:spLocks noChangeArrowheads="1"/>
          </p:cNvSpPr>
          <p:nvPr/>
        </p:nvSpPr>
        <p:spPr bwMode="auto">
          <a:xfrm>
            <a:off x="73889" y="3799893"/>
            <a:ext cx="3888508"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Individuals Use of International Calling Cards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304800"/>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International Calling – Usage (2)</a:t>
            </a:r>
          </a:p>
        </p:txBody>
      </p:sp>
      <p:sp>
        <p:nvSpPr>
          <p:cNvPr id="14" name="Slide Number Placeholder 13"/>
          <p:cNvSpPr>
            <a:spLocks noGrp="1"/>
          </p:cNvSpPr>
          <p:nvPr>
            <p:ph type="sldNum" sz="quarter" idx="12"/>
          </p:nvPr>
        </p:nvSpPr>
        <p:spPr/>
        <p:txBody>
          <a:bodyPr/>
          <a:lstStyle/>
          <a:p>
            <a:pPr>
              <a:defRPr/>
            </a:pPr>
            <a:r>
              <a:rPr lang="en-US" smtClean="0"/>
              <a:t>  </a:t>
            </a:r>
            <a:fld id="{764BDE45-6F87-4DD8-AB1B-356EA530354A}" type="slidenum">
              <a:rPr lang="en-US" smtClean="0"/>
              <a:pPr>
                <a:defRPr/>
              </a:pPr>
              <a:t>31</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sp>
        <p:nvSpPr>
          <p:cNvPr id="37893" name="TextBox 7"/>
          <p:cNvSpPr txBox="1">
            <a:spLocks noChangeArrowheads="1"/>
          </p:cNvSpPr>
          <p:nvPr/>
        </p:nvSpPr>
        <p:spPr bwMode="auto">
          <a:xfrm>
            <a:off x="2734129" y="1500617"/>
            <a:ext cx="4146504" cy="307777"/>
          </a:xfrm>
          <a:prstGeom prst="rect">
            <a:avLst/>
          </a:prstGeom>
          <a:noFill/>
          <a:ln w="9525">
            <a:noFill/>
            <a:miter lim="800000"/>
            <a:headEnd/>
            <a:tailEnd/>
          </a:ln>
        </p:spPr>
        <p:txBody>
          <a:bodyPr wrap="square">
            <a:spAutoFit/>
          </a:bodyPr>
          <a:lstStyle/>
          <a:p>
            <a:pPr algn="ctr"/>
            <a:r>
              <a:rPr lang="en-US" sz="1400" b="1" u="sng" dirty="0"/>
              <a:t>Top </a:t>
            </a:r>
            <a:r>
              <a:rPr lang="en-US" sz="1400" b="1" u="sng" dirty="0" smtClean="0"/>
              <a:t>Destinations called </a:t>
            </a:r>
            <a:r>
              <a:rPr lang="en-US" sz="1400" b="1" u="sng" dirty="0"/>
              <a:t>from </a:t>
            </a:r>
            <a:r>
              <a:rPr lang="en-US" sz="1400" b="1" u="sng" dirty="0" smtClean="0"/>
              <a:t>Fixed Phones</a:t>
            </a:r>
            <a:endParaRPr lang="en-US" sz="1400" b="1" u="sng" dirty="0"/>
          </a:p>
        </p:txBody>
      </p:sp>
      <p:sp>
        <p:nvSpPr>
          <p:cNvPr id="37894" name="TextBox 8"/>
          <p:cNvSpPr txBox="1">
            <a:spLocks noChangeArrowheads="1"/>
          </p:cNvSpPr>
          <p:nvPr/>
        </p:nvSpPr>
        <p:spPr bwMode="auto">
          <a:xfrm>
            <a:off x="758224" y="891871"/>
            <a:ext cx="8001000" cy="523875"/>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In terms of calls from fixed phones, India is by far the most popular international calling destination from the UAE, followed by </a:t>
            </a:r>
            <a:r>
              <a:rPr lang="en-GB" sz="1400" dirty="0" smtClean="0"/>
              <a:t>Egypt </a:t>
            </a:r>
            <a:r>
              <a:rPr lang="en-GB" sz="1400" dirty="0"/>
              <a:t>and </a:t>
            </a:r>
            <a:r>
              <a:rPr lang="en-GB" sz="1400" dirty="0" smtClean="0"/>
              <a:t>Pakistan.</a:t>
            </a:r>
            <a:endParaRPr lang="en-US" sz="1400" dirty="0"/>
          </a:p>
        </p:txBody>
      </p:sp>
      <p:graphicFrame>
        <p:nvGraphicFramePr>
          <p:cNvPr id="10" name="Table 9"/>
          <p:cNvGraphicFramePr>
            <a:graphicFrameLocks noGrp="1"/>
          </p:cNvGraphicFramePr>
          <p:nvPr>
            <p:extLst>
              <p:ext uri="{D42A27DB-BD31-4B8C-83A1-F6EECF244321}">
                <p14:modId xmlns:p14="http://schemas.microsoft.com/office/powerpoint/2010/main" val="2191648420"/>
              </p:ext>
            </p:extLst>
          </p:nvPr>
        </p:nvGraphicFramePr>
        <p:xfrm>
          <a:off x="533402" y="2057401"/>
          <a:ext cx="8381998" cy="4343405"/>
        </p:xfrm>
        <a:graphic>
          <a:graphicData uri="http://schemas.openxmlformats.org/drawingml/2006/table">
            <a:tbl>
              <a:tblPr firstRow="1" bandRow="1">
                <a:tableStyleId>{912C8C85-51F0-491E-9774-3900AFEF0FD7}</a:tableStyleId>
              </a:tblPr>
              <a:tblGrid>
                <a:gridCol w="2209798"/>
                <a:gridCol w="1234440"/>
                <a:gridCol w="1234440"/>
                <a:gridCol w="1234440"/>
                <a:gridCol w="1234440"/>
                <a:gridCol w="1234440"/>
              </a:tblGrid>
              <a:tr h="491321">
                <a:tc>
                  <a:txBody>
                    <a:bodyPr/>
                    <a:lstStyle/>
                    <a:p>
                      <a:pPr algn="ct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Total</a:t>
                      </a:r>
                      <a:endParaRPr lang="en-US" sz="1300" b="1"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Emirati</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Expat Arabs</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Expat Asians</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Westerners</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India</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34%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67%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Egypt</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26%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Pakistan</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15%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Sudan</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21%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Syria</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20%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Philippines</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Saudi Arabia</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32%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Jordan</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United Kingdom</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26%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Canada</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17%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Lebanon</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United States</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304800"/>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International Calling – Usage (3)</a:t>
            </a:r>
          </a:p>
        </p:txBody>
      </p:sp>
      <p:sp>
        <p:nvSpPr>
          <p:cNvPr id="14" name="Slide Number Placeholder 13"/>
          <p:cNvSpPr>
            <a:spLocks noGrp="1"/>
          </p:cNvSpPr>
          <p:nvPr>
            <p:ph type="sldNum" sz="quarter" idx="12"/>
          </p:nvPr>
        </p:nvSpPr>
        <p:spPr/>
        <p:txBody>
          <a:bodyPr/>
          <a:lstStyle/>
          <a:p>
            <a:pPr>
              <a:defRPr/>
            </a:pPr>
            <a:r>
              <a:rPr lang="en-US" smtClean="0"/>
              <a:t>  </a:t>
            </a:r>
            <a:fld id="{E29B61B6-B178-4B49-8013-747BD0AC6CC5}" type="slidenum">
              <a:rPr lang="en-US" smtClean="0"/>
              <a:pPr>
                <a:defRPr/>
              </a:pPr>
              <a:t>32</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sp>
        <p:nvSpPr>
          <p:cNvPr id="38917" name="TextBox 7"/>
          <p:cNvSpPr txBox="1">
            <a:spLocks noChangeArrowheads="1"/>
          </p:cNvSpPr>
          <p:nvPr/>
        </p:nvSpPr>
        <p:spPr bwMode="auto">
          <a:xfrm>
            <a:off x="2127581" y="1500617"/>
            <a:ext cx="4897924" cy="307777"/>
          </a:xfrm>
          <a:prstGeom prst="rect">
            <a:avLst/>
          </a:prstGeom>
          <a:noFill/>
          <a:ln w="9525">
            <a:noFill/>
            <a:miter lim="800000"/>
            <a:headEnd/>
            <a:tailEnd/>
          </a:ln>
        </p:spPr>
        <p:txBody>
          <a:bodyPr wrap="square">
            <a:spAutoFit/>
          </a:bodyPr>
          <a:lstStyle/>
          <a:p>
            <a:pPr algn="ctr"/>
            <a:r>
              <a:rPr lang="en-GB" sz="1400" b="1" u="sng" dirty="0"/>
              <a:t>Top </a:t>
            </a:r>
            <a:r>
              <a:rPr lang="en-GB" sz="1400" b="1" u="sng" dirty="0" smtClean="0"/>
              <a:t>Destinations called from Mobiles</a:t>
            </a:r>
            <a:endParaRPr lang="en-US" sz="1400" b="1" u="sng" dirty="0"/>
          </a:p>
        </p:txBody>
      </p:sp>
      <p:sp>
        <p:nvSpPr>
          <p:cNvPr id="38918" name="TextBox 8"/>
          <p:cNvSpPr txBox="1">
            <a:spLocks noChangeArrowheads="1"/>
          </p:cNvSpPr>
          <p:nvPr/>
        </p:nvSpPr>
        <p:spPr bwMode="auto">
          <a:xfrm>
            <a:off x="770626" y="895647"/>
            <a:ext cx="8001000" cy="523875"/>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In terms of calls from mobile phones, India </a:t>
            </a:r>
            <a:r>
              <a:rPr lang="en-GB" sz="1400" dirty="0" smtClean="0"/>
              <a:t>tops the list of international </a:t>
            </a:r>
            <a:r>
              <a:rPr lang="en-GB" sz="1400" dirty="0"/>
              <a:t>calling destination from the UAE, followed by </a:t>
            </a:r>
            <a:r>
              <a:rPr lang="en-GB" sz="1400" dirty="0" smtClean="0"/>
              <a:t>Egypt and Pakistan</a:t>
            </a:r>
            <a:endParaRPr lang="en-US" sz="1400" dirty="0"/>
          </a:p>
        </p:txBody>
      </p:sp>
      <p:graphicFrame>
        <p:nvGraphicFramePr>
          <p:cNvPr id="9" name="Table 8"/>
          <p:cNvGraphicFramePr>
            <a:graphicFrameLocks noGrp="1"/>
          </p:cNvGraphicFramePr>
          <p:nvPr>
            <p:extLst>
              <p:ext uri="{D42A27DB-BD31-4B8C-83A1-F6EECF244321}">
                <p14:modId xmlns:p14="http://schemas.microsoft.com/office/powerpoint/2010/main" val="3872681102"/>
              </p:ext>
            </p:extLst>
          </p:nvPr>
        </p:nvGraphicFramePr>
        <p:xfrm>
          <a:off x="533402" y="2057401"/>
          <a:ext cx="8381998" cy="4343405"/>
        </p:xfrm>
        <a:graphic>
          <a:graphicData uri="http://schemas.openxmlformats.org/drawingml/2006/table">
            <a:tbl>
              <a:tblPr firstRow="1" bandRow="1">
                <a:tableStyleId>{912C8C85-51F0-491E-9774-3900AFEF0FD7}</a:tableStyleId>
              </a:tblPr>
              <a:tblGrid>
                <a:gridCol w="2209798"/>
                <a:gridCol w="1234440"/>
                <a:gridCol w="1234440"/>
                <a:gridCol w="1234440"/>
                <a:gridCol w="1234440"/>
                <a:gridCol w="1234440"/>
              </a:tblGrid>
              <a:tr h="491321">
                <a:tc>
                  <a:txBody>
                    <a:bodyPr/>
                    <a:lstStyle/>
                    <a:p>
                      <a:pPr algn="ct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Total</a:t>
                      </a:r>
                      <a:endParaRPr lang="en-US" sz="1300" b="1"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Emirati</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Expat Arabs</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Expat Asians</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Westerners</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India</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30%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58%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Egypt</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30%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Pakistan</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smtClean="0">
                          <a:latin typeface="Arial"/>
                        </a:rPr>
                        <a:t>10%</a:t>
                      </a:r>
                      <a:endParaRPr lang="en-US" sz="1200" b="0" i="0" u="none" strike="noStrike" dirty="0">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Philippines</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Syria</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22%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Sudan</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Jordan</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Saudi Arabia</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31%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Bangladesh</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Lebanon</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United Kingdom</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24%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1" kern="1200" dirty="0" smtClean="0">
                          <a:solidFill>
                            <a:schemeClr val="tx1"/>
                          </a:solidFill>
                          <a:latin typeface="Arial" pitchFamily="34" charset="0"/>
                          <a:ea typeface="+mn-ea"/>
                          <a:cs typeface="Arial" pitchFamily="34" charset="0"/>
                        </a:rPr>
                        <a:t>Yemen</a:t>
                      </a:r>
                    </a:p>
                  </a:txBody>
                  <a:tcPr marL="45720"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200" b="0" i="0" u="none" strike="noStrike" dirty="0">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85106" y="4915287"/>
            <a:ext cx="1371600" cy="1143000"/>
          </a:xfrm>
          <a:prstGeom prst="ellipse">
            <a:avLst/>
          </a:prstGeom>
          <a:gradFill flip="none" rotWithShape="1">
            <a:gsLst>
              <a:gs pos="0">
                <a:srgbClr val="FFFF00">
                  <a:tint val="66000"/>
                  <a:satMod val="160000"/>
                </a:srgbClr>
              </a:gs>
              <a:gs pos="7000">
                <a:srgbClr val="FFFF00">
                  <a:tint val="44500"/>
                  <a:satMod val="160000"/>
                </a:srgbClr>
              </a:gs>
              <a:gs pos="18000">
                <a:srgbClr val="FFFF00">
                  <a:tint val="23500"/>
                  <a:satMod val="160000"/>
                </a:srgbClr>
              </a:gs>
            </a:gsLst>
            <a:lin ang="16200000" scaled="1"/>
            <a:tileRect/>
          </a:gra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idx="4294967295"/>
          </p:nvPr>
        </p:nvSpPr>
        <p:spPr>
          <a:xfrm>
            <a:off x="685800" y="304800"/>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International Calling – Usage (4)</a:t>
            </a:r>
          </a:p>
        </p:txBody>
      </p:sp>
      <p:sp>
        <p:nvSpPr>
          <p:cNvPr id="14" name="Slide Number Placeholder 13"/>
          <p:cNvSpPr>
            <a:spLocks noGrp="1"/>
          </p:cNvSpPr>
          <p:nvPr>
            <p:ph type="sldNum" sz="quarter" idx="12"/>
          </p:nvPr>
        </p:nvSpPr>
        <p:spPr/>
        <p:txBody>
          <a:bodyPr/>
          <a:lstStyle/>
          <a:p>
            <a:pPr>
              <a:defRPr/>
            </a:pPr>
            <a:r>
              <a:rPr lang="en-US" smtClean="0"/>
              <a:t>  </a:t>
            </a:r>
            <a:fld id="{2DA8976A-0D6A-4B67-8608-248B92F01385}" type="slidenum">
              <a:rPr lang="en-US" smtClean="0"/>
              <a:pPr>
                <a:defRPr/>
              </a:pPr>
              <a:t>33</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7" name="Chart 6"/>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39942" name="Rectangle 7"/>
          <p:cNvSpPr>
            <a:spLocks noChangeArrowheads="1"/>
          </p:cNvSpPr>
          <p:nvPr/>
        </p:nvSpPr>
        <p:spPr bwMode="auto">
          <a:xfrm>
            <a:off x="533399" y="2286000"/>
            <a:ext cx="3920905" cy="492443"/>
          </a:xfrm>
          <a:prstGeom prst="rect">
            <a:avLst/>
          </a:prstGeom>
          <a:noFill/>
          <a:ln w="9525">
            <a:noFill/>
            <a:miter lim="800000"/>
            <a:headEnd/>
            <a:tailEnd/>
          </a:ln>
        </p:spPr>
        <p:txBody>
          <a:bodyPr wrap="square">
            <a:spAutoFit/>
          </a:bodyPr>
          <a:lstStyle/>
          <a:p>
            <a:pPr algn="ctr"/>
            <a:r>
              <a:rPr lang="en-US" sz="1300" b="1" u="sng" dirty="0" smtClean="0"/>
              <a:t>Methods of Making International Calls from Fixed Phone</a:t>
            </a:r>
            <a:endParaRPr lang="en-US" sz="1300" b="1" u="sng" dirty="0"/>
          </a:p>
        </p:txBody>
      </p:sp>
      <p:sp>
        <p:nvSpPr>
          <p:cNvPr id="39944" name="TextBox 8"/>
          <p:cNvSpPr txBox="1">
            <a:spLocks noChangeArrowheads="1"/>
          </p:cNvSpPr>
          <p:nvPr/>
        </p:nvSpPr>
        <p:spPr bwMode="auto">
          <a:xfrm>
            <a:off x="758224" y="890370"/>
            <a:ext cx="7543800" cy="861774"/>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The vast majority of respondents make international calls from the main fixed service provider line, while </a:t>
            </a:r>
            <a:r>
              <a:rPr lang="ar-AE" sz="1400" dirty="0" smtClean="0"/>
              <a:t>9</a:t>
            </a:r>
            <a:r>
              <a:rPr lang="en-GB" sz="1400" dirty="0" smtClean="0"/>
              <a:t>% of respondents reported using another fixed service provider line to make international calls.</a:t>
            </a:r>
            <a:endParaRPr lang="en-GB" sz="1400" dirty="0"/>
          </a:p>
          <a:p>
            <a:pPr marL="169863" indent="-169863" algn="just"/>
            <a:endParaRPr lang="en-GB" sz="800" dirty="0"/>
          </a:p>
        </p:txBody>
      </p:sp>
      <p:graphicFrame>
        <p:nvGraphicFramePr>
          <p:cNvPr id="11" name="Chart 15"/>
          <p:cNvGraphicFramePr>
            <a:graphicFrameLocks/>
          </p:cNvGraphicFramePr>
          <p:nvPr>
            <p:extLst>
              <p:ext uri="{D42A27DB-BD31-4B8C-83A1-F6EECF244321}">
                <p14:modId xmlns:p14="http://schemas.microsoft.com/office/powerpoint/2010/main" val="3540015001"/>
              </p:ext>
            </p:extLst>
          </p:nvPr>
        </p:nvGraphicFramePr>
        <p:xfrm>
          <a:off x="477655" y="2867025"/>
          <a:ext cx="3731452"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25"/>
          <p:cNvGraphicFramePr>
            <a:graphicFrameLocks/>
          </p:cNvGraphicFramePr>
          <p:nvPr>
            <p:extLst>
              <p:ext uri="{D42A27DB-BD31-4B8C-83A1-F6EECF244321}">
                <p14:modId xmlns:p14="http://schemas.microsoft.com/office/powerpoint/2010/main" val="1044671731"/>
              </p:ext>
            </p:extLst>
          </p:nvPr>
        </p:nvGraphicFramePr>
        <p:xfrm>
          <a:off x="4707802" y="2731223"/>
          <a:ext cx="3985033" cy="3048000"/>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7"/>
          <p:cNvSpPr>
            <a:spLocks noChangeArrowheads="1"/>
          </p:cNvSpPr>
          <p:nvPr/>
        </p:nvSpPr>
        <p:spPr bwMode="auto">
          <a:xfrm>
            <a:off x="4424127" y="2286000"/>
            <a:ext cx="4258146"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Percentage of International Calls Made Using the other Fixed Service Provider</a:t>
            </a:r>
            <a:endParaRPr lang="en-US" sz="1300" b="1" u="sng" dirty="0">
              <a:solidFill>
                <a:srgbClr val="000000"/>
              </a:solidFill>
            </a:endParaRPr>
          </a:p>
        </p:txBody>
      </p:sp>
      <p:sp>
        <p:nvSpPr>
          <p:cNvPr id="5" name="Rectangle 4"/>
          <p:cNvSpPr/>
          <p:nvPr/>
        </p:nvSpPr>
        <p:spPr>
          <a:xfrm>
            <a:off x="685800" y="6519990"/>
            <a:ext cx="7391400" cy="307777"/>
          </a:xfrm>
          <a:prstGeom prst="rect">
            <a:avLst/>
          </a:prstGeom>
        </p:spPr>
        <p:txBody>
          <a:bodyPr wrap="square">
            <a:spAutoFit/>
          </a:bodyPr>
          <a:lstStyle/>
          <a:p>
            <a:r>
              <a:rPr lang="en-US" sz="700" dirty="0" smtClean="0"/>
              <a:t>* Main </a:t>
            </a:r>
            <a:r>
              <a:rPr lang="en-US" sz="700" dirty="0"/>
              <a:t>service provider is the provider from whom </a:t>
            </a:r>
            <a:r>
              <a:rPr lang="en-US" sz="700" dirty="0" smtClean="0"/>
              <a:t>user receives </a:t>
            </a:r>
            <a:r>
              <a:rPr lang="en-US" sz="700" dirty="0"/>
              <a:t>a bill for monthly phone rental. You may also receive a bill for the number of international calls made from this service </a:t>
            </a:r>
            <a:r>
              <a:rPr lang="en-US" sz="700" dirty="0" smtClean="0"/>
              <a:t>provider. Another </a:t>
            </a:r>
            <a:r>
              <a:rPr lang="en-US" sz="700" dirty="0"/>
              <a:t>service provider is the provider from whom </a:t>
            </a:r>
            <a:r>
              <a:rPr lang="en-US" sz="700" dirty="0" smtClean="0"/>
              <a:t>user </a:t>
            </a:r>
            <a:r>
              <a:rPr lang="en-US" sz="700" dirty="0"/>
              <a:t>receive a bill only for the number of international calls made.</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12"/>
          <p:cNvGraphicFramePr>
            <a:graphicFrameLocks/>
          </p:cNvGraphicFramePr>
          <p:nvPr>
            <p:extLst>
              <p:ext uri="{D42A27DB-BD31-4B8C-83A1-F6EECF244321}">
                <p14:modId xmlns:p14="http://schemas.microsoft.com/office/powerpoint/2010/main" val="3728380955"/>
              </p:ext>
            </p:extLst>
          </p:nvPr>
        </p:nvGraphicFramePr>
        <p:xfrm>
          <a:off x="193900" y="2655132"/>
          <a:ext cx="4724400" cy="3614058"/>
        </p:xfrm>
        <a:graphic>
          <a:graphicData uri="http://schemas.openxmlformats.org/drawingml/2006/chart">
            <c:chart xmlns:c="http://schemas.openxmlformats.org/drawingml/2006/chart" xmlns:r="http://schemas.openxmlformats.org/officeDocument/2006/relationships" r:id="rId3"/>
          </a:graphicData>
        </a:graphic>
      </p:graphicFrame>
      <p:sp>
        <p:nvSpPr>
          <p:cNvPr id="11266" name="Rectangle 2"/>
          <p:cNvSpPr>
            <a:spLocks noGrp="1" noChangeArrowheads="1"/>
          </p:cNvSpPr>
          <p:nvPr>
            <p:ph type="title" idx="4294967295"/>
          </p:nvPr>
        </p:nvSpPr>
        <p:spPr>
          <a:xfrm>
            <a:off x="647700" y="312738"/>
            <a:ext cx="7396163" cy="457200"/>
          </a:xfrm>
        </p:spPr>
        <p:txBody>
          <a:bodyPr/>
          <a:lstStyle/>
          <a:p>
            <a:pPr algn="l" eaLnBrk="1" hangingPunct="1">
              <a:defRPr/>
            </a:pPr>
            <a:r>
              <a:rPr lang="en-US" sz="2000" dirty="0">
                <a:solidFill>
                  <a:srgbClr val="9E851A"/>
                </a:solidFill>
                <a:effectLst>
                  <a:outerShdw blurRad="38100" dist="38100" dir="2700000" algn="tl">
                    <a:srgbClr val="000000">
                      <a:alpha val="43137"/>
                    </a:srgbClr>
                  </a:outerShdw>
                </a:effectLst>
                <a:latin typeface="Arial" charset="0"/>
                <a:cs typeface="Arial" charset="0"/>
              </a:rPr>
              <a:t>International Calling – </a:t>
            </a:r>
            <a:r>
              <a:rPr lang="en-US" sz="2000" dirty="0" smtClean="0">
                <a:solidFill>
                  <a:srgbClr val="9E851A"/>
                </a:solidFill>
                <a:effectLst>
                  <a:outerShdw blurRad="38100" dist="38100" dir="2700000" algn="tl">
                    <a:srgbClr val="000000">
                      <a:alpha val="43137"/>
                    </a:srgbClr>
                  </a:outerShdw>
                </a:effectLst>
                <a:latin typeface="Arial" charset="0"/>
                <a:cs typeface="Arial" charset="0"/>
              </a:rPr>
              <a:t>VoIP (1)</a:t>
            </a:r>
          </a:p>
        </p:txBody>
      </p:sp>
      <p:sp>
        <p:nvSpPr>
          <p:cNvPr id="14" name="Slide Number Placeholder 13"/>
          <p:cNvSpPr>
            <a:spLocks noGrp="1"/>
          </p:cNvSpPr>
          <p:nvPr>
            <p:ph type="sldNum" sz="quarter" idx="12"/>
          </p:nvPr>
        </p:nvSpPr>
        <p:spPr/>
        <p:txBody>
          <a:bodyPr/>
          <a:lstStyle/>
          <a:p>
            <a:pPr>
              <a:defRPr/>
            </a:pPr>
            <a:r>
              <a:rPr lang="en-US" smtClean="0"/>
              <a:t>  </a:t>
            </a:r>
            <a:fld id="{C803598E-2B24-4777-B8A0-8FD8CEAF5C95}" type="slidenum">
              <a:rPr lang="en-US" smtClean="0"/>
              <a:pPr>
                <a:defRPr/>
              </a:pPr>
              <a:t>34</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15709900" y="-219075"/>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55302" name="Rectangle 8"/>
          <p:cNvSpPr>
            <a:spLocks noChangeArrowheads="1"/>
          </p:cNvSpPr>
          <p:nvPr/>
        </p:nvSpPr>
        <p:spPr bwMode="auto">
          <a:xfrm>
            <a:off x="462319" y="2353831"/>
            <a:ext cx="3915726"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Individuals Use of Internet through COMPUTER to make International Calls</a:t>
            </a:r>
            <a:endParaRPr lang="en-US" sz="1300" b="1" u="sng" dirty="0">
              <a:solidFill>
                <a:srgbClr val="000000"/>
              </a:solidFill>
            </a:endParaRPr>
          </a:p>
        </p:txBody>
      </p:sp>
      <p:sp>
        <p:nvSpPr>
          <p:cNvPr id="11" name="TextBox 12"/>
          <p:cNvSpPr txBox="1">
            <a:spLocks noChangeArrowheads="1"/>
          </p:cNvSpPr>
          <p:nvPr/>
        </p:nvSpPr>
        <p:spPr bwMode="auto">
          <a:xfrm>
            <a:off x="766002" y="883782"/>
            <a:ext cx="7543800" cy="1169551"/>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VoIP usage through computers is not very common among individuals in the UAE. Only 23% of Internet users make international calls over Internet from their PCs.</a:t>
            </a:r>
          </a:p>
          <a:p>
            <a:pPr marL="169863" indent="-169863" algn="just"/>
            <a:endParaRPr lang="en-GB" sz="1400" dirty="0" smtClean="0"/>
          </a:p>
          <a:p>
            <a:pPr marL="169863" indent="-169863" algn="just">
              <a:buFont typeface="Arial" charset="0"/>
              <a:buChar char="•"/>
            </a:pPr>
            <a:r>
              <a:rPr lang="en-GB" sz="1400" dirty="0" smtClean="0"/>
              <a:t>Similarly, 21% of mobile subscribers use Internet through their mobiles to make international calls </a:t>
            </a:r>
            <a:endParaRPr lang="en-GB" sz="1400" dirty="0"/>
          </a:p>
        </p:txBody>
      </p:sp>
      <p:graphicFrame>
        <p:nvGraphicFramePr>
          <p:cNvPr id="10" name="Chart 12"/>
          <p:cNvGraphicFramePr>
            <a:graphicFrameLocks/>
          </p:cNvGraphicFramePr>
          <p:nvPr>
            <p:extLst>
              <p:ext uri="{D42A27DB-BD31-4B8C-83A1-F6EECF244321}">
                <p14:modId xmlns:p14="http://schemas.microsoft.com/office/powerpoint/2010/main" val="3140442502"/>
              </p:ext>
            </p:extLst>
          </p:nvPr>
        </p:nvGraphicFramePr>
        <p:xfrm>
          <a:off x="4516629" y="2655132"/>
          <a:ext cx="4724400" cy="3614058"/>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8"/>
          <p:cNvSpPr>
            <a:spLocks noChangeArrowheads="1"/>
          </p:cNvSpPr>
          <p:nvPr/>
        </p:nvSpPr>
        <p:spPr bwMode="auto">
          <a:xfrm>
            <a:off x="5006092" y="2356110"/>
            <a:ext cx="3915726"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Individuals Use of Internet through MOBILE to make International Calls</a:t>
            </a:r>
            <a:endParaRPr lang="en-US" sz="1300" b="1" u="sng" dirty="0">
              <a:solidFill>
                <a:srgbClr val="000000"/>
              </a:solidFill>
            </a:endParaRPr>
          </a:p>
        </p:txBody>
      </p:sp>
    </p:spTree>
    <p:extLst>
      <p:ext uri="{BB962C8B-B14F-4D97-AF65-F5344CB8AC3E}">
        <p14:creationId xmlns:p14="http://schemas.microsoft.com/office/powerpoint/2010/main" val="261410899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7700" y="312738"/>
            <a:ext cx="7396163" cy="457200"/>
          </a:xfrm>
        </p:spPr>
        <p:txBody>
          <a:bodyPr/>
          <a:lstStyle/>
          <a:p>
            <a:pPr algn="l" eaLnBrk="1" hangingPunct="1">
              <a:defRPr/>
            </a:pPr>
            <a:r>
              <a:rPr lang="en-US" sz="2000" dirty="0">
                <a:solidFill>
                  <a:srgbClr val="9E851A"/>
                </a:solidFill>
                <a:effectLst>
                  <a:outerShdw blurRad="38100" dist="38100" dir="2700000" algn="tl">
                    <a:srgbClr val="000000">
                      <a:alpha val="43137"/>
                    </a:srgbClr>
                  </a:outerShdw>
                </a:effectLst>
                <a:latin typeface="Arial" charset="0"/>
                <a:cs typeface="Arial" charset="0"/>
              </a:rPr>
              <a:t>International Calling – </a:t>
            </a:r>
            <a:r>
              <a:rPr lang="en-US" sz="2000" dirty="0" smtClean="0">
                <a:solidFill>
                  <a:srgbClr val="9E851A"/>
                </a:solidFill>
                <a:effectLst>
                  <a:outerShdw blurRad="38100" dist="38100" dir="2700000" algn="tl">
                    <a:srgbClr val="000000">
                      <a:alpha val="43137"/>
                    </a:srgbClr>
                  </a:outerShdw>
                </a:effectLst>
                <a:latin typeface="Arial" charset="0"/>
                <a:cs typeface="Arial" charset="0"/>
              </a:rPr>
              <a:t>VoIP (2)</a:t>
            </a:r>
          </a:p>
        </p:txBody>
      </p:sp>
      <p:sp>
        <p:nvSpPr>
          <p:cNvPr id="14" name="Slide Number Placeholder 13"/>
          <p:cNvSpPr>
            <a:spLocks noGrp="1"/>
          </p:cNvSpPr>
          <p:nvPr>
            <p:ph type="sldNum" sz="quarter" idx="12"/>
          </p:nvPr>
        </p:nvSpPr>
        <p:spPr/>
        <p:txBody>
          <a:bodyPr/>
          <a:lstStyle/>
          <a:p>
            <a:pPr>
              <a:defRPr/>
            </a:pPr>
            <a:r>
              <a:rPr lang="en-US" smtClean="0"/>
              <a:t>  </a:t>
            </a:r>
            <a:fld id="{C803598E-2B24-4777-B8A0-8FD8CEAF5C95}" type="slidenum">
              <a:rPr lang="en-US" smtClean="0"/>
              <a:pPr>
                <a:defRPr/>
              </a:pPr>
              <a:t>35</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15709900" y="-219075"/>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25060917"/>
              </p:ext>
            </p:extLst>
          </p:nvPr>
        </p:nvGraphicFramePr>
        <p:xfrm>
          <a:off x="533402" y="1223244"/>
          <a:ext cx="8381998" cy="4343405"/>
        </p:xfrm>
        <a:graphic>
          <a:graphicData uri="http://schemas.openxmlformats.org/drawingml/2006/table">
            <a:tbl>
              <a:tblPr firstRow="1" bandRow="1">
                <a:tableStyleId>{912C8C85-51F0-491E-9774-3900AFEF0FD7}</a:tableStyleId>
              </a:tblPr>
              <a:tblGrid>
                <a:gridCol w="2209798"/>
                <a:gridCol w="1234440"/>
                <a:gridCol w="1234440"/>
                <a:gridCol w="1234440"/>
                <a:gridCol w="1234440"/>
                <a:gridCol w="1234440"/>
              </a:tblGrid>
              <a:tr h="491321">
                <a:tc>
                  <a:txBody>
                    <a:bodyPr/>
                    <a:lstStyle/>
                    <a:p>
                      <a:pPr algn="ct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Total</a:t>
                      </a:r>
                      <a:endParaRPr lang="en-US" sz="1300" b="1"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Emirati</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Expat Arabs</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Expat Asians</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Westerners</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r>
              <a:tr h="321007">
                <a:tc>
                  <a:txBody>
                    <a:bodyPr/>
                    <a:lstStyle/>
                    <a:p>
                      <a:pPr algn="l" fontAlgn="b"/>
                      <a:r>
                        <a:rPr lang="en-US" sz="1200" b="0" i="0" u="none" strike="noStrike" dirty="0">
                          <a:effectLst/>
                          <a:latin typeface="Arial"/>
                        </a:rPr>
                        <a:t>India</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27%</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47%</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smtClean="0">
                          <a:effectLst/>
                          <a:latin typeface="Arial"/>
                        </a:rPr>
                        <a:t>Pakistan </a:t>
                      </a:r>
                      <a:endParaRPr lang="en-US" sz="1200" b="0" i="0" u="none" strike="noStrike" dirty="0">
                        <a:effectLst/>
                        <a:latin typeface="Arial"/>
                      </a:endParaRP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13%</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23%</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smtClean="0">
                          <a:effectLst/>
                          <a:latin typeface="Arial"/>
                        </a:rPr>
                        <a:t>Egypt</a:t>
                      </a:r>
                      <a:endParaRPr lang="en-US" sz="1200" b="0" i="0" u="none" strike="noStrike" dirty="0">
                        <a:effectLst/>
                        <a:latin typeface="Arial"/>
                      </a:endParaRP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13%</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5%</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37%</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Philippines</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10%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17%</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Sudan</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7%</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20%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smtClean="0">
                          <a:effectLst/>
                          <a:latin typeface="Arial"/>
                        </a:rPr>
                        <a:t>Syria</a:t>
                      </a:r>
                      <a:endParaRPr lang="en-US" sz="1200" b="0" i="0" u="none" strike="noStrike" dirty="0">
                        <a:effectLst/>
                        <a:latin typeface="Arial"/>
                      </a:endParaRP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5%</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15%</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Bangladesh</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4%</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6%</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Lebanon</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3%</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9%</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Canada</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2%</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1%</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2%</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14%</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Jordan</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2%</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5%</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6%</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Saudi Arabia</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2%</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32%</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2%</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United Kingdom</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2%</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0%</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1%</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kern="1200" dirty="0" smtClean="0">
                          <a:solidFill>
                            <a:schemeClr val="tx1"/>
                          </a:solidFill>
                          <a:latin typeface="Arial"/>
                          <a:ea typeface="+mn-ea"/>
                          <a:cs typeface="+mn-cs"/>
                        </a:rPr>
                        <a:t>21%</a:t>
                      </a:r>
                      <a:endParaRPr lang="en-US" sz="1200" b="0" i="0" u="none" strike="noStrike" kern="1200" dirty="0">
                        <a:solidFill>
                          <a:schemeClr val="tx1"/>
                        </a:solidFill>
                        <a:latin typeface="Arial"/>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2" name="TextBox 7"/>
          <p:cNvSpPr txBox="1">
            <a:spLocks noChangeArrowheads="1"/>
          </p:cNvSpPr>
          <p:nvPr/>
        </p:nvSpPr>
        <p:spPr bwMode="auto">
          <a:xfrm>
            <a:off x="1756371" y="802987"/>
            <a:ext cx="5631255" cy="292388"/>
          </a:xfrm>
          <a:prstGeom prst="rect">
            <a:avLst/>
          </a:prstGeom>
          <a:noFill/>
          <a:ln w="9525">
            <a:noFill/>
            <a:miter lim="800000"/>
            <a:headEnd/>
            <a:tailEnd/>
          </a:ln>
        </p:spPr>
        <p:txBody>
          <a:bodyPr wrap="square">
            <a:spAutoFit/>
          </a:bodyPr>
          <a:lstStyle/>
          <a:p>
            <a:pPr algn="ctr"/>
            <a:r>
              <a:rPr lang="en-GB" sz="1300" b="1" u="sng" dirty="0" smtClean="0"/>
              <a:t>Top Destinations called </a:t>
            </a:r>
            <a:r>
              <a:rPr lang="en-US" sz="1300" b="1" u="sng" dirty="0">
                <a:solidFill>
                  <a:srgbClr val="000000"/>
                </a:solidFill>
              </a:rPr>
              <a:t>via </a:t>
            </a:r>
            <a:r>
              <a:rPr lang="en-US" sz="1300" b="1" u="sng" dirty="0" smtClean="0">
                <a:solidFill>
                  <a:srgbClr val="000000"/>
                </a:solidFill>
              </a:rPr>
              <a:t>Internet on COMPUTER</a:t>
            </a:r>
            <a:endParaRPr lang="en-US" sz="1300" b="1" u="sng" dirty="0"/>
          </a:p>
        </p:txBody>
      </p:sp>
    </p:spTree>
    <p:extLst>
      <p:ext uri="{BB962C8B-B14F-4D97-AF65-F5344CB8AC3E}">
        <p14:creationId xmlns:p14="http://schemas.microsoft.com/office/powerpoint/2010/main" val="299099497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7700" y="312738"/>
            <a:ext cx="7396163" cy="457200"/>
          </a:xfrm>
        </p:spPr>
        <p:txBody>
          <a:bodyPr/>
          <a:lstStyle/>
          <a:p>
            <a:pPr algn="l" eaLnBrk="1" hangingPunct="1">
              <a:defRPr/>
            </a:pPr>
            <a:r>
              <a:rPr lang="en-US" sz="2000" dirty="0">
                <a:solidFill>
                  <a:srgbClr val="9E851A"/>
                </a:solidFill>
                <a:effectLst>
                  <a:outerShdw blurRad="38100" dist="38100" dir="2700000" algn="tl">
                    <a:srgbClr val="000000">
                      <a:alpha val="43137"/>
                    </a:srgbClr>
                  </a:outerShdw>
                </a:effectLst>
                <a:latin typeface="Arial" charset="0"/>
                <a:cs typeface="Arial" charset="0"/>
              </a:rPr>
              <a:t>International Calling – </a:t>
            </a:r>
            <a:r>
              <a:rPr lang="en-US" sz="2000" dirty="0" smtClean="0">
                <a:solidFill>
                  <a:srgbClr val="9E851A"/>
                </a:solidFill>
                <a:effectLst>
                  <a:outerShdw blurRad="38100" dist="38100" dir="2700000" algn="tl">
                    <a:srgbClr val="000000">
                      <a:alpha val="43137"/>
                    </a:srgbClr>
                  </a:outerShdw>
                </a:effectLst>
                <a:latin typeface="Arial" charset="0"/>
                <a:cs typeface="Arial" charset="0"/>
              </a:rPr>
              <a:t>VoIP (3)</a:t>
            </a:r>
          </a:p>
        </p:txBody>
      </p:sp>
      <p:sp>
        <p:nvSpPr>
          <p:cNvPr id="14" name="Slide Number Placeholder 13"/>
          <p:cNvSpPr>
            <a:spLocks noGrp="1"/>
          </p:cNvSpPr>
          <p:nvPr>
            <p:ph type="sldNum" sz="quarter" idx="12"/>
          </p:nvPr>
        </p:nvSpPr>
        <p:spPr/>
        <p:txBody>
          <a:bodyPr/>
          <a:lstStyle/>
          <a:p>
            <a:pPr>
              <a:defRPr/>
            </a:pPr>
            <a:r>
              <a:rPr lang="en-US" smtClean="0"/>
              <a:t>  </a:t>
            </a:r>
            <a:fld id="{C803598E-2B24-4777-B8A0-8FD8CEAF5C95}" type="slidenum">
              <a:rPr lang="en-US" smtClean="0"/>
              <a:pPr>
                <a:defRPr/>
              </a:pPr>
              <a:t>36</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15709900" y="-219075"/>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48622922"/>
              </p:ext>
            </p:extLst>
          </p:nvPr>
        </p:nvGraphicFramePr>
        <p:xfrm>
          <a:off x="533402" y="1224159"/>
          <a:ext cx="8381998" cy="4343405"/>
        </p:xfrm>
        <a:graphic>
          <a:graphicData uri="http://schemas.openxmlformats.org/drawingml/2006/table">
            <a:tbl>
              <a:tblPr firstRow="1" bandRow="1">
                <a:tableStyleId>{912C8C85-51F0-491E-9774-3900AFEF0FD7}</a:tableStyleId>
              </a:tblPr>
              <a:tblGrid>
                <a:gridCol w="2209798"/>
                <a:gridCol w="1234440"/>
                <a:gridCol w="1234440"/>
                <a:gridCol w="1234440"/>
                <a:gridCol w="1234440"/>
                <a:gridCol w="1234440"/>
              </a:tblGrid>
              <a:tr h="491321">
                <a:tc>
                  <a:txBody>
                    <a:bodyPr/>
                    <a:lstStyle/>
                    <a:p>
                      <a:pPr algn="ct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Total</a:t>
                      </a:r>
                      <a:endParaRPr lang="en-US" sz="1300" b="1"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Emirati</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Expat Arabs</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Expat Asians</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c>
                  <a:txBody>
                    <a:bodyPr/>
                    <a:lstStyle/>
                    <a:p>
                      <a:pPr algn="ctr"/>
                      <a:r>
                        <a:rPr lang="en-GB" sz="1300" dirty="0" smtClean="0">
                          <a:latin typeface="Arial" pitchFamily="34" charset="0"/>
                          <a:cs typeface="Arial" pitchFamily="34" charset="0"/>
                        </a:rPr>
                        <a:t>Westerners</a:t>
                      </a:r>
                      <a:endParaRPr lang="en-US" sz="1300" dirty="0">
                        <a:latin typeface="Arial" pitchFamily="34" charset="0"/>
                        <a:cs typeface="Arial"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E851A"/>
                    </a:solidFill>
                  </a:tcPr>
                </a:tc>
              </a:tr>
              <a:tr h="321007">
                <a:tc>
                  <a:txBody>
                    <a:bodyPr/>
                    <a:lstStyle/>
                    <a:p>
                      <a:pPr algn="l" fontAlgn="b"/>
                      <a:r>
                        <a:rPr lang="en-US" sz="1200" b="0" i="0" u="none" strike="noStrike" dirty="0">
                          <a:effectLst/>
                          <a:latin typeface="Arial"/>
                        </a:rPr>
                        <a:t>India</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23%</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55%</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Egypt</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11%</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13%</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27%</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a:effectLst/>
                          <a:latin typeface="Arial"/>
                        </a:rPr>
                        <a:t>Philippines</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10%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6%</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21%</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a:effectLst/>
                          <a:latin typeface="Arial"/>
                        </a:rPr>
                        <a:t>Syria, Syrian Arab Republic</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7%</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23%</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a:effectLst/>
                          <a:latin typeface="Arial"/>
                        </a:rPr>
                        <a:t>United Kingdom</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7%</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19%</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3%</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33%</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Saudi Arabia</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6%</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13%</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Pakistan</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4%</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10%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Bahrain</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3%</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13%</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a:effectLst/>
                          <a:latin typeface="Arial"/>
                        </a:rPr>
                        <a:t>Jordan</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3%</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9%</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Lebanon</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3%</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9%</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United Arab Emirates</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3%</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13%</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1007">
                <a:tc>
                  <a:txBody>
                    <a:bodyPr/>
                    <a:lstStyle/>
                    <a:p>
                      <a:pPr algn="l" fontAlgn="b"/>
                      <a:r>
                        <a:rPr lang="en-US" sz="1200" b="0" i="0" u="none" strike="noStrike" dirty="0">
                          <a:effectLst/>
                          <a:latin typeface="Arial"/>
                        </a:rPr>
                        <a:t>Australia</a:t>
                      </a:r>
                    </a:p>
                  </a:txBody>
                  <a:tcPr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1%</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6%</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200" b="0" i="0" u="none" strike="noStrike" dirty="0" smtClean="0">
                          <a:effectLst/>
                          <a:latin typeface="Arial"/>
                        </a:rPr>
                        <a:t>0%</a:t>
                      </a:r>
                      <a:endParaRPr lang="en-US" sz="1200" b="0" i="0" u="none" strike="noStrike" dirty="0">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2" name="TextBox 7"/>
          <p:cNvSpPr txBox="1">
            <a:spLocks noChangeArrowheads="1"/>
          </p:cNvSpPr>
          <p:nvPr/>
        </p:nvSpPr>
        <p:spPr bwMode="auto">
          <a:xfrm>
            <a:off x="1756371" y="785430"/>
            <a:ext cx="5631255" cy="292388"/>
          </a:xfrm>
          <a:prstGeom prst="rect">
            <a:avLst/>
          </a:prstGeom>
          <a:noFill/>
          <a:ln w="9525">
            <a:noFill/>
            <a:miter lim="800000"/>
            <a:headEnd/>
            <a:tailEnd/>
          </a:ln>
        </p:spPr>
        <p:txBody>
          <a:bodyPr wrap="square">
            <a:spAutoFit/>
          </a:bodyPr>
          <a:lstStyle/>
          <a:p>
            <a:pPr algn="ctr"/>
            <a:r>
              <a:rPr lang="en-GB" sz="1300" b="1" u="sng" dirty="0" smtClean="0"/>
              <a:t>Top Destinations called </a:t>
            </a:r>
            <a:r>
              <a:rPr lang="en-US" sz="1300" b="1" u="sng" dirty="0">
                <a:solidFill>
                  <a:srgbClr val="000000"/>
                </a:solidFill>
              </a:rPr>
              <a:t>via Internet </a:t>
            </a:r>
            <a:r>
              <a:rPr lang="en-US" sz="1300" b="1" u="sng" dirty="0" smtClean="0">
                <a:solidFill>
                  <a:srgbClr val="000000"/>
                </a:solidFill>
              </a:rPr>
              <a:t>on MOBILE</a:t>
            </a:r>
            <a:endParaRPr lang="en-US" sz="1300" b="1" u="sng" dirty="0"/>
          </a:p>
        </p:txBody>
      </p:sp>
    </p:spTree>
    <p:extLst>
      <p:ext uri="{BB962C8B-B14F-4D97-AF65-F5344CB8AC3E}">
        <p14:creationId xmlns:p14="http://schemas.microsoft.com/office/powerpoint/2010/main" val="207083100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54050" y="319088"/>
            <a:ext cx="7396163" cy="457200"/>
          </a:xfrm>
        </p:spPr>
        <p:txBody>
          <a:bodyPr/>
          <a:lstStyle/>
          <a:p>
            <a:pPr algn="l" eaLnBrk="1" hangingPunct="1">
              <a:defRPr/>
            </a:pPr>
            <a:r>
              <a:rPr lang="en-US" sz="2000" dirty="0">
                <a:solidFill>
                  <a:srgbClr val="9E851A"/>
                </a:solidFill>
                <a:effectLst>
                  <a:outerShdw blurRad="38100" dist="38100" dir="2700000" algn="tl">
                    <a:srgbClr val="000000">
                      <a:alpha val="43137"/>
                    </a:srgbClr>
                  </a:outerShdw>
                </a:effectLst>
                <a:latin typeface="Arial" charset="0"/>
                <a:cs typeface="Arial" charset="0"/>
              </a:rPr>
              <a:t>International Calling – </a:t>
            </a:r>
            <a:r>
              <a:rPr lang="en-US" sz="2000" dirty="0" smtClean="0">
                <a:solidFill>
                  <a:srgbClr val="9E851A"/>
                </a:solidFill>
                <a:effectLst>
                  <a:outerShdw blurRad="38100" dist="38100" dir="2700000" algn="tl">
                    <a:srgbClr val="000000">
                      <a:alpha val="43137"/>
                    </a:srgbClr>
                  </a:outerShdw>
                </a:effectLst>
                <a:latin typeface="Arial" charset="0"/>
                <a:cs typeface="Arial" charset="0"/>
              </a:rPr>
              <a:t>VoIP (4)</a:t>
            </a:r>
          </a:p>
        </p:txBody>
      </p:sp>
      <p:sp>
        <p:nvSpPr>
          <p:cNvPr id="14" name="Slide Number Placeholder 13"/>
          <p:cNvSpPr>
            <a:spLocks noGrp="1"/>
          </p:cNvSpPr>
          <p:nvPr>
            <p:ph type="sldNum" sz="quarter" idx="12"/>
          </p:nvPr>
        </p:nvSpPr>
        <p:spPr>
          <a:xfrm>
            <a:off x="6553200" y="6320138"/>
            <a:ext cx="2133600" cy="365125"/>
          </a:xfrm>
        </p:spPr>
        <p:txBody>
          <a:bodyPr/>
          <a:lstStyle/>
          <a:p>
            <a:pPr>
              <a:defRPr/>
            </a:pPr>
            <a:r>
              <a:rPr lang="en-US" smtClean="0"/>
              <a:t>  </a:t>
            </a:r>
            <a:fld id="{F8978D3E-EBDF-48A1-ADC6-1BAA6AAD91EA}" type="slidenum">
              <a:rPr lang="en-US" smtClean="0"/>
              <a:pPr>
                <a:defRPr/>
              </a:pPr>
              <a:t>37</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50182" name="Rectangle 10"/>
          <p:cNvSpPr>
            <a:spLocks noChangeArrowheads="1"/>
          </p:cNvSpPr>
          <p:nvPr/>
        </p:nvSpPr>
        <p:spPr bwMode="auto">
          <a:xfrm>
            <a:off x="1129159" y="1107521"/>
            <a:ext cx="3073385"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Percentage of International Calls via Internet on COMPUTER</a:t>
            </a:r>
            <a:endParaRPr lang="en-US" sz="1300" b="1" u="sng" dirty="0">
              <a:solidFill>
                <a:srgbClr val="000000"/>
              </a:solidFill>
            </a:endParaRPr>
          </a:p>
        </p:txBody>
      </p:sp>
      <p:graphicFrame>
        <p:nvGraphicFramePr>
          <p:cNvPr id="12" name="Chart 11"/>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25"/>
          <p:cNvGraphicFramePr>
            <a:graphicFrameLocks/>
          </p:cNvGraphicFramePr>
          <p:nvPr>
            <p:extLst>
              <p:ext uri="{D42A27DB-BD31-4B8C-83A1-F6EECF244321}">
                <p14:modId xmlns:p14="http://schemas.microsoft.com/office/powerpoint/2010/main" val="4192501772"/>
              </p:ext>
            </p:extLst>
          </p:nvPr>
        </p:nvGraphicFramePr>
        <p:xfrm>
          <a:off x="466447" y="1640775"/>
          <a:ext cx="3962400" cy="38775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25"/>
          <p:cNvGraphicFramePr>
            <a:graphicFrameLocks/>
          </p:cNvGraphicFramePr>
          <p:nvPr>
            <p:extLst>
              <p:ext uri="{D42A27DB-BD31-4B8C-83A1-F6EECF244321}">
                <p14:modId xmlns:p14="http://schemas.microsoft.com/office/powerpoint/2010/main" val="3850039879"/>
              </p:ext>
            </p:extLst>
          </p:nvPr>
        </p:nvGraphicFramePr>
        <p:xfrm>
          <a:off x="4488869" y="1675545"/>
          <a:ext cx="4337637" cy="4564063"/>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10"/>
          <p:cNvSpPr>
            <a:spLocks noChangeArrowheads="1"/>
          </p:cNvSpPr>
          <p:nvPr/>
        </p:nvSpPr>
        <p:spPr bwMode="auto">
          <a:xfrm>
            <a:off x="4809711" y="1093673"/>
            <a:ext cx="3244397"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Percentage of International Calls via Internet on MOBILE</a:t>
            </a:r>
            <a:endParaRPr lang="en-US" sz="1300" b="1" u="sng" dirty="0">
              <a:solidFill>
                <a:srgbClr val="000000"/>
              </a:solidFill>
            </a:endParaRPr>
          </a:p>
        </p:txBody>
      </p:sp>
      <p:sp>
        <p:nvSpPr>
          <p:cNvPr id="16" name="Rectangle 15"/>
          <p:cNvSpPr/>
          <p:nvPr/>
        </p:nvSpPr>
        <p:spPr>
          <a:xfrm>
            <a:off x="674466" y="6528483"/>
            <a:ext cx="3408647" cy="253916"/>
          </a:xfrm>
          <a:prstGeom prst="rect">
            <a:avLst/>
          </a:prstGeom>
        </p:spPr>
        <p:txBody>
          <a:bodyPr wrap="square">
            <a:spAutoFit/>
          </a:bodyPr>
          <a:lstStyle/>
          <a:p>
            <a:r>
              <a:rPr lang="en-US" sz="1050" i="1" dirty="0" smtClean="0"/>
              <a:t>Base: Individuals with internet connection - 1574</a:t>
            </a:r>
            <a:endParaRPr lang="en-US" sz="1050" dirty="0"/>
          </a:p>
        </p:txBody>
      </p:sp>
    </p:spTree>
    <p:extLst>
      <p:ext uri="{BB962C8B-B14F-4D97-AF65-F5344CB8AC3E}">
        <p14:creationId xmlns:p14="http://schemas.microsoft.com/office/powerpoint/2010/main" val="160087724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54050" y="319088"/>
            <a:ext cx="7396163" cy="457200"/>
          </a:xfrm>
        </p:spPr>
        <p:txBody>
          <a:bodyPr/>
          <a:lstStyle/>
          <a:p>
            <a:pPr algn="l" eaLnBrk="1" hangingPunct="1">
              <a:defRPr/>
            </a:pPr>
            <a:r>
              <a:rPr lang="en-US" sz="2000" dirty="0">
                <a:solidFill>
                  <a:srgbClr val="9E851A"/>
                </a:solidFill>
                <a:effectLst>
                  <a:outerShdw blurRad="38100" dist="38100" dir="2700000" algn="tl">
                    <a:srgbClr val="000000">
                      <a:alpha val="43137"/>
                    </a:srgbClr>
                  </a:outerShdw>
                </a:effectLst>
                <a:latin typeface="Arial" charset="0"/>
                <a:cs typeface="Arial" charset="0"/>
              </a:rPr>
              <a:t>International Calling – </a:t>
            </a:r>
            <a:r>
              <a:rPr lang="en-US" sz="2000" dirty="0" smtClean="0">
                <a:solidFill>
                  <a:srgbClr val="9E851A"/>
                </a:solidFill>
                <a:effectLst>
                  <a:outerShdw blurRad="38100" dist="38100" dir="2700000" algn="tl">
                    <a:srgbClr val="000000">
                      <a:alpha val="43137"/>
                    </a:srgbClr>
                  </a:outerShdw>
                </a:effectLst>
                <a:latin typeface="Arial" charset="0"/>
                <a:cs typeface="Arial" charset="0"/>
              </a:rPr>
              <a:t>VoIP (5)</a:t>
            </a:r>
          </a:p>
        </p:txBody>
      </p:sp>
      <p:sp>
        <p:nvSpPr>
          <p:cNvPr id="14" name="Slide Number Placeholder 13"/>
          <p:cNvSpPr>
            <a:spLocks noGrp="1"/>
          </p:cNvSpPr>
          <p:nvPr>
            <p:ph type="sldNum" sz="quarter" idx="12"/>
          </p:nvPr>
        </p:nvSpPr>
        <p:spPr/>
        <p:txBody>
          <a:bodyPr/>
          <a:lstStyle/>
          <a:p>
            <a:pPr>
              <a:defRPr/>
            </a:pPr>
            <a:r>
              <a:rPr lang="en-US" smtClean="0"/>
              <a:t>  </a:t>
            </a:r>
            <a:fld id="{F8978D3E-EBDF-48A1-ADC6-1BAA6AAD91EA}" type="slidenum">
              <a:rPr lang="en-US" smtClean="0"/>
              <a:pPr>
                <a:defRPr/>
              </a:pPr>
              <a:t>38</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50182" name="Rectangle 10"/>
          <p:cNvSpPr>
            <a:spLocks noChangeArrowheads="1"/>
          </p:cNvSpPr>
          <p:nvPr/>
        </p:nvSpPr>
        <p:spPr bwMode="auto">
          <a:xfrm>
            <a:off x="1104889" y="1510600"/>
            <a:ext cx="7438737"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Reasons for Using Internet </a:t>
            </a:r>
            <a:r>
              <a:rPr lang="en-US" sz="1300" b="1" u="sng" dirty="0">
                <a:solidFill>
                  <a:srgbClr val="000000"/>
                </a:solidFill>
              </a:rPr>
              <a:t>on </a:t>
            </a:r>
            <a:r>
              <a:rPr lang="en-US" sz="1300" b="1" u="sng" dirty="0" smtClean="0">
                <a:solidFill>
                  <a:srgbClr val="000000"/>
                </a:solidFill>
              </a:rPr>
              <a:t>COMPUTER and MOBILE to </a:t>
            </a:r>
            <a:r>
              <a:rPr lang="en-US" sz="1300" b="1" u="sng" dirty="0">
                <a:solidFill>
                  <a:srgbClr val="000000"/>
                </a:solidFill>
              </a:rPr>
              <a:t>make </a:t>
            </a:r>
            <a:r>
              <a:rPr lang="en-US" sz="1300" b="1" u="sng" dirty="0" smtClean="0">
                <a:solidFill>
                  <a:srgbClr val="000000"/>
                </a:solidFill>
              </a:rPr>
              <a:t>International Calls</a:t>
            </a:r>
            <a:endParaRPr lang="en-US" sz="1300" b="1" u="sng" dirty="0">
              <a:solidFill>
                <a:srgbClr val="000000"/>
              </a:solidFill>
            </a:endParaRPr>
          </a:p>
        </p:txBody>
      </p:sp>
      <p:graphicFrame>
        <p:nvGraphicFramePr>
          <p:cNvPr id="12" name="Chart 11"/>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50186" name="TextBox 12"/>
          <p:cNvSpPr txBox="1">
            <a:spLocks noChangeArrowheads="1"/>
          </p:cNvSpPr>
          <p:nvPr/>
        </p:nvSpPr>
        <p:spPr bwMode="auto">
          <a:xfrm>
            <a:off x="759688" y="884392"/>
            <a:ext cx="7543800" cy="307777"/>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Cheaper price and convenience trigger VoIP usage through PC and Mobile.</a:t>
            </a:r>
          </a:p>
        </p:txBody>
      </p:sp>
      <p:graphicFrame>
        <p:nvGraphicFramePr>
          <p:cNvPr id="13" name="Chart 12"/>
          <p:cNvGraphicFramePr>
            <a:graphicFrameLocks/>
          </p:cNvGraphicFramePr>
          <p:nvPr>
            <p:extLst>
              <p:ext uri="{D42A27DB-BD31-4B8C-83A1-F6EECF244321}">
                <p14:modId xmlns:p14="http://schemas.microsoft.com/office/powerpoint/2010/main" val="2838050175"/>
              </p:ext>
            </p:extLst>
          </p:nvPr>
        </p:nvGraphicFramePr>
        <p:xfrm>
          <a:off x="614687" y="2234334"/>
          <a:ext cx="7914626" cy="43991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9582531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743200"/>
            <a:ext cx="7396163" cy="457200"/>
          </a:xfrm>
        </p:spPr>
        <p:txBody>
          <a:bodyPr/>
          <a:lstStyle/>
          <a:p>
            <a:pPr eaLnBrk="1" hangingPunct="1">
              <a:defRPr/>
            </a:pPr>
            <a:r>
              <a:rPr lang="en-US" sz="3600" dirty="0" smtClean="0">
                <a:solidFill>
                  <a:srgbClr val="9E851A"/>
                </a:solidFill>
                <a:effectLst>
                  <a:outerShdw blurRad="38100" dist="38100" dir="2700000" algn="tl">
                    <a:srgbClr val="000000">
                      <a:alpha val="43137"/>
                    </a:srgbClr>
                  </a:outerShdw>
                </a:effectLst>
                <a:latin typeface="Arial" charset="0"/>
                <a:cs typeface="Arial" charset="0"/>
              </a:rPr>
              <a:t>Internet Services</a:t>
            </a:r>
          </a:p>
        </p:txBody>
      </p:sp>
      <p:sp>
        <p:nvSpPr>
          <p:cNvPr id="14" name="Slide Number Placeholder 13"/>
          <p:cNvSpPr>
            <a:spLocks noGrp="1"/>
          </p:cNvSpPr>
          <p:nvPr>
            <p:ph type="sldNum" sz="quarter" idx="12"/>
          </p:nvPr>
        </p:nvSpPr>
        <p:spPr/>
        <p:txBody>
          <a:bodyPr/>
          <a:lstStyle/>
          <a:p>
            <a:pPr>
              <a:defRPr/>
            </a:pPr>
            <a:r>
              <a:rPr lang="en-US" smtClean="0"/>
              <a:t>  </a:t>
            </a:r>
            <a:fld id="{1F6023DC-B689-4A72-8799-109F542EAE4A}" type="slidenum">
              <a:rPr lang="en-US" smtClean="0"/>
              <a:pPr>
                <a:defRPr/>
              </a:pPr>
              <a:t>39</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509829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306388"/>
            <a:ext cx="6477000" cy="457200"/>
          </a:xfrm>
        </p:spPr>
        <p:txBody>
          <a:bodyPr/>
          <a:lstStyle/>
          <a:p>
            <a:pPr algn="l" eaLnBrk="1" hangingPunct="1">
              <a:defRPr/>
            </a:pPr>
            <a:r>
              <a:rPr lang="en-GB" sz="2000" dirty="0" smtClean="0">
                <a:solidFill>
                  <a:srgbClr val="9E851A"/>
                </a:solidFill>
                <a:effectLst>
                  <a:outerShdw blurRad="38100" dist="38100" dir="2700000" algn="tl">
                    <a:srgbClr val="000000">
                      <a:alpha val="43137"/>
                    </a:srgbClr>
                  </a:outerShdw>
                </a:effectLst>
                <a:latin typeface="Arial" charset="0"/>
                <a:cs typeface="Arial" charset="0"/>
              </a:rPr>
              <a:t>Methodology</a:t>
            </a:r>
          </a:p>
        </p:txBody>
      </p:sp>
      <p:sp>
        <p:nvSpPr>
          <p:cNvPr id="16" name="Slide Number Placeholder 15"/>
          <p:cNvSpPr>
            <a:spLocks noGrp="1"/>
          </p:cNvSpPr>
          <p:nvPr>
            <p:ph type="sldNum" sz="quarter" idx="12"/>
          </p:nvPr>
        </p:nvSpPr>
        <p:spPr/>
        <p:txBody>
          <a:bodyPr/>
          <a:lstStyle/>
          <a:p>
            <a:pPr>
              <a:defRPr/>
            </a:pPr>
            <a:r>
              <a:rPr lang="en-GB" smtClean="0"/>
              <a:t>  </a:t>
            </a:r>
            <a:fld id="{8D4F22A3-BC55-4553-8405-B59B723AFC6E}" type="slidenum">
              <a:rPr lang="en-GB" smtClean="0"/>
              <a:pPr>
                <a:defRPr/>
              </a:pPr>
              <a:t>4</a:t>
            </a:fld>
            <a:endParaRPr lang="en-GB"/>
          </a:p>
        </p:txBody>
      </p:sp>
      <p:sp>
        <p:nvSpPr>
          <p:cNvPr id="1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sp>
        <p:nvSpPr>
          <p:cNvPr id="8197" name="Rectangle 5"/>
          <p:cNvSpPr>
            <a:spLocks noChangeArrowheads="1"/>
          </p:cNvSpPr>
          <p:nvPr/>
        </p:nvSpPr>
        <p:spPr bwMode="auto">
          <a:xfrm>
            <a:off x="684213" y="902345"/>
            <a:ext cx="7850187" cy="4278094"/>
          </a:xfrm>
          <a:prstGeom prst="rect">
            <a:avLst/>
          </a:prstGeom>
          <a:noFill/>
          <a:ln w="9525">
            <a:noFill/>
            <a:miter lim="800000"/>
            <a:headEnd/>
            <a:tailEnd/>
          </a:ln>
        </p:spPr>
        <p:txBody>
          <a:bodyPr>
            <a:spAutoFit/>
          </a:bodyPr>
          <a:lstStyle/>
          <a:p>
            <a:pPr algn="just"/>
            <a:r>
              <a:rPr lang="en-US" sz="1600" dirty="0" smtClean="0"/>
              <a:t>Data was gathered </a:t>
            </a:r>
            <a:r>
              <a:rPr lang="en-US" sz="1600" dirty="0"/>
              <a:t>from a robust sample size of 2,045 households throughout </a:t>
            </a:r>
            <a:r>
              <a:rPr lang="en-US" sz="1600" dirty="0" smtClean="0"/>
              <a:t>the </a:t>
            </a:r>
            <a:r>
              <a:rPr lang="en-US" sz="1600" dirty="0" err="1" smtClean="0"/>
              <a:t>UAE</a:t>
            </a:r>
            <a:r>
              <a:rPr lang="en-US" sz="1600" dirty="0" smtClean="0"/>
              <a:t> by means of face-to-face interviews. </a:t>
            </a:r>
            <a:r>
              <a:rPr lang="en-US" sz="1600" dirty="0"/>
              <a:t>Individuals aged 15 to 74 years of age were randomly selected using stratified random sampling to mirror the national </a:t>
            </a:r>
            <a:r>
              <a:rPr lang="en-US" sz="1600" dirty="0" smtClean="0"/>
              <a:t>distributions by </a:t>
            </a:r>
            <a:r>
              <a:rPr lang="en-US" sz="1600" dirty="0"/>
              <a:t>Emirate, Gender, Nationality, and Social Class</a:t>
            </a:r>
            <a:r>
              <a:rPr lang="en-US" sz="1600" dirty="0" smtClean="0"/>
              <a:t>.</a:t>
            </a:r>
          </a:p>
          <a:p>
            <a:pPr algn="just"/>
            <a:endParaRPr lang="en-US" sz="1600" dirty="0"/>
          </a:p>
          <a:p>
            <a:pPr algn="just"/>
            <a:r>
              <a:rPr lang="en-US" sz="1600" dirty="0" smtClean="0"/>
              <a:t>The survey contained sections on: fixed-line telephony, mobile telephony, internet usage and social networking.</a:t>
            </a:r>
          </a:p>
          <a:p>
            <a:pPr algn="just"/>
            <a:r>
              <a:rPr lang="en-US" sz="1600" dirty="0" smtClean="0"/>
              <a:t> </a:t>
            </a:r>
            <a:endParaRPr lang="en-US" sz="1600" dirty="0"/>
          </a:p>
          <a:p>
            <a:pPr algn="just"/>
            <a:r>
              <a:rPr lang="en-GB" sz="1600" dirty="0"/>
              <a:t>The fixed line </a:t>
            </a:r>
            <a:r>
              <a:rPr lang="en-GB" sz="1600" dirty="0" smtClean="0"/>
              <a:t>section was </a:t>
            </a:r>
            <a:r>
              <a:rPr lang="en-GB" sz="1600" dirty="0"/>
              <a:t>based on </a:t>
            </a:r>
            <a:r>
              <a:rPr lang="en-GB" sz="1600" dirty="0" smtClean="0"/>
              <a:t>household </a:t>
            </a:r>
            <a:r>
              <a:rPr lang="en-GB" sz="1600" dirty="0"/>
              <a:t>usage of fixed line telephony as opposed to usage by individuals of </a:t>
            </a:r>
            <a:r>
              <a:rPr lang="en-GB" sz="1600" dirty="0" smtClean="0"/>
              <a:t>the service.  </a:t>
            </a:r>
            <a:r>
              <a:rPr lang="en-GB" sz="1600" dirty="0"/>
              <a:t>The surveyors therefore targeted the c</a:t>
            </a:r>
            <a:r>
              <a:rPr lang="en-GB" sz="1600" dirty="0" smtClean="0"/>
              <a:t>hief </a:t>
            </a:r>
            <a:r>
              <a:rPr lang="en-GB" sz="1600" dirty="0"/>
              <a:t>w</a:t>
            </a:r>
            <a:r>
              <a:rPr lang="en-GB" sz="1600" dirty="0" smtClean="0"/>
              <a:t>age earner of </a:t>
            </a:r>
            <a:r>
              <a:rPr lang="en-GB" sz="1600" dirty="0"/>
              <a:t>the household regarding the subscription </a:t>
            </a:r>
            <a:r>
              <a:rPr lang="en-GB" sz="1600" dirty="0" smtClean="0"/>
              <a:t>decisions and expenditure</a:t>
            </a:r>
            <a:r>
              <a:rPr lang="en-GB" sz="1600" dirty="0"/>
              <a:t>.  </a:t>
            </a:r>
          </a:p>
          <a:p>
            <a:pPr algn="just"/>
            <a:endParaRPr lang="en-GB" sz="1600" dirty="0"/>
          </a:p>
          <a:p>
            <a:pPr algn="just"/>
            <a:r>
              <a:rPr lang="en-GB" sz="1600" dirty="0" smtClean="0"/>
              <a:t>The </a:t>
            </a:r>
            <a:r>
              <a:rPr lang="en-GB" sz="1600" dirty="0"/>
              <a:t>mobile, Internet and social networking </a:t>
            </a:r>
            <a:r>
              <a:rPr lang="en-GB" sz="1600" dirty="0" smtClean="0"/>
              <a:t>sections </a:t>
            </a:r>
            <a:r>
              <a:rPr lang="en-GB" sz="1600" dirty="0"/>
              <a:t>targeted a randomly selected person from each household.  </a:t>
            </a:r>
          </a:p>
          <a:p>
            <a:pPr algn="just"/>
            <a:endParaRPr lang="en-GB" sz="1600" dirty="0" smtClean="0"/>
          </a:p>
          <a:p>
            <a:pPr algn="just"/>
            <a:r>
              <a:rPr lang="en-US" sz="1600" dirty="0"/>
              <a:t>The survey yields a confidence level of 95% with a margin of error of less than 3</a:t>
            </a:r>
            <a:r>
              <a:rPr lang="en-US" sz="1600" dirty="0" smtClean="0"/>
              <a:t>%.</a:t>
            </a:r>
            <a:endParaRPr lang="en-US" sz="1600"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7700" y="30638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Subscription (1)</a:t>
            </a:r>
          </a:p>
        </p:txBody>
      </p:sp>
      <p:sp>
        <p:nvSpPr>
          <p:cNvPr id="14" name="Slide Number Placeholder 13"/>
          <p:cNvSpPr>
            <a:spLocks noGrp="1"/>
          </p:cNvSpPr>
          <p:nvPr>
            <p:ph type="sldNum" sz="quarter" idx="12"/>
          </p:nvPr>
        </p:nvSpPr>
        <p:spPr/>
        <p:txBody>
          <a:bodyPr/>
          <a:lstStyle/>
          <a:p>
            <a:pPr>
              <a:defRPr/>
            </a:pPr>
            <a:r>
              <a:rPr lang="en-US" smtClean="0"/>
              <a:t>  </a:t>
            </a:r>
            <a:fld id="{D7915CFD-956C-49FD-BF02-453CBE980E2B}" type="slidenum">
              <a:rPr lang="en-US" smtClean="0"/>
              <a:pPr>
                <a:defRPr/>
              </a:pPr>
              <a:t>40</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41990" name="Rectangle 9"/>
          <p:cNvSpPr>
            <a:spLocks noChangeArrowheads="1"/>
          </p:cNvSpPr>
          <p:nvPr/>
        </p:nvSpPr>
        <p:spPr bwMode="auto">
          <a:xfrm>
            <a:off x="1162607" y="2000423"/>
            <a:ext cx="3048000" cy="292388"/>
          </a:xfrm>
          <a:prstGeom prst="rect">
            <a:avLst/>
          </a:prstGeom>
          <a:noFill/>
          <a:ln w="9525">
            <a:noFill/>
            <a:miter lim="800000"/>
            <a:headEnd/>
            <a:tailEnd/>
          </a:ln>
        </p:spPr>
        <p:txBody>
          <a:bodyPr>
            <a:spAutoFit/>
          </a:bodyPr>
          <a:lstStyle/>
          <a:p>
            <a:pPr algn="ctr"/>
            <a:r>
              <a:rPr lang="en-US" sz="1300" b="1" u="sng" dirty="0" smtClean="0">
                <a:solidFill>
                  <a:srgbClr val="000000"/>
                </a:solidFill>
              </a:rPr>
              <a:t>Having Internet </a:t>
            </a:r>
            <a:r>
              <a:rPr lang="en-US" sz="1300" b="1" u="sng" dirty="0">
                <a:solidFill>
                  <a:srgbClr val="000000"/>
                </a:solidFill>
              </a:rPr>
              <a:t>connection </a:t>
            </a:r>
            <a:r>
              <a:rPr lang="en-US" sz="1300" b="1" u="sng" dirty="0" smtClean="0">
                <a:solidFill>
                  <a:srgbClr val="000000"/>
                </a:solidFill>
              </a:rPr>
              <a:t>at Home</a:t>
            </a:r>
            <a:endParaRPr lang="en-US" sz="1300" b="1" u="sng" dirty="0">
              <a:solidFill>
                <a:srgbClr val="000000"/>
              </a:solidFill>
            </a:endParaRPr>
          </a:p>
        </p:txBody>
      </p:sp>
      <p:graphicFrame>
        <p:nvGraphicFramePr>
          <p:cNvPr id="11" name="Chart 10"/>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41992" name="Rectangle 11"/>
          <p:cNvSpPr>
            <a:spLocks noChangeArrowheads="1"/>
          </p:cNvSpPr>
          <p:nvPr/>
        </p:nvSpPr>
        <p:spPr bwMode="auto">
          <a:xfrm>
            <a:off x="5058634" y="2000080"/>
            <a:ext cx="3276600" cy="292388"/>
          </a:xfrm>
          <a:prstGeom prst="rect">
            <a:avLst/>
          </a:prstGeom>
          <a:noFill/>
          <a:ln w="9525">
            <a:noFill/>
            <a:miter lim="800000"/>
            <a:headEnd/>
            <a:tailEnd/>
          </a:ln>
        </p:spPr>
        <p:txBody>
          <a:bodyPr>
            <a:spAutoFit/>
          </a:bodyPr>
          <a:lstStyle/>
          <a:p>
            <a:pPr algn="ctr"/>
            <a:r>
              <a:rPr lang="en-US" sz="1300" b="1" u="sng" dirty="0" smtClean="0">
                <a:solidFill>
                  <a:srgbClr val="000000"/>
                </a:solidFill>
              </a:rPr>
              <a:t>Internet service Provider at Home</a:t>
            </a:r>
            <a:endParaRPr lang="en-US" sz="1300" b="1" u="sng" dirty="0">
              <a:solidFill>
                <a:srgbClr val="000000"/>
              </a:solidFill>
            </a:endParaRPr>
          </a:p>
        </p:txBody>
      </p:sp>
      <p:sp>
        <p:nvSpPr>
          <p:cNvPr id="41995" name="TextBox 12"/>
          <p:cNvSpPr txBox="1">
            <a:spLocks noChangeArrowheads="1"/>
          </p:cNvSpPr>
          <p:nvPr/>
        </p:nvSpPr>
        <p:spPr bwMode="auto">
          <a:xfrm>
            <a:off x="758224" y="890370"/>
            <a:ext cx="7543800" cy="954088"/>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72% </a:t>
            </a:r>
            <a:r>
              <a:rPr lang="en-GB" sz="1400" dirty="0"/>
              <a:t>of individuals have an Internet connection in their </a:t>
            </a:r>
            <a:r>
              <a:rPr lang="en-GB" sz="1400" dirty="0" smtClean="0"/>
              <a:t>home.</a:t>
            </a:r>
            <a:endParaRPr lang="en-GB" sz="1400" dirty="0"/>
          </a:p>
          <a:p>
            <a:pPr marL="169863" indent="-169863" algn="just">
              <a:buFont typeface="Arial" charset="0"/>
              <a:buChar char="•"/>
            </a:pPr>
            <a:endParaRPr lang="en-GB" sz="1400" dirty="0"/>
          </a:p>
          <a:p>
            <a:pPr marL="169863" indent="-169863" algn="just">
              <a:buFont typeface="Arial" charset="0"/>
              <a:buChar char="•"/>
            </a:pPr>
            <a:r>
              <a:rPr lang="en-GB" sz="1400" dirty="0" smtClean="0"/>
              <a:t>96% </a:t>
            </a:r>
            <a:r>
              <a:rPr lang="en-GB" sz="1400" dirty="0"/>
              <a:t>of these connections are provided by </a:t>
            </a:r>
            <a:r>
              <a:rPr lang="en-GB" sz="1400" dirty="0" smtClean="0"/>
              <a:t>Etisalat.</a:t>
            </a:r>
            <a:endParaRPr lang="en-GB" sz="1400" dirty="0"/>
          </a:p>
          <a:p>
            <a:pPr marL="169863" indent="-169863" algn="just"/>
            <a:endParaRPr lang="en-GB" sz="1400" dirty="0"/>
          </a:p>
        </p:txBody>
      </p:sp>
      <p:graphicFrame>
        <p:nvGraphicFramePr>
          <p:cNvPr id="13" name="Chart 25"/>
          <p:cNvGraphicFramePr>
            <a:graphicFrameLocks/>
          </p:cNvGraphicFramePr>
          <p:nvPr/>
        </p:nvGraphicFramePr>
        <p:xfrm>
          <a:off x="470780" y="2562131"/>
          <a:ext cx="4409038" cy="33052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25"/>
          <p:cNvGraphicFramePr>
            <a:graphicFrameLocks/>
          </p:cNvGraphicFramePr>
          <p:nvPr/>
        </p:nvGraphicFramePr>
        <p:xfrm>
          <a:off x="4572000" y="2895600"/>
          <a:ext cx="3962400" cy="2971800"/>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11"/>
          <p:cNvSpPr/>
          <p:nvPr/>
        </p:nvSpPr>
        <p:spPr>
          <a:xfrm>
            <a:off x="674466" y="6528483"/>
            <a:ext cx="3408647" cy="253916"/>
          </a:xfrm>
          <a:prstGeom prst="rect">
            <a:avLst/>
          </a:prstGeom>
        </p:spPr>
        <p:txBody>
          <a:bodyPr wrap="square">
            <a:spAutoFit/>
          </a:bodyPr>
          <a:lstStyle/>
          <a:p>
            <a:r>
              <a:rPr lang="en-US" sz="1050" i="1" dirty="0" smtClean="0"/>
              <a:t>Base: all households- 2045</a:t>
            </a:r>
            <a:endParaRPr lang="en-US" sz="1050" dirty="0"/>
          </a:p>
        </p:txBody>
      </p:sp>
    </p:spTree>
    <p:extLst>
      <p:ext uri="{BB962C8B-B14F-4D97-AF65-F5344CB8AC3E}">
        <p14:creationId xmlns:p14="http://schemas.microsoft.com/office/powerpoint/2010/main" val="329714862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61988" y="319088"/>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Subscription (2)</a:t>
            </a:r>
          </a:p>
        </p:txBody>
      </p:sp>
      <p:sp>
        <p:nvSpPr>
          <p:cNvPr id="14" name="Slide Number Placeholder 13"/>
          <p:cNvSpPr>
            <a:spLocks noGrp="1"/>
          </p:cNvSpPr>
          <p:nvPr>
            <p:ph type="sldNum" sz="quarter" idx="12"/>
          </p:nvPr>
        </p:nvSpPr>
        <p:spPr/>
        <p:txBody>
          <a:bodyPr/>
          <a:lstStyle/>
          <a:p>
            <a:pPr>
              <a:defRPr/>
            </a:pPr>
            <a:r>
              <a:rPr lang="en-US" smtClean="0"/>
              <a:t>  </a:t>
            </a:r>
            <a:fld id="{EF07E9C3-9C02-49B1-A0B0-D6D5B1F30009}" type="slidenum">
              <a:rPr lang="en-US" smtClean="0"/>
              <a:pPr>
                <a:defRPr/>
              </a:pPr>
              <a:t>41</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3" name="Chart 12"/>
          <p:cNvGraphicFramePr>
            <a:graphicFrameLocks/>
          </p:cNvGraphicFramePr>
          <p:nvPr/>
        </p:nvGraphicFramePr>
        <p:xfrm>
          <a:off x="-207963" y="-207963"/>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43016" name="Rectangle 16"/>
          <p:cNvSpPr>
            <a:spLocks noChangeArrowheads="1"/>
          </p:cNvSpPr>
          <p:nvPr/>
        </p:nvSpPr>
        <p:spPr bwMode="auto">
          <a:xfrm>
            <a:off x="1124163" y="2142738"/>
            <a:ext cx="3239584" cy="292388"/>
          </a:xfrm>
          <a:prstGeom prst="rect">
            <a:avLst/>
          </a:prstGeom>
          <a:noFill/>
          <a:ln w="9525">
            <a:noFill/>
            <a:miter lim="800000"/>
            <a:headEnd/>
            <a:tailEnd/>
          </a:ln>
        </p:spPr>
        <p:txBody>
          <a:bodyPr wrap="square">
            <a:spAutoFit/>
          </a:bodyPr>
          <a:lstStyle/>
          <a:p>
            <a:pPr algn="ctr"/>
            <a:r>
              <a:rPr lang="en-US" sz="1300" b="1" u="sng" dirty="0" smtClean="0"/>
              <a:t>Type of Internet Connection at Home</a:t>
            </a:r>
            <a:endParaRPr lang="en-US" sz="1300" b="1" u="sng" dirty="0"/>
          </a:p>
        </p:txBody>
      </p:sp>
      <p:sp>
        <p:nvSpPr>
          <p:cNvPr id="43018" name="TextBox 11"/>
          <p:cNvSpPr txBox="1">
            <a:spLocks noChangeArrowheads="1"/>
          </p:cNvSpPr>
          <p:nvPr/>
        </p:nvSpPr>
        <p:spPr bwMode="auto">
          <a:xfrm>
            <a:off x="767277" y="882171"/>
            <a:ext cx="7543800" cy="954107"/>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The vast majority (92%) of Internet subscriptions at home are broadband connections.</a:t>
            </a:r>
            <a:endParaRPr lang="en-GB" sz="1400" dirty="0"/>
          </a:p>
          <a:p>
            <a:pPr marL="169863" indent="-169863" algn="just">
              <a:buFont typeface="Arial" charset="0"/>
              <a:buChar char="•"/>
            </a:pPr>
            <a:endParaRPr lang="en-GB" sz="1400" dirty="0"/>
          </a:p>
          <a:p>
            <a:pPr marL="169863" indent="-169863" algn="just">
              <a:buFont typeface="Arial" charset="0"/>
              <a:buChar char="•"/>
            </a:pPr>
            <a:r>
              <a:rPr lang="en-GB" sz="1400" dirty="0" smtClean="0"/>
              <a:t>47% of respondents owning a broadband connection have been using it for more than 3 years.</a:t>
            </a:r>
            <a:endParaRPr lang="en-GB" sz="1400" dirty="0"/>
          </a:p>
        </p:txBody>
      </p:sp>
      <p:graphicFrame>
        <p:nvGraphicFramePr>
          <p:cNvPr id="15" name="Chart 23"/>
          <p:cNvGraphicFramePr>
            <a:graphicFrameLocks/>
          </p:cNvGraphicFramePr>
          <p:nvPr>
            <p:extLst>
              <p:ext uri="{D42A27DB-BD31-4B8C-83A1-F6EECF244321}">
                <p14:modId xmlns:p14="http://schemas.microsoft.com/office/powerpoint/2010/main" val="3601989705"/>
              </p:ext>
            </p:extLst>
          </p:nvPr>
        </p:nvGraphicFramePr>
        <p:xfrm>
          <a:off x="4655242" y="2670771"/>
          <a:ext cx="4488758" cy="3616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23"/>
          <p:cNvGraphicFramePr>
            <a:graphicFrameLocks/>
          </p:cNvGraphicFramePr>
          <p:nvPr/>
        </p:nvGraphicFramePr>
        <p:xfrm>
          <a:off x="380497" y="2493546"/>
          <a:ext cx="4490267" cy="3880684"/>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16"/>
          <p:cNvSpPr>
            <a:spLocks noChangeArrowheads="1"/>
          </p:cNvSpPr>
          <p:nvPr/>
        </p:nvSpPr>
        <p:spPr bwMode="auto">
          <a:xfrm>
            <a:off x="4300385" y="2141973"/>
            <a:ext cx="5187799" cy="492443"/>
          </a:xfrm>
          <a:prstGeom prst="rect">
            <a:avLst/>
          </a:prstGeom>
          <a:noFill/>
          <a:ln w="9525">
            <a:noFill/>
            <a:miter lim="800000"/>
            <a:headEnd/>
            <a:tailEnd/>
          </a:ln>
        </p:spPr>
        <p:txBody>
          <a:bodyPr wrap="square">
            <a:spAutoFit/>
          </a:bodyPr>
          <a:lstStyle/>
          <a:p>
            <a:pPr algn="ctr"/>
            <a:r>
              <a:rPr lang="en-US" sz="1300" b="1" u="sng" dirty="0" smtClean="0"/>
              <a:t>Duration of having the </a:t>
            </a:r>
            <a:r>
              <a:rPr lang="en-US" sz="1300" b="1" u="sng" dirty="0" smtClean="0">
                <a:solidFill>
                  <a:srgbClr val="000000"/>
                </a:solidFill>
              </a:rPr>
              <a:t>Broadband Connection</a:t>
            </a:r>
          </a:p>
          <a:p>
            <a:pPr algn="ctr"/>
            <a:r>
              <a:rPr lang="en-US" sz="1300" b="1" u="sng" dirty="0" smtClean="0">
                <a:solidFill>
                  <a:srgbClr val="000000"/>
                </a:solidFill>
              </a:rPr>
              <a:t> at Home</a:t>
            </a:r>
            <a:endParaRPr lang="en-US" sz="1300" b="1" u="sng" dirty="0"/>
          </a:p>
        </p:txBody>
      </p:sp>
      <p:sp>
        <p:nvSpPr>
          <p:cNvPr id="17" name="Rectangle 16"/>
          <p:cNvSpPr>
            <a:spLocks noChangeArrowheads="1"/>
          </p:cNvSpPr>
          <p:nvPr/>
        </p:nvSpPr>
        <p:spPr bwMode="auto">
          <a:xfrm>
            <a:off x="1238593" y="5744477"/>
            <a:ext cx="3239584" cy="276999"/>
          </a:xfrm>
          <a:prstGeom prst="rect">
            <a:avLst/>
          </a:prstGeom>
          <a:noFill/>
          <a:ln w="9525">
            <a:noFill/>
            <a:miter lim="800000"/>
            <a:headEnd/>
            <a:tailEnd/>
          </a:ln>
        </p:spPr>
        <p:txBody>
          <a:bodyPr wrap="square">
            <a:spAutoFit/>
          </a:bodyPr>
          <a:lstStyle/>
          <a:p>
            <a:pPr algn="ctr"/>
            <a:r>
              <a:rPr lang="en-US" sz="1200" b="1" dirty="0" smtClean="0">
                <a:solidFill>
                  <a:srgbClr val="000000"/>
                </a:solidFill>
              </a:rPr>
              <a:t>Type of Connection</a:t>
            </a:r>
            <a:endParaRPr lang="en-US" sz="1200" b="1" dirty="0">
              <a:solidFill>
                <a:srgbClr val="000000"/>
              </a:solidFill>
            </a:endParaRPr>
          </a:p>
        </p:txBody>
      </p:sp>
      <p:sp>
        <p:nvSpPr>
          <p:cNvPr id="19" name="Rectangle 18"/>
          <p:cNvSpPr>
            <a:spLocks noChangeArrowheads="1"/>
          </p:cNvSpPr>
          <p:nvPr/>
        </p:nvSpPr>
        <p:spPr bwMode="auto">
          <a:xfrm>
            <a:off x="5422489" y="5726370"/>
            <a:ext cx="3239584" cy="276999"/>
          </a:xfrm>
          <a:prstGeom prst="rect">
            <a:avLst/>
          </a:prstGeom>
          <a:noFill/>
          <a:ln w="9525">
            <a:noFill/>
            <a:miter lim="800000"/>
            <a:headEnd/>
            <a:tailEnd/>
          </a:ln>
        </p:spPr>
        <p:txBody>
          <a:bodyPr wrap="square">
            <a:spAutoFit/>
          </a:bodyPr>
          <a:lstStyle/>
          <a:p>
            <a:pPr algn="ctr"/>
            <a:r>
              <a:rPr lang="en-US" sz="1200" b="1" dirty="0" smtClean="0">
                <a:solidFill>
                  <a:srgbClr val="000000"/>
                </a:solidFill>
              </a:rPr>
              <a:t>Duration of Connection</a:t>
            </a:r>
            <a:endParaRPr lang="en-US" sz="1200" b="1" dirty="0">
              <a:solidFill>
                <a:srgbClr val="000000"/>
              </a:solidFill>
            </a:endParaRPr>
          </a:p>
        </p:txBody>
      </p:sp>
    </p:spTree>
    <p:extLst>
      <p:ext uri="{BB962C8B-B14F-4D97-AF65-F5344CB8AC3E}">
        <p14:creationId xmlns:p14="http://schemas.microsoft.com/office/powerpoint/2010/main" val="182150793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7700" y="346075"/>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Subscription (3)</a:t>
            </a:r>
          </a:p>
        </p:txBody>
      </p:sp>
      <p:sp>
        <p:nvSpPr>
          <p:cNvPr id="14" name="Slide Number Placeholder 13"/>
          <p:cNvSpPr>
            <a:spLocks noGrp="1"/>
          </p:cNvSpPr>
          <p:nvPr>
            <p:ph type="sldNum" sz="quarter" idx="12"/>
          </p:nvPr>
        </p:nvSpPr>
        <p:spPr/>
        <p:txBody>
          <a:bodyPr/>
          <a:lstStyle/>
          <a:p>
            <a:pPr>
              <a:defRPr/>
            </a:pPr>
            <a:r>
              <a:rPr lang="en-US" smtClean="0"/>
              <a:t>  </a:t>
            </a:r>
            <a:fld id="{9C872C7A-F5F7-4F28-BD33-F9654DD3AEBB}" type="slidenum">
              <a:rPr lang="en-US" smtClean="0"/>
              <a:pPr>
                <a:defRPr/>
              </a:pPr>
              <a:t>42</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44038" name="TextBox 12"/>
          <p:cNvSpPr txBox="1">
            <a:spLocks noChangeArrowheads="1"/>
          </p:cNvSpPr>
          <p:nvPr/>
        </p:nvSpPr>
        <p:spPr bwMode="auto">
          <a:xfrm>
            <a:off x="758224" y="890797"/>
            <a:ext cx="7543800" cy="307777"/>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37% of broadband connections utilised in the UAE are in the 4 to 8 Mbps speed range.</a:t>
            </a:r>
            <a:endParaRPr lang="en-GB" sz="1400" dirty="0"/>
          </a:p>
        </p:txBody>
      </p:sp>
      <p:sp>
        <p:nvSpPr>
          <p:cNvPr id="44040" name="Rectangle 11"/>
          <p:cNvSpPr>
            <a:spLocks noChangeArrowheads="1"/>
          </p:cNvSpPr>
          <p:nvPr/>
        </p:nvSpPr>
        <p:spPr bwMode="auto">
          <a:xfrm>
            <a:off x="2815624" y="1722439"/>
            <a:ext cx="3810000" cy="307777"/>
          </a:xfrm>
          <a:prstGeom prst="rect">
            <a:avLst/>
          </a:prstGeom>
          <a:noFill/>
          <a:ln w="9525">
            <a:noFill/>
            <a:miter lim="800000"/>
            <a:headEnd/>
            <a:tailEnd/>
          </a:ln>
        </p:spPr>
        <p:txBody>
          <a:bodyPr>
            <a:spAutoFit/>
          </a:bodyPr>
          <a:lstStyle/>
          <a:p>
            <a:pPr algn="ctr"/>
            <a:r>
              <a:rPr lang="en-US" sz="1400" b="1" u="sng" dirty="0" smtClean="0">
                <a:solidFill>
                  <a:srgbClr val="000000"/>
                </a:solidFill>
              </a:rPr>
              <a:t>Speed </a:t>
            </a:r>
            <a:r>
              <a:rPr lang="en-US" sz="1400" b="1" u="sng" dirty="0">
                <a:solidFill>
                  <a:srgbClr val="000000"/>
                </a:solidFill>
              </a:rPr>
              <a:t>of the </a:t>
            </a:r>
            <a:r>
              <a:rPr lang="en-US" sz="1400" b="1" u="sng" dirty="0" smtClean="0">
                <a:solidFill>
                  <a:srgbClr val="000000"/>
                </a:solidFill>
              </a:rPr>
              <a:t>Internet at Home</a:t>
            </a:r>
            <a:endParaRPr lang="en-US" sz="1400" b="1" u="sng" dirty="0">
              <a:solidFill>
                <a:srgbClr val="000000"/>
              </a:solidFill>
            </a:endParaRPr>
          </a:p>
        </p:txBody>
      </p:sp>
      <p:graphicFrame>
        <p:nvGraphicFramePr>
          <p:cNvPr id="12" name="Chart 15"/>
          <p:cNvGraphicFramePr>
            <a:graphicFrameLocks/>
          </p:cNvGraphicFramePr>
          <p:nvPr/>
        </p:nvGraphicFramePr>
        <p:xfrm>
          <a:off x="393700" y="1952625"/>
          <a:ext cx="8356600" cy="423702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3833657" y="5779304"/>
            <a:ext cx="1476686" cy="307777"/>
          </a:xfrm>
          <a:prstGeom prst="rect">
            <a:avLst/>
          </a:prstGeom>
        </p:spPr>
        <p:txBody>
          <a:bodyPr wrap="none">
            <a:spAutoFit/>
          </a:bodyPr>
          <a:lstStyle/>
          <a:p>
            <a:r>
              <a:rPr lang="en-US" sz="1400" b="1" dirty="0" smtClean="0">
                <a:solidFill>
                  <a:srgbClr val="000000"/>
                </a:solidFill>
              </a:rPr>
              <a:t>Internet Speed </a:t>
            </a:r>
            <a:endParaRPr lang="en-US" sz="1400" dirty="0"/>
          </a:p>
        </p:txBody>
      </p:sp>
    </p:spTree>
    <p:extLst>
      <p:ext uri="{BB962C8B-B14F-4D97-AF65-F5344CB8AC3E}">
        <p14:creationId xmlns:p14="http://schemas.microsoft.com/office/powerpoint/2010/main" val="136820911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7700" y="30638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Subscription (4)</a:t>
            </a:r>
          </a:p>
        </p:txBody>
      </p:sp>
      <p:sp>
        <p:nvSpPr>
          <p:cNvPr id="14" name="Slide Number Placeholder 13"/>
          <p:cNvSpPr>
            <a:spLocks noGrp="1"/>
          </p:cNvSpPr>
          <p:nvPr>
            <p:ph type="sldNum" sz="quarter" idx="12"/>
          </p:nvPr>
        </p:nvSpPr>
        <p:spPr/>
        <p:txBody>
          <a:bodyPr/>
          <a:lstStyle/>
          <a:p>
            <a:pPr>
              <a:defRPr/>
            </a:pPr>
            <a:r>
              <a:rPr lang="en-US" smtClean="0"/>
              <a:t>  </a:t>
            </a:r>
            <a:fld id="{D7915CFD-956C-49FD-BF02-453CBE980E2B}" type="slidenum">
              <a:rPr lang="en-US" smtClean="0"/>
              <a:pPr>
                <a:defRPr/>
              </a:pPr>
              <a:t>43</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41990" name="Rectangle 9"/>
          <p:cNvSpPr>
            <a:spLocks noChangeArrowheads="1"/>
          </p:cNvSpPr>
          <p:nvPr/>
        </p:nvSpPr>
        <p:spPr bwMode="auto">
          <a:xfrm>
            <a:off x="1595286" y="1489131"/>
            <a:ext cx="6516625" cy="492443"/>
          </a:xfrm>
          <a:prstGeom prst="rect">
            <a:avLst/>
          </a:prstGeom>
          <a:noFill/>
          <a:ln w="9525">
            <a:noFill/>
            <a:miter lim="800000"/>
            <a:headEnd/>
            <a:tailEnd/>
          </a:ln>
        </p:spPr>
        <p:txBody>
          <a:bodyPr wrap="square">
            <a:spAutoFit/>
          </a:bodyPr>
          <a:lstStyle/>
          <a:p>
            <a:pPr algn="ctr"/>
            <a:r>
              <a:rPr lang="en-US" sz="1300" b="1" u="sng" dirty="0" smtClean="0"/>
              <a:t>Individuals Signed up a Contract with a Specific Contract Period </a:t>
            </a:r>
          </a:p>
          <a:p>
            <a:pPr algn="ctr"/>
            <a:r>
              <a:rPr lang="en-US" sz="1300" b="1" u="sng" dirty="0" smtClean="0"/>
              <a:t>(6, 12, 24 months) </a:t>
            </a:r>
            <a:endParaRPr lang="en-US" sz="1300" b="1" u="sng" dirty="0"/>
          </a:p>
        </p:txBody>
      </p:sp>
      <p:graphicFrame>
        <p:nvGraphicFramePr>
          <p:cNvPr id="11" name="Chart 10"/>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41995" name="TextBox 12"/>
          <p:cNvSpPr txBox="1">
            <a:spLocks noChangeArrowheads="1"/>
          </p:cNvSpPr>
          <p:nvPr/>
        </p:nvSpPr>
        <p:spPr bwMode="auto">
          <a:xfrm>
            <a:off x="758224" y="890370"/>
            <a:ext cx="7543800" cy="307777"/>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Only 17% of Internet subscribers have signed up a contract of limited period</a:t>
            </a:r>
            <a:endParaRPr lang="en-GB" sz="1400" dirty="0"/>
          </a:p>
        </p:txBody>
      </p:sp>
      <p:graphicFrame>
        <p:nvGraphicFramePr>
          <p:cNvPr id="13" name="Chart 25"/>
          <p:cNvGraphicFramePr>
            <a:graphicFrameLocks/>
          </p:cNvGraphicFramePr>
          <p:nvPr>
            <p:extLst>
              <p:ext uri="{D42A27DB-BD31-4B8C-83A1-F6EECF244321}">
                <p14:modId xmlns:p14="http://schemas.microsoft.com/office/powerpoint/2010/main" val="3779095964"/>
              </p:ext>
            </p:extLst>
          </p:nvPr>
        </p:nvGraphicFramePr>
        <p:xfrm>
          <a:off x="1638677" y="2338011"/>
          <a:ext cx="5558828" cy="41917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105646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35000" y="33178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Subscription (5)</a:t>
            </a:r>
          </a:p>
        </p:txBody>
      </p:sp>
      <p:sp>
        <p:nvSpPr>
          <p:cNvPr id="14" name="Slide Number Placeholder 13"/>
          <p:cNvSpPr>
            <a:spLocks noGrp="1"/>
          </p:cNvSpPr>
          <p:nvPr>
            <p:ph type="sldNum" sz="quarter" idx="12"/>
          </p:nvPr>
        </p:nvSpPr>
        <p:spPr/>
        <p:txBody>
          <a:bodyPr/>
          <a:lstStyle/>
          <a:p>
            <a:pPr>
              <a:defRPr/>
            </a:pPr>
            <a:r>
              <a:rPr lang="en-US" smtClean="0"/>
              <a:t>  </a:t>
            </a:r>
            <a:fld id="{60CF5698-6F83-4DCE-ABB2-86901F3D3B23}" type="slidenum">
              <a:rPr lang="en-US" smtClean="0"/>
              <a:pPr>
                <a:defRPr/>
              </a:pPr>
              <a:t>44</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45067" name="TextBox 12"/>
          <p:cNvSpPr txBox="1">
            <a:spLocks noChangeArrowheads="1"/>
          </p:cNvSpPr>
          <p:nvPr/>
        </p:nvSpPr>
        <p:spPr bwMode="auto">
          <a:xfrm>
            <a:off x="767277" y="898569"/>
            <a:ext cx="7543800" cy="1384300"/>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28% </a:t>
            </a:r>
            <a:r>
              <a:rPr lang="en-GB" sz="1400" dirty="0"/>
              <a:t>of individuals </a:t>
            </a:r>
            <a:r>
              <a:rPr lang="en-GB" sz="1400" dirty="0" smtClean="0"/>
              <a:t>do not have </a:t>
            </a:r>
            <a:r>
              <a:rPr lang="en-GB" sz="1400" dirty="0"/>
              <a:t>an Internet connection in their home. </a:t>
            </a:r>
            <a:r>
              <a:rPr lang="en-GB" sz="1400" dirty="0" smtClean="0"/>
              <a:t>Of those, </a:t>
            </a:r>
            <a:r>
              <a:rPr lang="en-GB" sz="1400" dirty="0"/>
              <a:t>8% </a:t>
            </a:r>
            <a:r>
              <a:rPr lang="en-GB" sz="1400" dirty="0" smtClean="0"/>
              <a:t>once had an </a:t>
            </a:r>
            <a:r>
              <a:rPr lang="en-GB" sz="1400" dirty="0"/>
              <a:t>Internet </a:t>
            </a:r>
            <a:r>
              <a:rPr lang="en-GB" sz="1400" dirty="0" smtClean="0"/>
              <a:t>connection.</a:t>
            </a:r>
            <a:endParaRPr lang="en-GB" sz="1400" dirty="0"/>
          </a:p>
          <a:p>
            <a:pPr marL="169863" indent="-169863" algn="just">
              <a:buFont typeface="Arial" charset="0"/>
              <a:buChar char="•"/>
            </a:pPr>
            <a:endParaRPr lang="en-GB" sz="1400" dirty="0"/>
          </a:p>
          <a:p>
            <a:pPr marL="169863" indent="-169863" algn="just">
              <a:buFont typeface="Arial" charset="0"/>
              <a:buChar char="•"/>
            </a:pPr>
            <a:r>
              <a:rPr lang="en-GB" sz="1400" dirty="0" smtClean="0"/>
              <a:t>20% </a:t>
            </a:r>
            <a:r>
              <a:rPr lang="en-GB" sz="1400" dirty="0"/>
              <a:t>of individuals without Internet connections at home intend to subscribe within the next six </a:t>
            </a:r>
            <a:r>
              <a:rPr lang="en-GB" sz="1400" dirty="0" smtClean="0"/>
              <a:t>months.</a:t>
            </a:r>
            <a:endParaRPr lang="en-GB" sz="1400" dirty="0"/>
          </a:p>
          <a:p>
            <a:pPr marL="169863" indent="-169863" algn="just"/>
            <a:endParaRPr lang="en-GB" sz="1400" dirty="0"/>
          </a:p>
        </p:txBody>
      </p:sp>
      <p:graphicFrame>
        <p:nvGraphicFramePr>
          <p:cNvPr id="13" name="Chart 25"/>
          <p:cNvGraphicFramePr>
            <a:graphicFrameLocks/>
          </p:cNvGraphicFramePr>
          <p:nvPr/>
        </p:nvGraphicFramePr>
        <p:xfrm>
          <a:off x="0" y="3282779"/>
          <a:ext cx="3962400" cy="2971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25"/>
          <p:cNvGraphicFramePr>
            <a:graphicFrameLocks/>
          </p:cNvGraphicFramePr>
          <p:nvPr/>
        </p:nvGraphicFramePr>
        <p:xfrm>
          <a:off x="5181600" y="2947988"/>
          <a:ext cx="3962400" cy="2971800"/>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2"/>
          <p:cNvSpPr>
            <a:spLocks noChangeArrowheads="1"/>
          </p:cNvSpPr>
          <p:nvPr/>
        </p:nvSpPr>
        <p:spPr bwMode="auto">
          <a:xfrm>
            <a:off x="4963937" y="2468327"/>
            <a:ext cx="3736440"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Likelihood to </a:t>
            </a:r>
            <a:r>
              <a:rPr lang="en-US" sz="1300" b="1" u="sng" dirty="0">
                <a:solidFill>
                  <a:srgbClr val="000000"/>
                </a:solidFill>
              </a:rPr>
              <a:t>subscribe </a:t>
            </a:r>
            <a:r>
              <a:rPr lang="en-US" sz="1300" b="1" u="sng" dirty="0" smtClean="0">
                <a:solidFill>
                  <a:srgbClr val="000000"/>
                </a:solidFill>
              </a:rPr>
              <a:t>to Internet Service </a:t>
            </a:r>
            <a:r>
              <a:rPr lang="en-US" sz="1300" b="1" u="sng" dirty="0">
                <a:solidFill>
                  <a:srgbClr val="000000"/>
                </a:solidFill>
              </a:rPr>
              <a:t>within </a:t>
            </a:r>
            <a:r>
              <a:rPr lang="en-US" sz="1300" b="1" u="sng" dirty="0" smtClean="0">
                <a:solidFill>
                  <a:srgbClr val="000000"/>
                </a:solidFill>
              </a:rPr>
              <a:t>the next </a:t>
            </a:r>
            <a:r>
              <a:rPr lang="en-US" sz="1300" b="1" u="sng" dirty="0">
                <a:solidFill>
                  <a:srgbClr val="000000"/>
                </a:solidFill>
              </a:rPr>
              <a:t>6 </a:t>
            </a:r>
            <a:r>
              <a:rPr lang="en-US" sz="1300" b="1" u="sng" dirty="0" smtClean="0">
                <a:solidFill>
                  <a:srgbClr val="000000"/>
                </a:solidFill>
              </a:rPr>
              <a:t>months</a:t>
            </a:r>
            <a:endParaRPr lang="en-US" sz="1300" b="1" u="sng" dirty="0">
              <a:solidFill>
                <a:srgbClr val="000000"/>
              </a:solidFill>
            </a:endParaRPr>
          </a:p>
        </p:txBody>
      </p:sp>
      <p:sp>
        <p:nvSpPr>
          <p:cNvPr id="17" name="Rectangle 11"/>
          <p:cNvSpPr>
            <a:spLocks noChangeArrowheads="1"/>
          </p:cNvSpPr>
          <p:nvPr/>
        </p:nvSpPr>
        <p:spPr bwMode="auto">
          <a:xfrm>
            <a:off x="470780" y="2462553"/>
            <a:ext cx="3630440"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Having ever had Internet Service at Home</a:t>
            </a:r>
            <a:endParaRPr lang="en-US" sz="1300" b="1" u="sng" dirty="0">
              <a:solidFill>
                <a:srgbClr val="000000"/>
              </a:solidFill>
            </a:endParaRPr>
          </a:p>
        </p:txBody>
      </p:sp>
    </p:spTree>
    <p:extLst>
      <p:ext uri="{BB962C8B-B14F-4D97-AF65-F5344CB8AC3E}">
        <p14:creationId xmlns:p14="http://schemas.microsoft.com/office/powerpoint/2010/main" val="71480263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61988" y="323850"/>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Subscription (6)</a:t>
            </a:r>
          </a:p>
        </p:txBody>
      </p:sp>
      <p:sp>
        <p:nvSpPr>
          <p:cNvPr id="14" name="Slide Number Placeholder 13"/>
          <p:cNvSpPr>
            <a:spLocks noGrp="1"/>
          </p:cNvSpPr>
          <p:nvPr>
            <p:ph type="sldNum" sz="quarter" idx="12"/>
          </p:nvPr>
        </p:nvSpPr>
        <p:spPr/>
        <p:txBody>
          <a:bodyPr/>
          <a:lstStyle/>
          <a:p>
            <a:pPr>
              <a:defRPr/>
            </a:pPr>
            <a:r>
              <a:rPr lang="en-US" smtClean="0"/>
              <a:t>  </a:t>
            </a:r>
            <a:fld id="{2AADCDFB-297C-4AA9-A369-02BD5518A02E}" type="slidenum">
              <a:rPr lang="en-US" smtClean="0"/>
              <a:pPr>
                <a:defRPr/>
              </a:pPr>
              <a:t>45</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16727488"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46086" name="Rectangle 10"/>
          <p:cNvSpPr>
            <a:spLocks noChangeArrowheads="1"/>
          </p:cNvSpPr>
          <p:nvPr/>
        </p:nvSpPr>
        <p:spPr bwMode="auto">
          <a:xfrm>
            <a:off x="2366809" y="1713368"/>
            <a:ext cx="4643582"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Reasons for not having </a:t>
            </a:r>
            <a:r>
              <a:rPr lang="en-US" sz="1300" b="1" u="sng" dirty="0">
                <a:solidFill>
                  <a:srgbClr val="000000"/>
                </a:solidFill>
              </a:rPr>
              <a:t>an Internet </a:t>
            </a:r>
            <a:r>
              <a:rPr lang="en-US" sz="1300" b="1" u="sng" dirty="0" smtClean="0">
                <a:solidFill>
                  <a:srgbClr val="000000"/>
                </a:solidFill>
              </a:rPr>
              <a:t>Connection at Home</a:t>
            </a:r>
            <a:endParaRPr lang="en-US" sz="1300" b="1" u="sng" dirty="0">
              <a:solidFill>
                <a:srgbClr val="000000"/>
              </a:solidFill>
            </a:endParaRPr>
          </a:p>
        </p:txBody>
      </p:sp>
      <p:sp>
        <p:nvSpPr>
          <p:cNvPr id="46087" name="TextBox 11"/>
          <p:cNvSpPr txBox="1">
            <a:spLocks noChangeArrowheads="1"/>
          </p:cNvSpPr>
          <p:nvPr/>
        </p:nvSpPr>
        <p:spPr bwMode="auto">
          <a:xfrm>
            <a:off x="759688" y="884392"/>
            <a:ext cx="7543800" cy="523220"/>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Two main reasons were cited for not having a household Internet connection; respondents not subscribed to the service said they do not need it or the cost is too high.</a:t>
            </a:r>
            <a:endParaRPr lang="en-GB" sz="1400" dirty="0"/>
          </a:p>
        </p:txBody>
      </p:sp>
      <p:graphicFrame>
        <p:nvGraphicFramePr>
          <p:cNvPr id="12" name="Chart 11"/>
          <p:cNvGraphicFramePr>
            <a:graphicFrameLocks/>
          </p:cNvGraphicFramePr>
          <p:nvPr/>
        </p:nvGraphicFramePr>
        <p:xfrm>
          <a:off x="509588" y="2133601"/>
          <a:ext cx="8405812" cy="40767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674466" y="6528483"/>
            <a:ext cx="3408647" cy="253916"/>
          </a:xfrm>
          <a:prstGeom prst="rect">
            <a:avLst/>
          </a:prstGeom>
        </p:spPr>
        <p:txBody>
          <a:bodyPr wrap="square">
            <a:spAutoFit/>
          </a:bodyPr>
          <a:lstStyle/>
          <a:p>
            <a:r>
              <a:rPr lang="en-US" sz="1050" i="1" dirty="0" smtClean="0"/>
              <a:t>Base: Individuals without internet connection - 580</a:t>
            </a:r>
            <a:endParaRPr lang="en-US" sz="1050" dirty="0"/>
          </a:p>
        </p:txBody>
      </p:sp>
    </p:spTree>
    <p:extLst>
      <p:ext uri="{BB962C8B-B14F-4D97-AF65-F5344CB8AC3E}">
        <p14:creationId xmlns:p14="http://schemas.microsoft.com/office/powerpoint/2010/main" val="200502686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2"/>
          <p:cNvGraphicFramePr>
            <a:graphicFrameLocks/>
          </p:cNvGraphicFramePr>
          <p:nvPr>
            <p:extLst>
              <p:ext uri="{D42A27DB-BD31-4B8C-83A1-F6EECF244321}">
                <p14:modId xmlns:p14="http://schemas.microsoft.com/office/powerpoint/2010/main" val="1380258100"/>
              </p:ext>
            </p:extLst>
          </p:nvPr>
        </p:nvGraphicFramePr>
        <p:xfrm>
          <a:off x="416459" y="2951423"/>
          <a:ext cx="4698466" cy="3565265"/>
        </p:xfrm>
        <a:graphic>
          <a:graphicData uri="http://schemas.openxmlformats.org/drawingml/2006/chart">
            <c:chart xmlns:c="http://schemas.openxmlformats.org/drawingml/2006/chart" xmlns:r="http://schemas.openxmlformats.org/officeDocument/2006/relationships" r:id="rId3"/>
          </a:graphicData>
        </a:graphic>
      </p:graphicFrame>
      <p:sp>
        <p:nvSpPr>
          <p:cNvPr id="11266" name="Rectangle 2"/>
          <p:cNvSpPr>
            <a:spLocks noGrp="1" noChangeArrowheads="1"/>
          </p:cNvSpPr>
          <p:nvPr>
            <p:ph type="title" idx="4294967295"/>
          </p:nvPr>
        </p:nvSpPr>
        <p:spPr>
          <a:xfrm>
            <a:off x="611188" y="311150"/>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Subscription (7)</a:t>
            </a:r>
          </a:p>
        </p:txBody>
      </p:sp>
      <p:sp>
        <p:nvSpPr>
          <p:cNvPr id="14" name="Slide Number Placeholder 13"/>
          <p:cNvSpPr>
            <a:spLocks noGrp="1"/>
          </p:cNvSpPr>
          <p:nvPr>
            <p:ph type="sldNum" sz="quarter" idx="12"/>
          </p:nvPr>
        </p:nvSpPr>
        <p:spPr/>
        <p:txBody>
          <a:bodyPr/>
          <a:lstStyle/>
          <a:p>
            <a:pPr>
              <a:defRPr/>
            </a:pPr>
            <a:r>
              <a:rPr lang="en-US" smtClean="0"/>
              <a:t>  </a:t>
            </a:r>
            <a:fld id="{D4252241-AD03-48B3-924A-5323CEEA0DED}" type="slidenum">
              <a:rPr lang="en-US" smtClean="0"/>
              <a:pPr>
                <a:defRPr/>
              </a:pPr>
              <a:t>46</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7" name="Chart 6"/>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47110" name="Rectangle 7"/>
          <p:cNvSpPr>
            <a:spLocks noChangeArrowheads="1"/>
          </p:cNvSpPr>
          <p:nvPr/>
        </p:nvSpPr>
        <p:spPr bwMode="auto">
          <a:xfrm>
            <a:off x="606582" y="2726247"/>
            <a:ext cx="4183558"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Distribution of Internet Packages at Home</a:t>
            </a:r>
            <a:endParaRPr lang="en-US" sz="1300" b="1" u="sng" dirty="0">
              <a:solidFill>
                <a:srgbClr val="000000"/>
              </a:solidFill>
            </a:endParaRPr>
          </a:p>
        </p:txBody>
      </p:sp>
      <p:sp>
        <p:nvSpPr>
          <p:cNvPr id="47111" name="TextBox 8"/>
          <p:cNvSpPr txBox="1">
            <a:spLocks noChangeArrowheads="1"/>
          </p:cNvSpPr>
          <p:nvPr/>
        </p:nvSpPr>
        <p:spPr bwMode="auto">
          <a:xfrm>
            <a:off x="768924" y="887137"/>
            <a:ext cx="7543800" cy="1631216"/>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Standalone Internet packages are the most common (45%) of all Internet connections in households.</a:t>
            </a:r>
          </a:p>
          <a:p>
            <a:pPr marL="169863" indent="-169863" algn="just"/>
            <a:endParaRPr lang="en-GB" sz="800" dirty="0"/>
          </a:p>
          <a:p>
            <a:pPr marL="169863" indent="-169863" algn="just">
              <a:buFont typeface="Arial" charset="0"/>
              <a:buChar char="•"/>
            </a:pPr>
            <a:r>
              <a:rPr lang="en-GB" sz="1400" dirty="0" smtClean="0"/>
              <a:t>Double Play </a:t>
            </a:r>
            <a:r>
              <a:rPr lang="en-GB" sz="1400" dirty="0"/>
              <a:t>(Internet and voice telephony) is the second most popular Internet package at home (38</a:t>
            </a:r>
            <a:r>
              <a:rPr lang="en-GB" sz="1400" dirty="0" smtClean="0"/>
              <a:t>%).</a:t>
            </a:r>
          </a:p>
          <a:p>
            <a:pPr marL="169863" indent="-169863" algn="just"/>
            <a:endParaRPr lang="en-GB" sz="800" dirty="0" smtClean="0"/>
          </a:p>
          <a:p>
            <a:pPr marL="169863" indent="-169863" algn="just">
              <a:buFont typeface="Arial" charset="0"/>
              <a:buChar char="•"/>
            </a:pPr>
            <a:r>
              <a:rPr lang="en-GB" sz="1400" dirty="0" smtClean="0"/>
              <a:t>Most Internet subscribers with a double or triple play packages (69%) got it as their first Internet connection at home. </a:t>
            </a:r>
            <a:endParaRPr lang="en-GB" sz="1400" dirty="0"/>
          </a:p>
        </p:txBody>
      </p:sp>
      <p:sp>
        <p:nvSpPr>
          <p:cNvPr id="13" name="Rectangle 7"/>
          <p:cNvSpPr>
            <a:spLocks noChangeArrowheads="1"/>
          </p:cNvSpPr>
          <p:nvPr/>
        </p:nvSpPr>
        <p:spPr bwMode="auto">
          <a:xfrm>
            <a:off x="4947152" y="2717011"/>
            <a:ext cx="4183558"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Individuals Upgraded their Internet Account to Double Play or Triple Play in the Past Year</a:t>
            </a:r>
            <a:endParaRPr lang="en-US" sz="1300" b="1" u="sng" dirty="0">
              <a:solidFill>
                <a:srgbClr val="000000"/>
              </a:solidFill>
            </a:endParaRPr>
          </a:p>
        </p:txBody>
      </p:sp>
      <p:graphicFrame>
        <p:nvGraphicFramePr>
          <p:cNvPr id="15" name="Chart 12"/>
          <p:cNvGraphicFramePr>
            <a:graphicFrameLocks/>
          </p:cNvGraphicFramePr>
          <p:nvPr>
            <p:extLst>
              <p:ext uri="{D42A27DB-BD31-4B8C-83A1-F6EECF244321}">
                <p14:modId xmlns:p14="http://schemas.microsoft.com/office/powerpoint/2010/main" val="2558615714"/>
              </p:ext>
            </p:extLst>
          </p:nvPr>
        </p:nvGraphicFramePr>
        <p:xfrm>
          <a:off x="4572000" y="3474541"/>
          <a:ext cx="4255986" cy="3358835"/>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rot="16200000">
            <a:off x="-326410" y="4303082"/>
            <a:ext cx="1391728" cy="261610"/>
          </a:xfrm>
          <a:prstGeom prst="rect">
            <a:avLst/>
          </a:prstGeom>
        </p:spPr>
        <p:txBody>
          <a:bodyPr wrap="none">
            <a:spAutoFit/>
          </a:bodyPr>
          <a:lstStyle/>
          <a:p>
            <a:r>
              <a:rPr lang="en-US" sz="1100" b="1" dirty="0" smtClean="0">
                <a:solidFill>
                  <a:srgbClr val="000000"/>
                </a:solidFill>
              </a:rPr>
              <a:t>Internet Packages</a:t>
            </a:r>
            <a:endParaRPr lang="en-US" sz="1100" dirty="0"/>
          </a:p>
        </p:txBody>
      </p:sp>
      <p:sp>
        <p:nvSpPr>
          <p:cNvPr id="17" name="Rectangle 16"/>
          <p:cNvSpPr/>
          <p:nvPr/>
        </p:nvSpPr>
        <p:spPr>
          <a:xfrm>
            <a:off x="674466" y="6528483"/>
            <a:ext cx="3408647" cy="253916"/>
          </a:xfrm>
          <a:prstGeom prst="rect">
            <a:avLst/>
          </a:prstGeom>
        </p:spPr>
        <p:txBody>
          <a:bodyPr wrap="square">
            <a:spAutoFit/>
          </a:bodyPr>
          <a:lstStyle/>
          <a:p>
            <a:r>
              <a:rPr lang="en-US" sz="1050" i="1" dirty="0" smtClean="0"/>
              <a:t>Base: Individuals with internet connection - 1344</a:t>
            </a:r>
            <a:endParaRPr lang="en-US" sz="1050" dirty="0"/>
          </a:p>
        </p:txBody>
      </p:sp>
      <p:sp>
        <p:nvSpPr>
          <p:cNvPr id="18" name="Rectangle 17"/>
          <p:cNvSpPr/>
          <p:nvPr/>
        </p:nvSpPr>
        <p:spPr>
          <a:xfrm>
            <a:off x="5389617" y="6516688"/>
            <a:ext cx="3408647" cy="253916"/>
          </a:xfrm>
          <a:prstGeom prst="rect">
            <a:avLst/>
          </a:prstGeom>
        </p:spPr>
        <p:txBody>
          <a:bodyPr wrap="square">
            <a:spAutoFit/>
          </a:bodyPr>
          <a:lstStyle/>
          <a:p>
            <a:r>
              <a:rPr lang="en-US" sz="1050" i="1" dirty="0" smtClean="0"/>
              <a:t>Base: Individuals with internet who upgraded  - 713</a:t>
            </a:r>
            <a:endParaRPr lang="en-US" sz="1050" dirty="0"/>
          </a:p>
        </p:txBody>
      </p:sp>
    </p:spTree>
    <p:extLst>
      <p:ext uri="{BB962C8B-B14F-4D97-AF65-F5344CB8AC3E}">
        <p14:creationId xmlns:p14="http://schemas.microsoft.com/office/powerpoint/2010/main" val="78875723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25475" y="311150"/>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Subscription (8)</a:t>
            </a:r>
          </a:p>
        </p:txBody>
      </p:sp>
      <p:sp>
        <p:nvSpPr>
          <p:cNvPr id="14" name="Slide Number Placeholder 13"/>
          <p:cNvSpPr>
            <a:spLocks noGrp="1"/>
          </p:cNvSpPr>
          <p:nvPr>
            <p:ph type="sldNum" sz="quarter" idx="12"/>
          </p:nvPr>
        </p:nvSpPr>
        <p:spPr/>
        <p:txBody>
          <a:bodyPr/>
          <a:lstStyle/>
          <a:p>
            <a:pPr>
              <a:defRPr/>
            </a:pPr>
            <a:r>
              <a:rPr lang="en-US" smtClean="0"/>
              <a:t>  </a:t>
            </a:r>
            <a:fld id="{780E2971-67DD-421F-9F01-CEF21D092743}" type="slidenum">
              <a:rPr lang="en-US" smtClean="0"/>
              <a:pPr>
                <a:defRPr/>
              </a:pPr>
              <a:t>47</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48134" name="Rectangle 9"/>
          <p:cNvSpPr>
            <a:spLocks noChangeArrowheads="1"/>
          </p:cNvSpPr>
          <p:nvPr/>
        </p:nvSpPr>
        <p:spPr bwMode="auto">
          <a:xfrm>
            <a:off x="1283934" y="1706436"/>
            <a:ext cx="6904653"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Internet Speed  before Upgrading to Double Play or Triple Play</a:t>
            </a:r>
            <a:endParaRPr lang="en-US" sz="1300" b="1" u="sng" dirty="0">
              <a:solidFill>
                <a:srgbClr val="000000"/>
              </a:solidFill>
            </a:endParaRPr>
          </a:p>
        </p:txBody>
      </p:sp>
      <p:graphicFrame>
        <p:nvGraphicFramePr>
          <p:cNvPr id="11" name="Chart 10"/>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48138" name="TextBox 14"/>
          <p:cNvSpPr txBox="1">
            <a:spLocks noChangeArrowheads="1"/>
          </p:cNvSpPr>
          <p:nvPr/>
        </p:nvSpPr>
        <p:spPr bwMode="auto">
          <a:xfrm>
            <a:off x="768924" y="884392"/>
            <a:ext cx="7543800" cy="523220"/>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24% </a:t>
            </a:r>
            <a:r>
              <a:rPr lang="en-GB" sz="1400" dirty="0"/>
              <a:t>of </a:t>
            </a:r>
            <a:r>
              <a:rPr lang="en-GB" sz="1400" dirty="0" smtClean="0"/>
              <a:t>individuals with an Internet </a:t>
            </a:r>
            <a:r>
              <a:rPr lang="en-GB" sz="1400" dirty="0"/>
              <a:t>connection at home </a:t>
            </a:r>
            <a:r>
              <a:rPr lang="en-GB" sz="1400" dirty="0" smtClean="0"/>
              <a:t>have upgraded from an Internet-only package (mostly at speeds 1Mbps and less) to double play or triple play.</a:t>
            </a:r>
            <a:endParaRPr lang="en-GB" sz="1400" dirty="0"/>
          </a:p>
        </p:txBody>
      </p:sp>
      <p:graphicFrame>
        <p:nvGraphicFramePr>
          <p:cNvPr id="12" name="Chart 11"/>
          <p:cNvGraphicFramePr>
            <a:graphicFrameLocks/>
          </p:cNvGraphicFramePr>
          <p:nvPr>
            <p:extLst>
              <p:ext uri="{D42A27DB-BD31-4B8C-83A1-F6EECF244321}">
                <p14:modId xmlns:p14="http://schemas.microsoft.com/office/powerpoint/2010/main" val="2635885209"/>
              </p:ext>
            </p:extLst>
          </p:nvPr>
        </p:nvGraphicFramePr>
        <p:xfrm>
          <a:off x="590087" y="2223047"/>
          <a:ext cx="7982297" cy="4293641"/>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4133255" y="5936311"/>
            <a:ext cx="1297150" cy="276999"/>
          </a:xfrm>
          <a:prstGeom prst="rect">
            <a:avLst/>
          </a:prstGeom>
        </p:spPr>
        <p:txBody>
          <a:bodyPr wrap="none">
            <a:spAutoFit/>
          </a:bodyPr>
          <a:lstStyle/>
          <a:p>
            <a:r>
              <a:rPr lang="en-US" sz="1200" b="1" dirty="0" smtClean="0">
                <a:solidFill>
                  <a:srgbClr val="000000"/>
                </a:solidFill>
              </a:rPr>
              <a:t>Internet Speed </a:t>
            </a:r>
            <a:endParaRPr lang="en-US" sz="1200" dirty="0"/>
          </a:p>
        </p:txBody>
      </p:sp>
    </p:spTree>
    <p:extLst>
      <p:ext uri="{BB962C8B-B14F-4D97-AF65-F5344CB8AC3E}">
        <p14:creationId xmlns:p14="http://schemas.microsoft.com/office/powerpoint/2010/main" val="401268952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25475" y="311150"/>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Subscription (9)</a:t>
            </a:r>
          </a:p>
        </p:txBody>
      </p:sp>
      <p:sp>
        <p:nvSpPr>
          <p:cNvPr id="14" name="Slide Number Placeholder 13"/>
          <p:cNvSpPr>
            <a:spLocks noGrp="1"/>
          </p:cNvSpPr>
          <p:nvPr>
            <p:ph type="sldNum" sz="quarter" idx="12"/>
          </p:nvPr>
        </p:nvSpPr>
        <p:spPr/>
        <p:txBody>
          <a:bodyPr/>
          <a:lstStyle/>
          <a:p>
            <a:pPr>
              <a:defRPr/>
            </a:pPr>
            <a:r>
              <a:rPr lang="en-US" smtClean="0"/>
              <a:t>  </a:t>
            </a:r>
            <a:fld id="{780E2971-67DD-421F-9F01-CEF21D092743}" type="slidenum">
              <a:rPr lang="en-US" smtClean="0"/>
              <a:pPr>
                <a:defRPr/>
              </a:pPr>
              <a:t>48</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48134" name="Rectangle 9"/>
          <p:cNvSpPr>
            <a:spLocks noChangeArrowheads="1"/>
          </p:cNvSpPr>
          <p:nvPr/>
        </p:nvSpPr>
        <p:spPr bwMode="auto">
          <a:xfrm>
            <a:off x="951438" y="1715692"/>
            <a:ext cx="6904653"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Reasons for Upgrading Internet Account to Double Play / Triple Play</a:t>
            </a:r>
            <a:endParaRPr lang="en-US" sz="1300" b="1" u="sng" dirty="0">
              <a:solidFill>
                <a:srgbClr val="000000"/>
              </a:solidFill>
            </a:endParaRPr>
          </a:p>
        </p:txBody>
      </p:sp>
      <p:graphicFrame>
        <p:nvGraphicFramePr>
          <p:cNvPr id="11" name="Chart 10"/>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48138" name="TextBox 14"/>
          <p:cNvSpPr txBox="1">
            <a:spLocks noChangeArrowheads="1"/>
          </p:cNvSpPr>
          <p:nvPr/>
        </p:nvSpPr>
        <p:spPr bwMode="auto">
          <a:xfrm>
            <a:off x="768924" y="884392"/>
            <a:ext cx="7543800" cy="738664"/>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The need of a higher Internet speed is the most common reason for upgrading to double play and triple play packages.</a:t>
            </a:r>
            <a:endParaRPr lang="en-GB" sz="1400" dirty="0"/>
          </a:p>
          <a:p>
            <a:pPr marL="169863" indent="-169863" algn="just"/>
            <a:endParaRPr lang="en-GB" sz="1400" dirty="0"/>
          </a:p>
        </p:txBody>
      </p:sp>
      <p:graphicFrame>
        <p:nvGraphicFramePr>
          <p:cNvPr id="12" name="Chart 11"/>
          <p:cNvGraphicFramePr>
            <a:graphicFrameLocks/>
          </p:cNvGraphicFramePr>
          <p:nvPr>
            <p:extLst>
              <p:ext uri="{D42A27DB-BD31-4B8C-83A1-F6EECF244321}">
                <p14:modId xmlns:p14="http://schemas.microsoft.com/office/powerpoint/2010/main" val="656952041"/>
              </p:ext>
            </p:extLst>
          </p:nvPr>
        </p:nvGraphicFramePr>
        <p:xfrm>
          <a:off x="573448" y="2312829"/>
          <a:ext cx="7997898" cy="4302609"/>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765019" y="6321591"/>
            <a:ext cx="6975694" cy="230832"/>
          </a:xfrm>
          <a:prstGeom prst="rect">
            <a:avLst/>
          </a:prstGeom>
        </p:spPr>
        <p:txBody>
          <a:bodyPr wrap="square">
            <a:spAutoFit/>
          </a:bodyPr>
          <a:lstStyle/>
          <a:p>
            <a:r>
              <a:rPr lang="en-US" sz="900" i="1" dirty="0"/>
              <a:t> </a:t>
            </a:r>
            <a:r>
              <a:rPr lang="en-US" sz="900" i="1" dirty="0" smtClean="0"/>
              <a:t>* like </a:t>
            </a:r>
            <a:r>
              <a:rPr lang="en-US" sz="900" i="1" dirty="0"/>
              <a:t>free international  minutes, free </a:t>
            </a:r>
            <a:r>
              <a:rPr lang="en-US" sz="900" i="1" dirty="0" smtClean="0"/>
              <a:t>Wi-Fi </a:t>
            </a:r>
            <a:r>
              <a:rPr lang="en-US" sz="900" i="1" dirty="0"/>
              <a:t>hotspot, </a:t>
            </a:r>
            <a:r>
              <a:rPr lang="en-US" sz="900" i="1" dirty="0" smtClean="0"/>
              <a:t>etc…</a:t>
            </a:r>
            <a:endParaRPr lang="en-US" sz="900" i="1" dirty="0"/>
          </a:p>
        </p:txBody>
      </p:sp>
    </p:spTree>
    <p:extLst>
      <p:ext uri="{BB962C8B-B14F-4D97-AF65-F5344CB8AC3E}">
        <p14:creationId xmlns:p14="http://schemas.microsoft.com/office/powerpoint/2010/main" val="15612235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2"/>
          <p:cNvGraphicFramePr>
            <a:graphicFrameLocks/>
          </p:cNvGraphicFramePr>
          <p:nvPr>
            <p:extLst>
              <p:ext uri="{D42A27DB-BD31-4B8C-83A1-F6EECF244321}">
                <p14:modId xmlns:p14="http://schemas.microsoft.com/office/powerpoint/2010/main" val="1045302119"/>
              </p:ext>
            </p:extLst>
          </p:nvPr>
        </p:nvGraphicFramePr>
        <p:xfrm>
          <a:off x="954189" y="2446035"/>
          <a:ext cx="7617156" cy="3975705"/>
        </p:xfrm>
        <a:graphic>
          <a:graphicData uri="http://schemas.openxmlformats.org/drawingml/2006/chart">
            <c:chart xmlns:c="http://schemas.openxmlformats.org/drawingml/2006/chart" xmlns:r="http://schemas.openxmlformats.org/officeDocument/2006/relationships" r:id="rId3"/>
          </a:graphicData>
        </a:graphic>
      </p:graphicFrame>
      <p:sp>
        <p:nvSpPr>
          <p:cNvPr id="11266" name="Rectangle 2"/>
          <p:cNvSpPr>
            <a:spLocks noGrp="1" noChangeArrowheads="1"/>
          </p:cNvSpPr>
          <p:nvPr>
            <p:ph type="title" idx="4294967295"/>
          </p:nvPr>
        </p:nvSpPr>
        <p:spPr>
          <a:xfrm>
            <a:off x="611188" y="311150"/>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Subscription (10)</a:t>
            </a:r>
          </a:p>
        </p:txBody>
      </p:sp>
      <p:sp>
        <p:nvSpPr>
          <p:cNvPr id="14" name="Slide Number Placeholder 13"/>
          <p:cNvSpPr>
            <a:spLocks noGrp="1"/>
          </p:cNvSpPr>
          <p:nvPr>
            <p:ph type="sldNum" sz="quarter" idx="12"/>
          </p:nvPr>
        </p:nvSpPr>
        <p:spPr/>
        <p:txBody>
          <a:bodyPr/>
          <a:lstStyle/>
          <a:p>
            <a:pPr>
              <a:defRPr/>
            </a:pPr>
            <a:r>
              <a:rPr lang="en-US" smtClean="0"/>
              <a:t>  </a:t>
            </a:r>
            <a:fld id="{D4252241-AD03-48B3-924A-5323CEEA0DED}" type="slidenum">
              <a:rPr lang="en-US" smtClean="0"/>
              <a:pPr>
                <a:defRPr/>
              </a:pPr>
              <a:t>49</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7" name="Chart 6"/>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47110" name="Rectangle 7"/>
          <p:cNvSpPr>
            <a:spLocks noChangeArrowheads="1"/>
          </p:cNvSpPr>
          <p:nvPr/>
        </p:nvSpPr>
        <p:spPr bwMode="auto">
          <a:xfrm>
            <a:off x="1933086" y="2125905"/>
            <a:ext cx="5594550" cy="292388"/>
          </a:xfrm>
          <a:prstGeom prst="rect">
            <a:avLst/>
          </a:prstGeom>
          <a:noFill/>
          <a:ln w="9525">
            <a:noFill/>
            <a:miter lim="800000"/>
            <a:headEnd/>
            <a:tailEnd/>
          </a:ln>
        </p:spPr>
        <p:txBody>
          <a:bodyPr wrap="square">
            <a:spAutoFit/>
          </a:bodyPr>
          <a:lstStyle/>
          <a:p>
            <a:pPr algn="ctr"/>
            <a:r>
              <a:rPr lang="en-US" sz="1300" b="1" u="sng" dirty="0" smtClean="0"/>
              <a:t>Intention to Upgrade to Double or Triple Play in the Next 6 Months</a:t>
            </a:r>
            <a:endParaRPr lang="en-US" sz="1300" b="1" u="sng" dirty="0"/>
          </a:p>
        </p:txBody>
      </p:sp>
      <p:sp>
        <p:nvSpPr>
          <p:cNvPr id="47111" name="TextBox 8"/>
          <p:cNvSpPr txBox="1">
            <a:spLocks noChangeArrowheads="1"/>
          </p:cNvSpPr>
          <p:nvPr/>
        </p:nvSpPr>
        <p:spPr bwMode="auto">
          <a:xfrm>
            <a:off x="768924" y="889333"/>
            <a:ext cx="7543800" cy="1384995"/>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Intention to upgrade to double and triple play packages is quite low. Of those still using an Internet-only connection at home, only 8% stated they are intending to upgrade to double play and even less (3%) are willing to upgrade to triple play.</a:t>
            </a:r>
          </a:p>
          <a:p>
            <a:pPr marL="169863" indent="-169863" algn="just">
              <a:buFont typeface="Arial" charset="0"/>
              <a:buChar char="•"/>
            </a:pPr>
            <a:endParaRPr lang="en-GB" sz="1400" dirty="0" smtClean="0"/>
          </a:p>
          <a:p>
            <a:pPr marL="169863" indent="-169863" algn="just">
              <a:buFont typeface="Arial" charset="0"/>
              <a:buChar char="•"/>
            </a:pPr>
            <a:r>
              <a:rPr lang="en-GB" sz="1400" dirty="0" smtClean="0"/>
              <a:t>Close to one third of the users are still indecisive towards upgrading</a:t>
            </a:r>
            <a:endParaRPr lang="en-GB" sz="1400" dirty="0"/>
          </a:p>
          <a:p>
            <a:pPr marL="169863" indent="-169863" algn="just"/>
            <a:endParaRPr lang="en-GB" sz="1400" dirty="0"/>
          </a:p>
        </p:txBody>
      </p:sp>
    </p:spTree>
    <p:extLst>
      <p:ext uri="{BB962C8B-B14F-4D97-AF65-F5344CB8AC3E}">
        <p14:creationId xmlns:p14="http://schemas.microsoft.com/office/powerpoint/2010/main" val="14646960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61988" y="323850"/>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Introduction and Main Results - Subscriptions</a:t>
            </a:r>
          </a:p>
        </p:txBody>
      </p:sp>
      <p:sp>
        <p:nvSpPr>
          <p:cNvPr id="14" name="Slide Number Placeholder 13"/>
          <p:cNvSpPr>
            <a:spLocks noGrp="1"/>
          </p:cNvSpPr>
          <p:nvPr>
            <p:ph type="sldNum" sz="quarter" idx="12"/>
          </p:nvPr>
        </p:nvSpPr>
        <p:spPr/>
        <p:txBody>
          <a:bodyPr/>
          <a:lstStyle/>
          <a:p>
            <a:pPr>
              <a:defRPr/>
            </a:pPr>
            <a:r>
              <a:rPr lang="en-US" smtClean="0"/>
              <a:t>  </a:t>
            </a:r>
            <a:fld id="{EB49D52A-93BD-41C1-82A9-854FF8556466}" type="slidenum">
              <a:rPr lang="en-US" smtClean="0"/>
              <a:pPr>
                <a:defRPr/>
              </a:pPr>
              <a:t>5</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2" name="Chart 11"/>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9223" name="Rectangle 15"/>
          <p:cNvSpPr>
            <a:spLocks noChangeArrowheads="1"/>
          </p:cNvSpPr>
          <p:nvPr/>
        </p:nvSpPr>
        <p:spPr bwMode="auto">
          <a:xfrm>
            <a:off x="5154039" y="813391"/>
            <a:ext cx="2670924" cy="292388"/>
          </a:xfrm>
          <a:prstGeom prst="rect">
            <a:avLst/>
          </a:prstGeom>
          <a:noFill/>
          <a:ln w="9525">
            <a:noFill/>
            <a:miter lim="800000"/>
            <a:headEnd/>
            <a:tailEnd/>
          </a:ln>
        </p:spPr>
        <p:txBody>
          <a:bodyPr wrap="none">
            <a:spAutoFit/>
          </a:bodyPr>
          <a:lstStyle/>
          <a:p>
            <a:pPr algn="ctr"/>
            <a:r>
              <a:rPr lang="en-US" sz="1300" b="1" u="sng" dirty="0" smtClean="0">
                <a:solidFill>
                  <a:srgbClr val="000000"/>
                </a:solidFill>
              </a:rPr>
              <a:t>Individuals with Mobile Phone</a:t>
            </a:r>
            <a:endParaRPr lang="en-US" sz="1300" b="1" u="sng" dirty="0">
              <a:solidFill>
                <a:srgbClr val="000000"/>
              </a:solidFill>
            </a:endParaRPr>
          </a:p>
        </p:txBody>
      </p:sp>
      <p:sp>
        <p:nvSpPr>
          <p:cNvPr id="9224" name="Rectangle 1"/>
          <p:cNvSpPr>
            <a:spLocks noChangeArrowheads="1"/>
          </p:cNvSpPr>
          <p:nvPr/>
        </p:nvSpPr>
        <p:spPr bwMode="auto">
          <a:xfrm>
            <a:off x="625083" y="834643"/>
            <a:ext cx="3371850" cy="292388"/>
          </a:xfrm>
          <a:prstGeom prst="rect">
            <a:avLst/>
          </a:prstGeom>
          <a:noFill/>
          <a:ln w="9525">
            <a:noFill/>
            <a:miter lim="800000"/>
            <a:headEnd/>
            <a:tailEnd/>
          </a:ln>
        </p:spPr>
        <p:txBody>
          <a:bodyPr>
            <a:spAutoFit/>
          </a:bodyPr>
          <a:lstStyle/>
          <a:p>
            <a:pPr algn="ctr"/>
            <a:r>
              <a:rPr lang="en-US" sz="1300" b="1" u="sng" dirty="0" smtClean="0"/>
              <a:t>Household with Fixed Telephone Line</a:t>
            </a:r>
            <a:endParaRPr lang="en-US" sz="1300" b="1" u="sng" dirty="0"/>
          </a:p>
        </p:txBody>
      </p:sp>
      <p:sp>
        <p:nvSpPr>
          <p:cNvPr id="9225" name="Rectangle 14"/>
          <p:cNvSpPr>
            <a:spLocks noChangeArrowheads="1"/>
          </p:cNvSpPr>
          <p:nvPr/>
        </p:nvSpPr>
        <p:spPr bwMode="auto">
          <a:xfrm>
            <a:off x="665849" y="3683286"/>
            <a:ext cx="3200400" cy="292388"/>
          </a:xfrm>
          <a:prstGeom prst="rect">
            <a:avLst/>
          </a:prstGeom>
          <a:noFill/>
          <a:ln w="9525">
            <a:noFill/>
            <a:miter lim="800000"/>
            <a:headEnd/>
            <a:tailEnd/>
          </a:ln>
        </p:spPr>
        <p:txBody>
          <a:bodyPr>
            <a:spAutoFit/>
          </a:bodyPr>
          <a:lstStyle/>
          <a:p>
            <a:pPr algn="ctr"/>
            <a:r>
              <a:rPr lang="en-US" sz="1300" b="1" u="sng" dirty="0" smtClean="0"/>
              <a:t>Household with Internet Connection</a:t>
            </a:r>
            <a:endParaRPr lang="en-US" sz="1300" b="1" u="sng" dirty="0"/>
          </a:p>
        </p:txBody>
      </p:sp>
      <p:sp>
        <p:nvSpPr>
          <p:cNvPr id="9226" name="Rectangle 17"/>
          <p:cNvSpPr>
            <a:spLocks noChangeArrowheads="1"/>
          </p:cNvSpPr>
          <p:nvPr/>
        </p:nvSpPr>
        <p:spPr bwMode="auto">
          <a:xfrm>
            <a:off x="5043536" y="3710563"/>
            <a:ext cx="3429000" cy="292388"/>
          </a:xfrm>
          <a:prstGeom prst="rect">
            <a:avLst/>
          </a:prstGeom>
          <a:noFill/>
          <a:ln w="9525">
            <a:noFill/>
            <a:miter lim="800000"/>
            <a:headEnd/>
            <a:tailEnd/>
          </a:ln>
        </p:spPr>
        <p:txBody>
          <a:bodyPr>
            <a:spAutoFit/>
          </a:bodyPr>
          <a:lstStyle/>
          <a:p>
            <a:pPr algn="ctr"/>
            <a:r>
              <a:rPr lang="en-US" sz="1300" b="1" u="sng" dirty="0" smtClean="0">
                <a:solidFill>
                  <a:srgbClr val="000000"/>
                </a:solidFill>
              </a:rPr>
              <a:t>Broadband Speed in Household</a:t>
            </a:r>
            <a:endParaRPr lang="en-US" sz="1300" b="1" u="sng" dirty="0">
              <a:solidFill>
                <a:srgbClr val="000000"/>
              </a:solidFill>
            </a:endParaRPr>
          </a:p>
        </p:txBody>
      </p:sp>
      <p:graphicFrame>
        <p:nvGraphicFramePr>
          <p:cNvPr id="18" name="Chart 25"/>
          <p:cNvGraphicFramePr>
            <a:graphicFrameLocks/>
          </p:cNvGraphicFramePr>
          <p:nvPr>
            <p:extLst>
              <p:ext uri="{D42A27DB-BD31-4B8C-83A1-F6EECF244321}">
                <p14:modId xmlns:p14="http://schemas.microsoft.com/office/powerpoint/2010/main" val="3393264970"/>
              </p:ext>
            </p:extLst>
          </p:nvPr>
        </p:nvGraphicFramePr>
        <p:xfrm>
          <a:off x="227603" y="1301380"/>
          <a:ext cx="3859619" cy="21371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26"/>
          <p:cNvGraphicFramePr>
            <a:graphicFrameLocks/>
          </p:cNvGraphicFramePr>
          <p:nvPr>
            <p:extLst>
              <p:ext uri="{D42A27DB-BD31-4B8C-83A1-F6EECF244321}">
                <p14:modId xmlns:p14="http://schemas.microsoft.com/office/powerpoint/2010/main" val="1490624458"/>
              </p:ext>
            </p:extLst>
          </p:nvPr>
        </p:nvGraphicFramePr>
        <p:xfrm>
          <a:off x="4412513" y="1073888"/>
          <a:ext cx="4561366" cy="23646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7"/>
          <p:cNvGraphicFramePr>
            <a:graphicFrameLocks/>
          </p:cNvGraphicFramePr>
          <p:nvPr/>
        </p:nvGraphicFramePr>
        <p:xfrm>
          <a:off x="425042" y="4399984"/>
          <a:ext cx="3549429" cy="21511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30"/>
          <p:cNvGraphicFramePr>
            <a:graphicFrameLocks/>
          </p:cNvGraphicFramePr>
          <p:nvPr/>
        </p:nvGraphicFramePr>
        <p:xfrm>
          <a:off x="4572000" y="4211783"/>
          <a:ext cx="4432301" cy="2290618"/>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25475" y="333375"/>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Subscription (11)</a:t>
            </a:r>
          </a:p>
        </p:txBody>
      </p:sp>
      <p:sp>
        <p:nvSpPr>
          <p:cNvPr id="14" name="Slide Number Placeholder 13"/>
          <p:cNvSpPr>
            <a:spLocks noGrp="1"/>
          </p:cNvSpPr>
          <p:nvPr>
            <p:ph type="sldNum" sz="quarter" idx="12"/>
          </p:nvPr>
        </p:nvSpPr>
        <p:spPr/>
        <p:txBody>
          <a:bodyPr/>
          <a:lstStyle/>
          <a:p>
            <a:pPr>
              <a:defRPr/>
            </a:pPr>
            <a:r>
              <a:rPr lang="en-US" smtClean="0"/>
              <a:t>  </a:t>
            </a:r>
            <a:fld id="{0A30B6A5-9068-49E6-8859-C85949944E5C}" type="slidenum">
              <a:rPr lang="en-US" smtClean="0"/>
              <a:pPr>
                <a:defRPr/>
              </a:pPr>
              <a:t>50</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49158" name="Rectangle 9"/>
          <p:cNvSpPr>
            <a:spLocks noChangeArrowheads="1"/>
          </p:cNvSpPr>
          <p:nvPr/>
        </p:nvSpPr>
        <p:spPr bwMode="auto">
          <a:xfrm>
            <a:off x="1994697" y="1706444"/>
            <a:ext cx="5338972"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Reasons for not Intending to Upgrade to Double Play / Triple Play</a:t>
            </a:r>
            <a:endParaRPr lang="en-US" sz="1300" b="1" u="sng" dirty="0">
              <a:solidFill>
                <a:srgbClr val="000000"/>
              </a:solidFill>
            </a:endParaRPr>
          </a:p>
        </p:txBody>
      </p:sp>
      <p:sp>
        <p:nvSpPr>
          <p:cNvPr id="49160" name="TextBox 14"/>
          <p:cNvSpPr txBox="1">
            <a:spLocks noChangeArrowheads="1"/>
          </p:cNvSpPr>
          <p:nvPr/>
        </p:nvSpPr>
        <p:spPr bwMode="auto">
          <a:xfrm>
            <a:off x="768924" y="889150"/>
            <a:ext cx="7924800" cy="738664"/>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Most subscribers of Internet are not willing to upgrade to double or triple play as they are happy with their current Internet package. Other reasons cited include price and lack of interest in additional services.</a:t>
            </a:r>
            <a:endParaRPr lang="en-GB" sz="1400" dirty="0"/>
          </a:p>
        </p:txBody>
      </p:sp>
      <p:graphicFrame>
        <p:nvGraphicFramePr>
          <p:cNvPr id="12" name="Chart 11"/>
          <p:cNvGraphicFramePr>
            <a:graphicFrameLocks/>
          </p:cNvGraphicFramePr>
          <p:nvPr>
            <p:extLst>
              <p:ext uri="{D42A27DB-BD31-4B8C-83A1-F6EECF244321}">
                <p14:modId xmlns:p14="http://schemas.microsoft.com/office/powerpoint/2010/main" val="1180294002"/>
              </p:ext>
            </p:extLst>
          </p:nvPr>
        </p:nvGraphicFramePr>
        <p:xfrm>
          <a:off x="619633" y="2225964"/>
          <a:ext cx="8016367" cy="38325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765019" y="6321591"/>
            <a:ext cx="6975694" cy="230832"/>
          </a:xfrm>
          <a:prstGeom prst="rect">
            <a:avLst/>
          </a:prstGeom>
        </p:spPr>
        <p:txBody>
          <a:bodyPr wrap="square">
            <a:spAutoFit/>
          </a:bodyPr>
          <a:lstStyle/>
          <a:p>
            <a:r>
              <a:rPr lang="en-US" sz="900" i="1" dirty="0"/>
              <a:t> </a:t>
            </a:r>
            <a:r>
              <a:rPr lang="en-US" sz="900" i="1" dirty="0" smtClean="0"/>
              <a:t>* like </a:t>
            </a:r>
            <a:r>
              <a:rPr lang="en-US" sz="900" i="1" dirty="0"/>
              <a:t>free international  minutes, free </a:t>
            </a:r>
            <a:r>
              <a:rPr lang="en-US" sz="900" i="1" dirty="0" smtClean="0"/>
              <a:t>Wi-Fi </a:t>
            </a:r>
            <a:r>
              <a:rPr lang="en-US" sz="900" i="1" dirty="0"/>
              <a:t>hotspot, </a:t>
            </a:r>
            <a:r>
              <a:rPr lang="en-US" sz="900" i="1" dirty="0" smtClean="0"/>
              <a:t>etc…</a:t>
            </a:r>
            <a:endParaRPr lang="en-US" sz="900" i="1" dirty="0"/>
          </a:p>
        </p:txBody>
      </p:sp>
    </p:spTree>
    <p:extLst>
      <p:ext uri="{BB962C8B-B14F-4D97-AF65-F5344CB8AC3E}">
        <p14:creationId xmlns:p14="http://schemas.microsoft.com/office/powerpoint/2010/main" val="247058447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54050" y="31908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Usage (1)</a:t>
            </a:r>
          </a:p>
        </p:txBody>
      </p:sp>
      <p:sp>
        <p:nvSpPr>
          <p:cNvPr id="14" name="Slide Number Placeholder 13"/>
          <p:cNvSpPr>
            <a:spLocks noGrp="1"/>
          </p:cNvSpPr>
          <p:nvPr>
            <p:ph type="sldNum" sz="quarter" idx="12"/>
          </p:nvPr>
        </p:nvSpPr>
        <p:spPr/>
        <p:txBody>
          <a:bodyPr/>
          <a:lstStyle/>
          <a:p>
            <a:pPr>
              <a:defRPr/>
            </a:pPr>
            <a:r>
              <a:rPr lang="en-US" smtClean="0"/>
              <a:t>  </a:t>
            </a:r>
            <a:fld id="{F8978D3E-EBDF-48A1-ADC6-1BAA6AAD91EA}" type="slidenum">
              <a:rPr lang="en-US" smtClean="0"/>
              <a:pPr>
                <a:defRPr/>
              </a:pPr>
              <a:t>51</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50182" name="Rectangle 10"/>
          <p:cNvSpPr>
            <a:spLocks noChangeArrowheads="1"/>
          </p:cNvSpPr>
          <p:nvPr/>
        </p:nvSpPr>
        <p:spPr bwMode="auto">
          <a:xfrm>
            <a:off x="0" y="2430790"/>
            <a:ext cx="3934690" cy="492443"/>
          </a:xfrm>
          <a:prstGeom prst="rect">
            <a:avLst/>
          </a:prstGeom>
          <a:noFill/>
          <a:ln w="9525">
            <a:noFill/>
            <a:miter lim="800000"/>
            <a:headEnd/>
            <a:tailEnd/>
          </a:ln>
        </p:spPr>
        <p:txBody>
          <a:bodyPr wrap="square">
            <a:spAutoFit/>
          </a:bodyPr>
          <a:lstStyle/>
          <a:p>
            <a:pPr algn="ctr"/>
            <a:r>
              <a:rPr lang="en-US" sz="1300" b="1" u="sng" dirty="0" smtClean="0"/>
              <a:t>Individuals Using Internet within</a:t>
            </a:r>
          </a:p>
          <a:p>
            <a:pPr algn="ctr"/>
            <a:r>
              <a:rPr lang="en-US" sz="1300" b="1" u="sng" dirty="0" smtClean="0"/>
              <a:t> the Past 3 Months from </a:t>
            </a:r>
            <a:r>
              <a:rPr lang="en-US" sz="1300" b="1" u="sng" dirty="0"/>
              <a:t>any </a:t>
            </a:r>
            <a:r>
              <a:rPr lang="en-US" sz="1300" b="1" u="sng" dirty="0" smtClean="0"/>
              <a:t>Location</a:t>
            </a:r>
            <a:endParaRPr lang="en-US" sz="1300" b="1" u="sng" dirty="0"/>
          </a:p>
        </p:txBody>
      </p:sp>
      <p:sp>
        <p:nvSpPr>
          <p:cNvPr id="50184" name="Rectangle 12"/>
          <p:cNvSpPr>
            <a:spLocks noChangeArrowheads="1"/>
          </p:cNvSpPr>
          <p:nvPr/>
        </p:nvSpPr>
        <p:spPr bwMode="auto">
          <a:xfrm>
            <a:off x="4573151" y="2428139"/>
            <a:ext cx="4182918"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Locations Commonly Used to Access the </a:t>
            </a:r>
            <a:r>
              <a:rPr lang="en-US" sz="1300" b="1" u="sng" dirty="0">
                <a:solidFill>
                  <a:srgbClr val="000000"/>
                </a:solidFill>
              </a:rPr>
              <a:t>Internet </a:t>
            </a:r>
            <a:r>
              <a:rPr lang="en-US" sz="1300" b="1" u="sng" dirty="0" smtClean="0">
                <a:solidFill>
                  <a:srgbClr val="000000"/>
                </a:solidFill>
              </a:rPr>
              <a:t>in Past 3 Months</a:t>
            </a:r>
            <a:endParaRPr lang="en-US" sz="1300" b="1" u="sng" dirty="0">
              <a:solidFill>
                <a:srgbClr val="000000"/>
              </a:solidFill>
            </a:endParaRPr>
          </a:p>
        </p:txBody>
      </p:sp>
      <p:sp>
        <p:nvSpPr>
          <p:cNvPr id="50186" name="TextBox 12"/>
          <p:cNvSpPr txBox="1">
            <a:spLocks noChangeArrowheads="1"/>
          </p:cNvSpPr>
          <p:nvPr/>
        </p:nvSpPr>
        <p:spPr bwMode="auto">
          <a:xfrm>
            <a:off x="768924" y="883252"/>
            <a:ext cx="7543800" cy="707886"/>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85% </a:t>
            </a:r>
            <a:r>
              <a:rPr lang="en-GB" sz="1400" dirty="0"/>
              <a:t>of </a:t>
            </a:r>
            <a:r>
              <a:rPr lang="en-GB" sz="1400" dirty="0" smtClean="0"/>
              <a:t>individuals have used </a:t>
            </a:r>
            <a:r>
              <a:rPr lang="en-GB" sz="1400" dirty="0"/>
              <a:t>the Internet during the past three </a:t>
            </a:r>
            <a:r>
              <a:rPr lang="en-GB" sz="1400" dirty="0" smtClean="0"/>
              <a:t>months.</a:t>
            </a:r>
            <a:endParaRPr lang="en-GB" sz="1400" dirty="0"/>
          </a:p>
          <a:p>
            <a:pPr marL="169863" indent="-169863" algn="just"/>
            <a:endParaRPr lang="en-GB" sz="1200" dirty="0"/>
          </a:p>
          <a:p>
            <a:pPr marL="169863" indent="-169863" algn="just">
              <a:buFont typeface="Arial" charset="0"/>
              <a:buChar char="•"/>
            </a:pPr>
            <a:r>
              <a:rPr lang="en-GB" sz="1400" dirty="0"/>
              <a:t>Of these people, </a:t>
            </a:r>
            <a:r>
              <a:rPr lang="en-GB" sz="1400" dirty="0" smtClean="0"/>
              <a:t>80% </a:t>
            </a:r>
            <a:r>
              <a:rPr lang="en-GB" sz="1400" dirty="0"/>
              <a:t>regularly accessed the Internet from home and </a:t>
            </a:r>
            <a:r>
              <a:rPr lang="en-GB" sz="1400" dirty="0" smtClean="0"/>
              <a:t>56% </a:t>
            </a:r>
            <a:r>
              <a:rPr lang="en-GB" sz="1400" dirty="0"/>
              <a:t>from work</a:t>
            </a:r>
          </a:p>
        </p:txBody>
      </p:sp>
      <p:graphicFrame>
        <p:nvGraphicFramePr>
          <p:cNvPr id="15" name="Chart 25"/>
          <p:cNvGraphicFramePr>
            <a:graphicFrameLocks/>
          </p:cNvGraphicFramePr>
          <p:nvPr/>
        </p:nvGraphicFramePr>
        <p:xfrm>
          <a:off x="-218982" y="3094038"/>
          <a:ext cx="3947804" cy="3198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nvGraphicFramePr>
        <p:xfrm>
          <a:off x="3381375" y="2867025"/>
          <a:ext cx="5646738" cy="36861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54928987"/>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39763" y="333375"/>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Usage (2)</a:t>
            </a:r>
          </a:p>
        </p:txBody>
      </p:sp>
      <p:sp>
        <p:nvSpPr>
          <p:cNvPr id="14" name="Slide Number Placeholder 13"/>
          <p:cNvSpPr>
            <a:spLocks noGrp="1"/>
          </p:cNvSpPr>
          <p:nvPr>
            <p:ph type="sldNum" sz="quarter" idx="12"/>
          </p:nvPr>
        </p:nvSpPr>
        <p:spPr/>
        <p:txBody>
          <a:bodyPr/>
          <a:lstStyle/>
          <a:p>
            <a:pPr>
              <a:defRPr/>
            </a:pPr>
            <a:r>
              <a:rPr lang="en-US" smtClean="0"/>
              <a:t>  </a:t>
            </a:r>
            <a:fld id="{4A6E0D33-DEBC-463B-95B1-C3E70F8A0D3C}" type="slidenum">
              <a:rPr lang="en-US" smtClean="0"/>
              <a:pPr>
                <a:defRPr/>
              </a:pPr>
              <a:t>52</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sp>
        <p:nvSpPr>
          <p:cNvPr id="51206" name="Rectangle 10"/>
          <p:cNvSpPr>
            <a:spLocks noChangeArrowheads="1"/>
          </p:cNvSpPr>
          <p:nvPr/>
        </p:nvSpPr>
        <p:spPr bwMode="auto">
          <a:xfrm>
            <a:off x="2089821" y="1893719"/>
            <a:ext cx="5515090"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Reasons for not Using the </a:t>
            </a:r>
            <a:r>
              <a:rPr lang="en-US" sz="1300" b="1" u="sng" dirty="0">
                <a:solidFill>
                  <a:srgbClr val="000000"/>
                </a:solidFill>
              </a:rPr>
              <a:t>Internet within the </a:t>
            </a:r>
            <a:r>
              <a:rPr lang="en-US" sz="1300" b="1" u="sng" dirty="0" smtClean="0">
                <a:solidFill>
                  <a:srgbClr val="000000"/>
                </a:solidFill>
              </a:rPr>
              <a:t>Past 3 Months</a:t>
            </a:r>
            <a:endParaRPr lang="en-US" sz="1300" b="1" u="sng" dirty="0">
              <a:solidFill>
                <a:srgbClr val="000000"/>
              </a:solidFill>
            </a:endParaRPr>
          </a:p>
        </p:txBody>
      </p:sp>
      <p:sp>
        <p:nvSpPr>
          <p:cNvPr id="51208" name="TextBox 12"/>
          <p:cNvSpPr txBox="1">
            <a:spLocks noChangeArrowheads="1"/>
          </p:cNvSpPr>
          <p:nvPr/>
        </p:nvSpPr>
        <p:spPr bwMode="auto">
          <a:xfrm>
            <a:off x="766429" y="896434"/>
            <a:ext cx="7543800" cy="954088"/>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15% </a:t>
            </a:r>
            <a:r>
              <a:rPr lang="en-GB" sz="1400" dirty="0"/>
              <a:t>of individuals </a:t>
            </a:r>
            <a:r>
              <a:rPr lang="en-GB" sz="1400" dirty="0" smtClean="0"/>
              <a:t>have </a:t>
            </a:r>
            <a:r>
              <a:rPr lang="en-GB" sz="1400" dirty="0"/>
              <a:t>not used the Internet during the past three </a:t>
            </a:r>
            <a:r>
              <a:rPr lang="en-GB" sz="1400" dirty="0" smtClean="0"/>
              <a:t>months.</a:t>
            </a:r>
            <a:endParaRPr lang="en-GB" sz="1400" dirty="0"/>
          </a:p>
          <a:p>
            <a:pPr marL="169863" indent="-169863" algn="just"/>
            <a:endParaRPr lang="en-GB" sz="1400" dirty="0"/>
          </a:p>
          <a:p>
            <a:pPr marL="169863" indent="-169863" algn="just">
              <a:buFont typeface="Arial" charset="0"/>
              <a:buChar char="•"/>
            </a:pPr>
            <a:r>
              <a:rPr lang="en-GB" sz="1400" dirty="0"/>
              <a:t>Of </a:t>
            </a:r>
            <a:r>
              <a:rPr lang="en-GB" sz="1400" dirty="0" smtClean="0"/>
              <a:t>those, 72% said they were not </a:t>
            </a:r>
            <a:r>
              <a:rPr lang="en-GB" sz="1400" dirty="0"/>
              <a:t>interested in using the Internet while 36% said they do not know how to use the </a:t>
            </a:r>
            <a:r>
              <a:rPr lang="en-GB" sz="1400" dirty="0" smtClean="0"/>
              <a:t>Internet.</a:t>
            </a:r>
            <a:endParaRPr lang="en-GB" sz="1400" dirty="0"/>
          </a:p>
        </p:txBody>
      </p:sp>
      <p:graphicFrame>
        <p:nvGraphicFramePr>
          <p:cNvPr id="10" name="Chart 9"/>
          <p:cNvGraphicFramePr>
            <a:graphicFrameLocks/>
          </p:cNvGraphicFramePr>
          <p:nvPr/>
        </p:nvGraphicFramePr>
        <p:xfrm>
          <a:off x="597116" y="2200008"/>
          <a:ext cx="7948612" cy="380044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74466" y="6528483"/>
            <a:ext cx="3625930" cy="253916"/>
          </a:xfrm>
          <a:prstGeom prst="rect">
            <a:avLst/>
          </a:prstGeom>
        </p:spPr>
        <p:txBody>
          <a:bodyPr wrap="square">
            <a:spAutoFit/>
          </a:bodyPr>
          <a:lstStyle/>
          <a:p>
            <a:r>
              <a:rPr lang="en-US" sz="1050" i="1" dirty="0" smtClean="0"/>
              <a:t>Base: Individuals not used internet in last 3 months- 306</a:t>
            </a:r>
            <a:endParaRPr lang="en-US" sz="1050" dirty="0"/>
          </a:p>
        </p:txBody>
      </p:sp>
    </p:spTree>
    <p:extLst>
      <p:ext uri="{BB962C8B-B14F-4D97-AF65-F5344CB8AC3E}">
        <p14:creationId xmlns:p14="http://schemas.microsoft.com/office/powerpoint/2010/main" val="348752494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76275" y="327025"/>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Usage (3)</a:t>
            </a:r>
          </a:p>
        </p:txBody>
      </p:sp>
      <p:sp>
        <p:nvSpPr>
          <p:cNvPr id="14" name="Slide Number Placeholder 13"/>
          <p:cNvSpPr>
            <a:spLocks noGrp="1"/>
          </p:cNvSpPr>
          <p:nvPr>
            <p:ph type="sldNum" sz="quarter" idx="12"/>
          </p:nvPr>
        </p:nvSpPr>
        <p:spPr/>
        <p:txBody>
          <a:bodyPr/>
          <a:lstStyle/>
          <a:p>
            <a:pPr>
              <a:defRPr/>
            </a:pPr>
            <a:r>
              <a:rPr lang="en-US" smtClean="0"/>
              <a:t>  </a:t>
            </a:r>
            <a:fld id="{6F7638FA-A77D-41D6-8647-C5900407421F}" type="slidenum">
              <a:rPr lang="en-US" smtClean="0"/>
              <a:pPr>
                <a:defRPr/>
              </a:pPr>
              <a:t>53</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2" name="Chart 11"/>
          <p:cNvGraphicFramePr>
            <a:graphicFrameLocks/>
          </p:cNvGraphicFramePr>
          <p:nvPr/>
        </p:nvGraphicFramePr>
        <p:xfrm>
          <a:off x="8047038" y="4340225"/>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52230" name="Rectangle 12"/>
          <p:cNvSpPr>
            <a:spLocks noChangeArrowheads="1"/>
          </p:cNvSpPr>
          <p:nvPr/>
        </p:nvSpPr>
        <p:spPr bwMode="auto">
          <a:xfrm>
            <a:off x="2311314" y="1887668"/>
            <a:ext cx="4572000" cy="292388"/>
          </a:xfrm>
          <a:prstGeom prst="rect">
            <a:avLst/>
          </a:prstGeom>
          <a:noFill/>
          <a:ln w="9525">
            <a:noFill/>
            <a:miter lim="800000"/>
            <a:headEnd/>
            <a:tailEnd/>
          </a:ln>
        </p:spPr>
        <p:txBody>
          <a:bodyPr>
            <a:spAutoFit/>
          </a:bodyPr>
          <a:lstStyle/>
          <a:p>
            <a:pPr algn="ctr"/>
            <a:r>
              <a:rPr lang="en-US" sz="1300" b="1" u="sng" dirty="0" smtClean="0">
                <a:solidFill>
                  <a:srgbClr val="000000"/>
                </a:solidFill>
              </a:rPr>
              <a:t>Frequency of Internet Use from Home and out of Home</a:t>
            </a:r>
            <a:endParaRPr lang="en-US" sz="1300" b="1" u="sng" dirty="0">
              <a:solidFill>
                <a:srgbClr val="000000"/>
              </a:solidFill>
            </a:endParaRPr>
          </a:p>
        </p:txBody>
      </p:sp>
      <p:sp>
        <p:nvSpPr>
          <p:cNvPr id="52232" name="TextBox 12"/>
          <p:cNvSpPr txBox="1">
            <a:spLocks noChangeArrowheads="1"/>
          </p:cNvSpPr>
          <p:nvPr/>
        </p:nvSpPr>
        <p:spPr bwMode="auto">
          <a:xfrm>
            <a:off x="767277" y="890369"/>
            <a:ext cx="7543800" cy="307777"/>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Most  of Internet users, use the Internet at least once a day from home and out of home.</a:t>
            </a:r>
            <a:endParaRPr lang="en-GB" sz="1400" dirty="0"/>
          </a:p>
        </p:txBody>
      </p:sp>
      <p:graphicFrame>
        <p:nvGraphicFramePr>
          <p:cNvPr id="9" name="Chart 23"/>
          <p:cNvGraphicFramePr>
            <a:graphicFrameLocks/>
          </p:cNvGraphicFramePr>
          <p:nvPr/>
        </p:nvGraphicFramePr>
        <p:xfrm>
          <a:off x="316899" y="2114733"/>
          <a:ext cx="7873874"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674466" y="6528483"/>
            <a:ext cx="3408647" cy="253916"/>
          </a:xfrm>
          <a:prstGeom prst="rect">
            <a:avLst/>
          </a:prstGeom>
        </p:spPr>
        <p:txBody>
          <a:bodyPr wrap="square">
            <a:spAutoFit/>
          </a:bodyPr>
          <a:lstStyle/>
          <a:p>
            <a:r>
              <a:rPr lang="en-US" sz="1050" i="1" dirty="0" smtClean="0"/>
              <a:t>Base: Individuals with internet connection - 1286</a:t>
            </a:r>
            <a:endParaRPr lang="en-US" sz="1050" dirty="0"/>
          </a:p>
        </p:txBody>
      </p:sp>
    </p:spTree>
    <p:extLst>
      <p:ext uri="{BB962C8B-B14F-4D97-AF65-F5344CB8AC3E}">
        <p14:creationId xmlns:p14="http://schemas.microsoft.com/office/powerpoint/2010/main" val="296038779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7700" y="31908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Usage (4)</a:t>
            </a:r>
          </a:p>
        </p:txBody>
      </p:sp>
      <p:sp>
        <p:nvSpPr>
          <p:cNvPr id="14" name="Slide Number Placeholder 13"/>
          <p:cNvSpPr>
            <a:spLocks noGrp="1"/>
          </p:cNvSpPr>
          <p:nvPr>
            <p:ph type="sldNum" sz="quarter" idx="12"/>
          </p:nvPr>
        </p:nvSpPr>
        <p:spPr/>
        <p:txBody>
          <a:bodyPr/>
          <a:lstStyle/>
          <a:p>
            <a:pPr>
              <a:defRPr/>
            </a:pPr>
            <a:r>
              <a:rPr lang="en-US" smtClean="0"/>
              <a:t>  </a:t>
            </a:r>
            <a:fld id="{FC89FBCE-C256-4D65-9945-1CFCB1C9939E}" type="slidenum">
              <a:rPr lang="en-US" smtClean="0"/>
              <a:pPr>
                <a:defRPr/>
              </a:pPr>
              <a:t>54</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8064500" y="4340225"/>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53254" name="Rectangle 8"/>
          <p:cNvSpPr>
            <a:spLocks noChangeArrowheads="1"/>
          </p:cNvSpPr>
          <p:nvPr/>
        </p:nvSpPr>
        <p:spPr bwMode="auto">
          <a:xfrm>
            <a:off x="2515327" y="1895947"/>
            <a:ext cx="4572000" cy="492443"/>
          </a:xfrm>
          <a:prstGeom prst="rect">
            <a:avLst/>
          </a:prstGeom>
          <a:noFill/>
          <a:ln w="9525">
            <a:noFill/>
            <a:miter lim="800000"/>
            <a:headEnd/>
            <a:tailEnd/>
          </a:ln>
        </p:spPr>
        <p:txBody>
          <a:bodyPr>
            <a:spAutoFit/>
          </a:bodyPr>
          <a:lstStyle/>
          <a:p>
            <a:pPr algn="ctr"/>
            <a:r>
              <a:rPr lang="en-US" sz="1300" b="1" u="sng" dirty="0" smtClean="0">
                <a:solidFill>
                  <a:srgbClr val="000000"/>
                </a:solidFill>
              </a:rPr>
              <a:t>Time  Individuals Spend on </a:t>
            </a:r>
            <a:r>
              <a:rPr lang="en-US" sz="1300" b="1" u="sng" dirty="0">
                <a:solidFill>
                  <a:srgbClr val="000000"/>
                </a:solidFill>
              </a:rPr>
              <a:t>the Internet per </a:t>
            </a:r>
            <a:r>
              <a:rPr lang="en-US" sz="1300" b="1" u="sng" dirty="0" smtClean="0">
                <a:solidFill>
                  <a:srgbClr val="000000"/>
                </a:solidFill>
              </a:rPr>
              <a:t>Week</a:t>
            </a:r>
          </a:p>
          <a:p>
            <a:pPr algn="ctr"/>
            <a:r>
              <a:rPr lang="en-US" sz="1300" b="1" u="sng" dirty="0" smtClean="0">
                <a:solidFill>
                  <a:srgbClr val="000000"/>
                </a:solidFill>
              </a:rPr>
              <a:t> in and out of Home</a:t>
            </a:r>
            <a:endParaRPr lang="en-US" sz="1300" b="1" u="sng" dirty="0">
              <a:solidFill>
                <a:srgbClr val="000000"/>
              </a:solidFill>
            </a:endParaRPr>
          </a:p>
        </p:txBody>
      </p:sp>
      <p:sp>
        <p:nvSpPr>
          <p:cNvPr id="53256" name="TextBox 12"/>
          <p:cNvSpPr txBox="1">
            <a:spLocks noChangeArrowheads="1"/>
          </p:cNvSpPr>
          <p:nvPr/>
        </p:nvSpPr>
        <p:spPr bwMode="auto">
          <a:xfrm>
            <a:off x="772554" y="881744"/>
            <a:ext cx="7543800" cy="954107"/>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35% of Internet users spend from 3 to 10 hours per week using the internet.</a:t>
            </a:r>
          </a:p>
          <a:p>
            <a:pPr marL="169863" indent="-169863" algn="just">
              <a:buFont typeface="Arial" charset="0"/>
              <a:buChar char="•"/>
            </a:pPr>
            <a:endParaRPr lang="en-GB" sz="1400" dirty="0" smtClean="0"/>
          </a:p>
          <a:p>
            <a:pPr marL="169863" indent="-169863" algn="just">
              <a:buFont typeface="Arial" charset="0"/>
              <a:buChar char="•"/>
            </a:pPr>
            <a:r>
              <a:rPr lang="en-GB" sz="1400" dirty="0" smtClean="0"/>
              <a:t>33% of Internet users access Internet for an hour or less per week out of home. </a:t>
            </a:r>
            <a:endParaRPr lang="en-GB" sz="1400" dirty="0"/>
          </a:p>
          <a:p>
            <a:pPr marL="169863" indent="-169863" algn="just"/>
            <a:endParaRPr lang="en-GB" sz="1400" dirty="0"/>
          </a:p>
        </p:txBody>
      </p:sp>
      <p:graphicFrame>
        <p:nvGraphicFramePr>
          <p:cNvPr id="11" name="Chart 23"/>
          <p:cNvGraphicFramePr>
            <a:graphicFrameLocks/>
          </p:cNvGraphicFramePr>
          <p:nvPr/>
        </p:nvGraphicFramePr>
        <p:xfrm>
          <a:off x="230767" y="2571171"/>
          <a:ext cx="8305800" cy="393976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674466" y="6528483"/>
            <a:ext cx="3408647" cy="253916"/>
          </a:xfrm>
          <a:prstGeom prst="rect">
            <a:avLst/>
          </a:prstGeom>
        </p:spPr>
        <p:txBody>
          <a:bodyPr wrap="square">
            <a:spAutoFit/>
          </a:bodyPr>
          <a:lstStyle/>
          <a:p>
            <a:r>
              <a:rPr lang="en-US" sz="1050" i="1" dirty="0" smtClean="0"/>
              <a:t>Base: Individuals with internet connection - 1286</a:t>
            </a:r>
            <a:endParaRPr lang="en-US" sz="1050" dirty="0"/>
          </a:p>
        </p:txBody>
      </p:sp>
    </p:spTree>
    <p:extLst>
      <p:ext uri="{BB962C8B-B14F-4D97-AF65-F5344CB8AC3E}">
        <p14:creationId xmlns:p14="http://schemas.microsoft.com/office/powerpoint/2010/main" val="213426766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12775" y="311150"/>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Usage (5)</a:t>
            </a:r>
          </a:p>
        </p:txBody>
      </p:sp>
      <p:sp>
        <p:nvSpPr>
          <p:cNvPr id="14" name="Slide Number Placeholder 13"/>
          <p:cNvSpPr>
            <a:spLocks noGrp="1"/>
          </p:cNvSpPr>
          <p:nvPr>
            <p:ph type="sldNum" sz="quarter" idx="12"/>
          </p:nvPr>
        </p:nvSpPr>
        <p:spPr/>
        <p:txBody>
          <a:bodyPr/>
          <a:lstStyle/>
          <a:p>
            <a:pPr>
              <a:defRPr/>
            </a:pPr>
            <a:r>
              <a:rPr lang="en-US" smtClean="0"/>
              <a:t>  </a:t>
            </a:r>
            <a:fld id="{AD69DB79-5170-4C6B-8319-F48CE2924B40}" type="slidenum">
              <a:rPr lang="en-US" smtClean="0"/>
              <a:pPr>
                <a:defRPr/>
              </a:pPr>
              <a:t>55</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54278" name="Rectangle 10"/>
          <p:cNvSpPr>
            <a:spLocks noChangeArrowheads="1"/>
          </p:cNvSpPr>
          <p:nvPr/>
        </p:nvSpPr>
        <p:spPr bwMode="auto">
          <a:xfrm>
            <a:off x="2403689" y="1910277"/>
            <a:ext cx="4572000" cy="492443"/>
          </a:xfrm>
          <a:prstGeom prst="rect">
            <a:avLst/>
          </a:prstGeom>
          <a:noFill/>
          <a:ln w="9525">
            <a:noFill/>
            <a:miter lim="800000"/>
            <a:headEnd/>
            <a:tailEnd/>
          </a:ln>
        </p:spPr>
        <p:txBody>
          <a:bodyPr>
            <a:spAutoFit/>
          </a:bodyPr>
          <a:lstStyle/>
          <a:p>
            <a:pPr algn="ctr"/>
            <a:r>
              <a:rPr lang="en-US" sz="1300" b="1" u="sng" dirty="0" smtClean="0"/>
              <a:t>Percentage of Internet Time Individuals Spend on the Various Websites by Language</a:t>
            </a:r>
            <a:endParaRPr lang="en-US" sz="1300" b="1" u="sng" dirty="0"/>
          </a:p>
        </p:txBody>
      </p:sp>
      <p:sp>
        <p:nvSpPr>
          <p:cNvPr id="54280" name="TextBox 12"/>
          <p:cNvSpPr txBox="1">
            <a:spLocks noChangeArrowheads="1"/>
          </p:cNvSpPr>
          <p:nvPr/>
        </p:nvSpPr>
        <p:spPr bwMode="auto">
          <a:xfrm>
            <a:off x="767277" y="890370"/>
            <a:ext cx="7543800" cy="307975"/>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The majority of Internet sites accessed in the UAE are English </a:t>
            </a:r>
            <a:r>
              <a:rPr lang="en-GB" sz="1400" dirty="0" smtClean="0"/>
              <a:t>based.</a:t>
            </a:r>
            <a:endParaRPr lang="en-GB" sz="1400" dirty="0"/>
          </a:p>
        </p:txBody>
      </p:sp>
      <p:graphicFrame>
        <p:nvGraphicFramePr>
          <p:cNvPr id="9" name="Chart 12"/>
          <p:cNvGraphicFramePr>
            <a:graphicFrameLocks/>
          </p:cNvGraphicFramePr>
          <p:nvPr/>
        </p:nvGraphicFramePr>
        <p:xfrm>
          <a:off x="1738265" y="2405742"/>
          <a:ext cx="5119735" cy="361405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674466" y="6528483"/>
            <a:ext cx="3408647" cy="253916"/>
          </a:xfrm>
          <a:prstGeom prst="rect">
            <a:avLst/>
          </a:prstGeom>
        </p:spPr>
        <p:txBody>
          <a:bodyPr wrap="square">
            <a:spAutoFit/>
          </a:bodyPr>
          <a:lstStyle/>
          <a:p>
            <a:r>
              <a:rPr lang="en-US" sz="1050" i="1" dirty="0" smtClean="0"/>
              <a:t>Base: Individuals with internet connection - 759</a:t>
            </a:r>
            <a:endParaRPr lang="en-US" sz="1050" dirty="0"/>
          </a:p>
        </p:txBody>
      </p:sp>
    </p:spTree>
    <p:extLst>
      <p:ext uri="{BB962C8B-B14F-4D97-AF65-F5344CB8AC3E}">
        <p14:creationId xmlns:p14="http://schemas.microsoft.com/office/powerpoint/2010/main" val="4286476914"/>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7700" y="31273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Internet Services – Usage (6)</a:t>
            </a:r>
          </a:p>
        </p:txBody>
      </p:sp>
      <p:sp>
        <p:nvSpPr>
          <p:cNvPr id="14" name="Slide Number Placeholder 13"/>
          <p:cNvSpPr>
            <a:spLocks noGrp="1"/>
          </p:cNvSpPr>
          <p:nvPr>
            <p:ph type="sldNum" sz="quarter" idx="12"/>
          </p:nvPr>
        </p:nvSpPr>
        <p:spPr/>
        <p:txBody>
          <a:bodyPr/>
          <a:lstStyle/>
          <a:p>
            <a:pPr>
              <a:defRPr/>
            </a:pPr>
            <a:r>
              <a:rPr lang="en-US" smtClean="0"/>
              <a:t>  </a:t>
            </a:r>
            <a:fld id="{C803598E-2B24-4777-B8A0-8FD8CEAF5C95}" type="slidenum">
              <a:rPr lang="en-US" smtClean="0"/>
              <a:pPr>
                <a:defRPr/>
              </a:pPr>
              <a:t>56</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sp>
        <p:nvSpPr>
          <p:cNvPr id="55302" name="Rectangle 8"/>
          <p:cNvSpPr>
            <a:spLocks noChangeArrowheads="1"/>
          </p:cNvSpPr>
          <p:nvPr/>
        </p:nvSpPr>
        <p:spPr bwMode="auto">
          <a:xfrm>
            <a:off x="1981200" y="1080798"/>
            <a:ext cx="4838700" cy="292388"/>
          </a:xfrm>
          <a:prstGeom prst="rect">
            <a:avLst/>
          </a:prstGeom>
          <a:noFill/>
          <a:ln w="9525">
            <a:noFill/>
            <a:miter lim="800000"/>
            <a:headEnd/>
            <a:tailEnd/>
          </a:ln>
        </p:spPr>
        <p:txBody>
          <a:bodyPr>
            <a:spAutoFit/>
          </a:bodyPr>
          <a:lstStyle/>
          <a:p>
            <a:pPr algn="ctr"/>
            <a:r>
              <a:rPr lang="en-US" sz="1300" b="1" u="sng" dirty="0" smtClean="0">
                <a:solidFill>
                  <a:srgbClr val="000000"/>
                </a:solidFill>
              </a:rPr>
              <a:t>Internet  Activities in </a:t>
            </a:r>
            <a:r>
              <a:rPr lang="en-US" sz="1300" b="1" u="sng" dirty="0">
                <a:solidFill>
                  <a:srgbClr val="000000"/>
                </a:solidFill>
              </a:rPr>
              <a:t>the </a:t>
            </a:r>
            <a:r>
              <a:rPr lang="en-US" sz="1300" b="1" u="sng" dirty="0" smtClean="0">
                <a:solidFill>
                  <a:srgbClr val="000000"/>
                </a:solidFill>
              </a:rPr>
              <a:t>Past 3 Months</a:t>
            </a:r>
            <a:endParaRPr lang="en-US" sz="1300" b="1" u="sng" dirty="0">
              <a:solidFill>
                <a:srgbClr val="000000"/>
              </a:solidFill>
            </a:endParaRPr>
          </a:p>
        </p:txBody>
      </p:sp>
      <p:graphicFrame>
        <p:nvGraphicFramePr>
          <p:cNvPr id="10" name="Object 5"/>
          <p:cNvGraphicFramePr>
            <a:graphicFrameLocks noChangeAspect="1"/>
          </p:cNvGraphicFramePr>
          <p:nvPr/>
        </p:nvGraphicFramePr>
        <p:xfrm>
          <a:off x="249382" y="812801"/>
          <a:ext cx="8691418" cy="6045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74466" y="6528483"/>
            <a:ext cx="3408647" cy="253916"/>
          </a:xfrm>
          <a:prstGeom prst="rect">
            <a:avLst/>
          </a:prstGeom>
        </p:spPr>
        <p:txBody>
          <a:bodyPr wrap="square">
            <a:spAutoFit/>
          </a:bodyPr>
          <a:lstStyle/>
          <a:p>
            <a:r>
              <a:rPr lang="en-US" sz="1050" i="1" dirty="0" smtClean="0"/>
              <a:t>Base: Individuals with internet connection - 1286</a:t>
            </a:r>
            <a:endParaRPr lang="en-US" sz="1050" dirty="0"/>
          </a:p>
        </p:txBody>
      </p:sp>
    </p:spTree>
    <p:extLst>
      <p:ext uri="{BB962C8B-B14F-4D97-AF65-F5344CB8AC3E}">
        <p14:creationId xmlns:p14="http://schemas.microsoft.com/office/powerpoint/2010/main" val="219929458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04800" y="2971800"/>
            <a:ext cx="7396163" cy="457200"/>
          </a:xfrm>
        </p:spPr>
        <p:txBody>
          <a:bodyPr/>
          <a:lstStyle/>
          <a:p>
            <a:pPr eaLnBrk="1" hangingPunct="1">
              <a:defRPr/>
            </a:pPr>
            <a:r>
              <a:rPr lang="en-US" sz="3600" dirty="0" smtClean="0">
                <a:solidFill>
                  <a:srgbClr val="9E851A"/>
                </a:solidFill>
                <a:effectLst>
                  <a:outerShdw blurRad="38100" dist="38100" dir="2700000" algn="tl">
                    <a:srgbClr val="000000">
                      <a:alpha val="43137"/>
                    </a:srgbClr>
                  </a:outerShdw>
                </a:effectLst>
                <a:latin typeface="Arial" charset="0"/>
                <a:cs typeface="Arial" charset="0"/>
              </a:rPr>
              <a:t>Mobile Internet</a:t>
            </a:r>
          </a:p>
        </p:txBody>
      </p:sp>
      <p:sp>
        <p:nvSpPr>
          <p:cNvPr id="14" name="Slide Number Placeholder 13"/>
          <p:cNvSpPr>
            <a:spLocks noGrp="1"/>
          </p:cNvSpPr>
          <p:nvPr>
            <p:ph type="sldNum" sz="quarter" idx="12"/>
          </p:nvPr>
        </p:nvSpPr>
        <p:spPr/>
        <p:txBody>
          <a:bodyPr/>
          <a:lstStyle/>
          <a:p>
            <a:pPr>
              <a:defRPr/>
            </a:pPr>
            <a:r>
              <a:rPr lang="en-US" smtClean="0"/>
              <a:t>  </a:t>
            </a:r>
            <a:fld id="{02ED1ED1-D83F-400F-BD00-B611A88785BF}" type="slidenum">
              <a:rPr lang="en-US" smtClean="0"/>
              <a:pPr>
                <a:defRPr/>
              </a:pPr>
              <a:t>57</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8047038" y="4333875"/>
          <a:ext cx="0" cy="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938447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39763" y="331788"/>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Internet – Subscription </a:t>
            </a:r>
          </a:p>
        </p:txBody>
      </p:sp>
      <p:sp>
        <p:nvSpPr>
          <p:cNvPr id="14" name="Slide Number Placeholder 13"/>
          <p:cNvSpPr>
            <a:spLocks noGrp="1"/>
          </p:cNvSpPr>
          <p:nvPr>
            <p:ph type="sldNum" sz="quarter" idx="12"/>
          </p:nvPr>
        </p:nvSpPr>
        <p:spPr/>
        <p:txBody>
          <a:bodyPr/>
          <a:lstStyle/>
          <a:p>
            <a:pPr>
              <a:defRPr/>
            </a:pPr>
            <a:r>
              <a:rPr lang="en-US" smtClean="0"/>
              <a:t>  </a:t>
            </a:r>
            <a:fld id="{828014A3-B98F-4C86-966C-0E9D682B6058}" type="slidenum">
              <a:rPr lang="en-US" smtClean="0"/>
              <a:pPr>
                <a:defRPr/>
              </a:pPr>
              <a:t>58</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57351" name="Rectangle 12"/>
          <p:cNvSpPr>
            <a:spLocks noChangeArrowheads="1"/>
          </p:cNvSpPr>
          <p:nvPr/>
        </p:nvSpPr>
        <p:spPr bwMode="auto">
          <a:xfrm>
            <a:off x="2616451" y="1717162"/>
            <a:ext cx="3955799"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Devices Used to Access Mobile Internet</a:t>
            </a:r>
            <a:endParaRPr lang="en-US" sz="1300" b="1" u="sng" dirty="0">
              <a:solidFill>
                <a:srgbClr val="000000"/>
              </a:solidFill>
            </a:endParaRPr>
          </a:p>
        </p:txBody>
      </p:sp>
      <p:sp>
        <p:nvSpPr>
          <p:cNvPr id="57352" name="Rectangle 14"/>
          <p:cNvSpPr>
            <a:spLocks noChangeArrowheads="1"/>
          </p:cNvSpPr>
          <p:nvPr/>
        </p:nvSpPr>
        <p:spPr bwMode="auto">
          <a:xfrm>
            <a:off x="16605" y="2511598"/>
            <a:ext cx="4572000" cy="292100"/>
          </a:xfrm>
          <a:prstGeom prst="rect">
            <a:avLst/>
          </a:prstGeom>
          <a:noFill/>
          <a:ln w="9525">
            <a:noFill/>
            <a:miter lim="800000"/>
            <a:headEnd/>
            <a:tailEnd/>
          </a:ln>
        </p:spPr>
        <p:txBody>
          <a:bodyPr>
            <a:spAutoFit/>
          </a:bodyPr>
          <a:lstStyle/>
          <a:p>
            <a:pPr algn="ctr"/>
            <a:r>
              <a:rPr lang="en-US" sz="1300" b="1" u="sng" dirty="0">
                <a:solidFill>
                  <a:srgbClr val="000000"/>
                </a:solidFill>
              </a:rPr>
              <a:t>Mobile Phone</a:t>
            </a:r>
          </a:p>
        </p:txBody>
      </p:sp>
      <p:sp>
        <p:nvSpPr>
          <p:cNvPr id="57353" name="Rectangle 15"/>
          <p:cNvSpPr>
            <a:spLocks noChangeArrowheads="1"/>
          </p:cNvSpPr>
          <p:nvPr/>
        </p:nvSpPr>
        <p:spPr bwMode="auto">
          <a:xfrm>
            <a:off x="4227986" y="2520651"/>
            <a:ext cx="4572000" cy="292100"/>
          </a:xfrm>
          <a:prstGeom prst="rect">
            <a:avLst/>
          </a:prstGeom>
          <a:noFill/>
          <a:ln w="9525">
            <a:noFill/>
            <a:miter lim="800000"/>
            <a:headEnd/>
            <a:tailEnd/>
          </a:ln>
        </p:spPr>
        <p:txBody>
          <a:bodyPr>
            <a:spAutoFit/>
          </a:bodyPr>
          <a:lstStyle/>
          <a:p>
            <a:pPr algn="ctr"/>
            <a:r>
              <a:rPr lang="en-US" sz="1300" b="1" u="sng" dirty="0">
                <a:solidFill>
                  <a:srgbClr val="000000"/>
                </a:solidFill>
              </a:rPr>
              <a:t>PC </a:t>
            </a:r>
            <a:r>
              <a:rPr lang="en-US" sz="1300" b="1" u="sng" dirty="0" err="1" smtClean="0">
                <a:solidFill>
                  <a:srgbClr val="000000"/>
                </a:solidFill>
              </a:rPr>
              <a:t>Datacard</a:t>
            </a:r>
            <a:r>
              <a:rPr lang="en-US" sz="1300" b="1" u="sng" dirty="0" smtClean="0">
                <a:solidFill>
                  <a:srgbClr val="000000"/>
                </a:solidFill>
              </a:rPr>
              <a:t> / USB </a:t>
            </a:r>
            <a:r>
              <a:rPr lang="en-US" sz="1300" b="1" u="sng" dirty="0">
                <a:solidFill>
                  <a:srgbClr val="000000"/>
                </a:solidFill>
              </a:rPr>
              <a:t>(on PC or laptop)</a:t>
            </a:r>
          </a:p>
        </p:txBody>
      </p:sp>
      <p:sp>
        <p:nvSpPr>
          <p:cNvPr id="57356" name="TextBox 12"/>
          <p:cNvSpPr txBox="1">
            <a:spLocks noChangeArrowheads="1"/>
          </p:cNvSpPr>
          <p:nvPr/>
        </p:nvSpPr>
        <p:spPr bwMode="auto">
          <a:xfrm>
            <a:off x="758224" y="899423"/>
            <a:ext cx="7543800" cy="523220"/>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A major 45% </a:t>
            </a:r>
            <a:r>
              <a:rPr lang="en-GB" sz="1400" dirty="0"/>
              <a:t>of </a:t>
            </a:r>
            <a:r>
              <a:rPr lang="en-GB" sz="1400" dirty="0" smtClean="0"/>
              <a:t>Internet users </a:t>
            </a:r>
            <a:r>
              <a:rPr lang="en-GB" sz="1400" dirty="0"/>
              <a:t>access the Internet via mobile phone, and </a:t>
            </a:r>
            <a:r>
              <a:rPr lang="en-GB" sz="1400" dirty="0" smtClean="0"/>
              <a:t>47</a:t>
            </a:r>
            <a:r>
              <a:rPr lang="en-GB" sz="1400" dirty="0"/>
              <a:t>% via PC </a:t>
            </a:r>
            <a:r>
              <a:rPr lang="en-GB" sz="1400" dirty="0" smtClean="0"/>
              <a:t>data cards.</a:t>
            </a:r>
            <a:endParaRPr lang="en-GB" sz="1400" dirty="0"/>
          </a:p>
        </p:txBody>
      </p:sp>
      <p:graphicFrame>
        <p:nvGraphicFramePr>
          <p:cNvPr id="15" name="Chart 25"/>
          <p:cNvGraphicFramePr>
            <a:graphicFrameLocks/>
          </p:cNvGraphicFramePr>
          <p:nvPr>
            <p:extLst>
              <p:ext uri="{D42A27DB-BD31-4B8C-83A1-F6EECF244321}">
                <p14:modId xmlns:p14="http://schemas.microsoft.com/office/powerpoint/2010/main" val="2018032753"/>
              </p:ext>
            </p:extLst>
          </p:nvPr>
        </p:nvGraphicFramePr>
        <p:xfrm>
          <a:off x="609600" y="2867024"/>
          <a:ext cx="3962400" cy="30267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25"/>
          <p:cNvGraphicFramePr>
            <a:graphicFrameLocks/>
          </p:cNvGraphicFramePr>
          <p:nvPr>
            <p:extLst>
              <p:ext uri="{D42A27DB-BD31-4B8C-83A1-F6EECF244321}">
                <p14:modId xmlns:p14="http://schemas.microsoft.com/office/powerpoint/2010/main" val="1883719841"/>
              </p:ext>
            </p:extLst>
          </p:nvPr>
        </p:nvGraphicFramePr>
        <p:xfrm>
          <a:off x="4572000" y="2973946"/>
          <a:ext cx="3962400" cy="2971800"/>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p:cNvSpPr/>
          <p:nvPr/>
        </p:nvSpPr>
        <p:spPr>
          <a:xfrm>
            <a:off x="674466" y="6528483"/>
            <a:ext cx="3408647" cy="253916"/>
          </a:xfrm>
          <a:prstGeom prst="rect">
            <a:avLst/>
          </a:prstGeom>
        </p:spPr>
        <p:txBody>
          <a:bodyPr wrap="square">
            <a:spAutoFit/>
          </a:bodyPr>
          <a:lstStyle/>
          <a:p>
            <a:r>
              <a:rPr lang="en-US" sz="1050" i="1" dirty="0" smtClean="0"/>
              <a:t>Base: - 1739</a:t>
            </a:r>
            <a:endParaRPr lang="en-US" sz="1050" dirty="0"/>
          </a:p>
        </p:txBody>
      </p:sp>
      <p:sp>
        <p:nvSpPr>
          <p:cNvPr id="16" name="Rectangle 15"/>
          <p:cNvSpPr/>
          <p:nvPr/>
        </p:nvSpPr>
        <p:spPr>
          <a:xfrm>
            <a:off x="4802280" y="6516688"/>
            <a:ext cx="3408647" cy="253916"/>
          </a:xfrm>
          <a:prstGeom prst="rect">
            <a:avLst/>
          </a:prstGeom>
        </p:spPr>
        <p:txBody>
          <a:bodyPr wrap="square">
            <a:spAutoFit/>
          </a:bodyPr>
          <a:lstStyle/>
          <a:p>
            <a:r>
              <a:rPr lang="en-US" sz="1050" i="1" dirty="0" smtClean="0"/>
              <a:t>Base: - 697</a:t>
            </a:r>
            <a:endParaRPr lang="en-US" sz="1050" dirty="0"/>
          </a:p>
        </p:txBody>
      </p:sp>
    </p:spTree>
    <p:extLst>
      <p:ext uri="{BB962C8B-B14F-4D97-AF65-F5344CB8AC3E}">
        <p14:creationId xmlns:p14="http://schemas.microsoft.com/office/powerpoint/2010/main" val="179334609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55638" y="290513"/>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Internet – Usage (1)</a:t>
            </a:r>
          </a:p>
        </p:txBody>
      </p:sp>
      <p:sp>
        <p:nvSpPr>
          <p:cNvPr id="14" name="Slide Number Placeholder 13"/>
          <p:cNvSpPr>
            <a:spLocks noGrp="1"/>
          </p:cNvSpPr>
          <p:nvPr>
            <p:ph type="sldNum" sz="quarter" idx="12"/>
          </p:nvPr>
        </p:nvSpPr>
        <p:spPr/>
        <p:txBody>
          <a:bodyPr/>
          <a:lstStyle/>
          <a:p>
            <a:pPr>
              <a:defRPr/>
            </a:pPr>
            <a:r>
              <a:rPr lang="en-US" smtClean="0"/>
              <a:t>  </a:t>
            </a:r>
            <a:fld id="{7774CDC8-F334-479A-84CB-7A994C423719}" type="slidenum">
              <a:rPr lang="en-US" smtClean="0"/>
              <a:pPr>
                <a:defRPr/>
              </a:pPr>
              <a:t>59</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1" name="Chart 10"/>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58374" name="Rectangle 16"/>
          <p:cNvSpPr>
            <a:spLocks noChangeArrowheads="1"/>
          </p:cNvSpPr>
          <p:nvPr/>
        </p:nvSpPr>
        <p:spPr bwMode="auto">
          <a:xfrm>
            <a:off x="533400" y="2162213"/>
            <a:ext cx="3733800" cy="292388"/>
          </a:xfrm>
          <a:prstGeom prst="rect">
            <a:avLst/>
          </a:prstGeom>
          <a:noFill/>
          <a:ln w="9525">
            <a:noFill/>
            <a:miter lim="800000"/>
            <a:headEnd/>
            <a:tailEnd/>
          </a:ln>
        </p:spPr>
        <p:txBody>
          <a:bodyPr>
            <a:spAutoFit/>
          </a:bodyPr>
          <a:lstStyle/>
          <a:p>
            <a:pPr algn="ctr"/>
            <a:r>
              <a:rPr lang="en-US" sz="1300" b="1" u="sng" dirty="0" smtClean="0">
                <a:solidFill>
                  <a:srgbClr val="000000"/>
                </a:solidFill>
              </a:rPr>
              <a:t>Devices Used Most Often to Access Internet</a:t>
            </a:r>
            <a:endParaRPr lang="en-US" sz="1300" b="1" u="sng" dirty="0">
              <a:solidFill>
                <a:srgbClr val="000000"/>
              </a:solidFill>
            </a:endParaRPr>
          </a:p>
        </p:txBody>
      </p:sp>
      <p:graphicFrame>
        <p:nvGraphicFramePr>
          <p:cNvPr id="19" name="Chart 1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58376" name="Rectangle 20"/>
          <p:cNvSpPr>
            <a:spLocks noChangeArrowheads="1"/>
          </p:cNvSpPr>
          <p:nvPr/>
        </p:nvSpPr>
        <p:spPr bwMode="auto">
          <a:xfrm>
            <a:off x="4502590" y="2162213"/>
            <a:ext cx="4406020"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Locations Commonly Used to Access Mobile Internet</a:t>
            </a:r>
            <a:endParaRPr lang="en-US" sz="1300" b="1" u="sng" dirty="0">
              <a:solidFill>
                <a:srgbClr val="000000"/>
              </a:solidFill>
            </a:endParaRPr>
          </a:p>
        </p:txBody>
      </p:sp>
      <p:graphicFrame>
        <p:nvGraphicFramePr>
          <p:cNvPr id="23" name="Chart 22"/>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58382" name="TextBox 12"/>
          <p:cNvSpPr txBox="1">
            <a:spLocks noChangeArrowheads="1"/>
          </p:cNvSpPr>
          <p:nvPr/>
        </p:nvSpPr>
        <p:spPr bwMode="auto">
          <a:xfrm>
            <a:off x="769544" y="900924"/>
            <a:ext cx="8154909" cy="707886"/>
          </a:xfrm>
          <a:prstGeom prst="rect">
            <a:avLst/>
          </a:prstGeom>
          <a:noFill/>
          <a:ln w="9525">
            <a:noFill/>
            <a:miter lim="800000"/>
            <a:headEnd/>
            <a:tailEnd/>
          </a:ln>
        </p:spPr>
        <p:txBody>
          <a:bodyPr wrap="square">
            <a:spAutoFit/>
          </a:bodyPr>
          <a:lstStyle/>
          <a:p>
            <a:pPr marL="169863" indent="-169863" algn="just">
              <a:buFont typeface="Arial" charset="0"/>
              <a:buChar char="•"/>
            </a:pPr>
            <a:r>
              <a:rPr lang="en-GB" sz="1400" dirty="0" smtClean="0"/>
              <a:t>Blackberry is </a:t>
            </a:r>
            <a:r>
              <a:rPr lang="en-GB" sz="1400" dirty="0"/>
              <a:t>the most commonly used </a:t>
            </a:r>
            <a:r>
              <a:rPr lang="en-GB" sz="1400" dirty="0" smtClean="0"/>
              <a:t>device </a:t>
            </a:r>
            <a:r>
              <a:rPr lang="en-GB" sz="1400" dirty="0"/>
              <a:t>for accessing Mobile Internet services in the </a:t>
            </a:r>
            <a:r>
              <a:rPr lang="en-GB" sz="1400" dirty="0" smtClean="0"/>
              <a:t>UAE.</a:t>
            </a:r>
          </a:p>
          <a:p>
            <a:pPr algn="just"/>
            <a:endParaRPr lang="en-GB" sz="1200" dirty="0"/>
          </a:p>
          <a:p>
            <a:pPr marL="169863" indent="-169863" algn="just">
              <a:buFont typeface="Arial" charset="0"/>
              <a:buChar char="•"/>
            </a:pPr>
            <a:r>
              <a:rPr lang="en-GB" sz="1400" dirty="0" smtClean="0"/>
              <a:t>75% </a:t>
            </a:r>
            <a:r>
              <a:rPr lang="en-GB" sz="1400" dirty="0"/>
              <a:t>of </a:t>
            </a:r>
            <a:r>
              <a:rPr lang="en-GB" sz="1400" dirty="0" smtClean="0"/>
              <a:t>mobile Internet users access the service from home.</a:t>
            </a:r>
            <a:endParaRPr lang="en-GB" sz="1400" dirty="0"/>
          </a:p>
        </p:txBody>
      </p:sp>
      <p:graphicFrame>
        <p:nvGraphicFramePr>
          <p:cNvPr id="16" name="Chart 12"/>
          <p:cNvGraphicFramePr>
            <a:graphicFrameLocks/>
          </p:cNvGraphicFramePr>
          <p:nvPr>
            <p:extLst>
              <p:ext uri="{D42A27DB-BD31-4B8C-83A1-F6EECF244321}">
                <p14:modId xmlns:p14="http://schemas.microsoft.com/office/powerpoint/2010/main" val="3113802295"/>
              </p:ext>
            </p:extLst>
          </p:nvPr>
        </p:nvGraphicFramePr>
        <p:xfrm>
          <a:off x="804863" y="3057826"/>
          <a:ext cx="3295177" cy="30697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12"/>
          <p:cNvGraphicFramePr>
            <a:graphicFrameLocks/>
          </p:cNvGraphicFramePr>
          <p:nvPr>
            <p:extLst>
              <p:ext uri="{D42A27DB-BD31-4B8C-83A1-F6EECF244321}">
                <p14:modId xmlns:p14="http://schemas.microsoft.com/office/powerpoint/2010/main" val="691315694"/>
              </p:ext>
            </p:extLst>
          </p:nvPr>
        </p:nvGraphicFramePr>
        <p:xfrm>
          <a:off x="4390930" y="2785510"/>
          <a:ext cx="4191000" cy="3296755"/>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
          <p:cNvSpPr txBox="1"/>
          <p:nvPr/>
        </p:nvSpPr>
        <p:spPr>
          <a:xfrm>
            <a:off x="1204111" y="4286345"/>
            <a:ext cx="1068310" cy="5094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chemeClr val="bg1"/>
                </a:solidFill>
              </a:rPr>
              <a:t>Blackberry,                51%</a:t>
            </a:r>
            <a:endParaRPr lang="en-US" sz="1200" b="1" dirty="0">
              <a:solidFill>
                <a:schemeClr val="bg1"/>
              </a:solidFill>
            </a:endParaRPr>
          </a:p>
        </p:txBody>
      </p:sp>
      <p:sp>
        <p:nvSpPr>
          <p:cNvPr id="15" name="Rectangle 14"/>
          <p:cNvSpPr/>
          <p:nvPr/>
        </p:nvSpPr>
        <p:spPr>
          <a:xfrm>
            <a:off x="674466" y="6528483"/>
            <a:ext cx="3408647" cy="253916"/>
          </a:xfrm>
          <a:prstGeom prst="rect">
            <a:avLst/>
          </a:prstGeom>
        </p:spPr>
        <p:txBody>
          <a:bodyPr wrap="square">
            <a:spAutoFit/>
          </a:bodyPr>
          <a:lstStyle/>
          <a:p>
            <a:r>
              <a:rPr lang="en-US" sz="1050" i="1" dirty="0" smtClean="0"/>
              <a:t>Base: Individuals with smart phones - 323</a:t>
            </a:r>
            <a:endParaRPr lang="en-US" sz="1050" dirty="0"/>
          </a:p>
        </p:txBody>
      </p:sp>
    </p:spTree>
    <p:extLst>
      <p:ext uri="{BB962C8B-B14F-4D97-AF65-F5344CB8AC3E}">
        <p14:creationId xmlns:p14="http://schemas.microsoft.com/office/powerpoint/2010/main" val="26574574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4525" y="34448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Introduction and Main Results - Usage</a:t>
            </a:r>
          </a:p>
        </p:txBody>
      </p:sp>
      <p:sp>
        <p:nvSpPr>
          <p:cNvPr id="14" name="Slide Number Placeholder 13"/>
          <p:cNvSpPr>
            <a:spLocks noGrp="1"/>
          </p:cNvSpPr>
          <p:nvPr>
            <p:ph type="sldNum" sz="quarter" idx="12"/>
          </p:nvPr>
        </p:nvSpPr>
        <p:spPr/>
        <p:txBody>
          <a:bodyPr/>
          <a:lstStyle/>
          <a:p>
            <a:pPr>
              <a:defRPr/>
            </a:pPr>
            <a:r>
              <a:rPr lang="en-US" smtClean="0"/>
              <a:t>  </a:t>
            </a:r>
            <a:fld id="{6824225A-5FF8-4F07-A7DC-C0562225A6B8}" type="slidenum">
              <a:rPr lang="en-US" smtClean="0"/>
              <a:pPr>
                <a:defRPr/>
              </a:pPr>
              <a:t>6</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2" name="Chart 11"/>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10247" name="Rectangle 16"/>
          <p:cNvSpPr>
            <a:spLocks noChangeArrowheads="1"/>
          </p:cNvSpPr>
          <p:nvPr/>
        </p:nvSpPr>
        <p:spPr bwMode="auto">
          <a:xfrm>
            <a:off x="497942" y="3681757"/>
            <a:ext cx="3404102"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Individuals Use of  </a:t>
            </a:r>
            <a:r>
              <a:rPr lang="en-US" sz="1300" b="1" u="sng" dirty="0">
                <a:solidFill>
                  <a:srgbClr val="000000"/>
                </a:solidFill>
              </a:rPr>
              <a:t>the Internet </a:t>
            </a:r>
            <a:r>
              <a:rPr lang="en-US" sz="1300" b="1" u="sng" dirty="0" smtClean="0">
                <a:solidFill>
                  <a:srgbClr val="000000"/>
                </a:solidFill>
              </a:rPr>
              <a:t>in the </a:t>
            </a:r>
            <a:r>
              <a:rPr lang="en-US" sz="1300" b="1" u="sng" dirty="0">
                <a:solidFill>
                  <a:srgbClr val="000000"/>
                </a:solidFill>
              </a:rPr>
              <a:t>past 3 </a:t>
            </a:r>
            <a:r>
              <a:rPr lang="en-US" sz="1300" b="1" u="sng" dirty="0" smtClean="0">
                <a:solidFill>
                  <a:srgbClr val="000000"/>
                </a:solidFill>
              </a:rPr>
              <a:t>months</a:t>
            </a:r>
            <a:endParaRPr lang="en-US" sz="1300" b="1" u="sng" dirty="0">
              <a:solidFill>
                <a:srgbClr val="000000"/>
              </a:solidFill>
            </a:endParaRPr>
          </a:p>
        </p:txBody>
      </p:sp>
      <p:sp>
        <p:nvSpPr>
          <p:cNvPr id="10248" name="Rectangle 14"/>
          <p:cNvSpPr>
            <a:spLocks noChangeArrowheads="1"/>
          </p:cNvSpPr>
          <p:nvPr/>
        </p:nvSpPr>
        <p:spPr bwMode="auto">
          <a:xfrm>
            <a:off x="838200" y="822369"/>
            <a:ext cx="3429000" cy="492443"/>
          </a:xfrm>
          <a:prstGeom prst="rect">
            <a:avLst/>
          </a:prstGeom>
          <a:noFill/>
          <a:ln w="9525">
            <a:noFill/>
            <a:miter lim="800000"/>
            <a:headEnd/>
            <a:tailEnd/>
          </a:ln>
        </p:spPr>
        <p:txBody>
          <a:bodyPr>
            <a:spAutoFit/>
          </a:bodyPr>
          <a:lstStyle/>
          <a:p>
            <a:pPr algn="ctr"/>
            <a:r>
              <a:rPr lang="en-US" sz="1300" b="1" u="sng" dirty="0" smtClean="0">
                <a:solidFill>
                  <a:srgbClr val="000000"/>
                </a:solidFill>
              </a:rPr>
              <a:t>Average Number of Calls per Week </a:t>
            </a:r>
            <a:r>
              <a:rPr lang="en-US" sz="1300" b="1" u="sng" dirty="0">
                <a:solidFill>
                  <a:srgbClr val="000000"/>
                </a:solidFill>
              </a:rPr>
              <a:t>from </a:t>
            </a:r>
            <a:r>
              <a:rPr lang="en-US" sz="1300" b="1" u="sng" dirty="0" smtClean="0">
                <a:solidFill>
                  <a:srgbClr val="000000"/>
                </a:solidFill>
              </a:rPr>
              <a:t>Fixed Line Phone</a:t>
            </a:r>
            <a:endParaRPr lang="en-US" sz="1300" b="1" u="sng" dirty="0">
              <a:solidFill>
                <a:srgbClr val="000000"/>
              </a:solidFill>
            </a:endParaRPr>
          </a:p>
        </p:txBody>
      </p:sp>
      <p:sp>
        <p:nvSpPr>
          <p:cNvPr id="10249" name="Rectangle 10"/>
          <p:cNvSpPr>
            <a:spLocks noChangeArrowheads="1"/>
          </p:cNvSpPr>
          <p:nvPr/>
        </p:nvSpPr>
        <p:spPr bwMode="auto">
          <a:xfrm>
            <a:off x="4897180" y="812311"/>
            <a:ext cx="3657600" cy="492443"/>
          </a:xfrm>
          <a:prstGeom prst="rect">
            <a:avLst/>
          </a:prstGeom>
          <a:noFill/>
          <a:ln w="9525">
            <a:noFill/>
            <a:miter lim="800000"/>
            <a:headEnd/>
            <a:tailEnd/>
          </a:ln>
        </p:spPr>
        <p:txBody>
          <a:bodyPr>
            <a:spAutoFit/>
          </a:bodyPr>
          <a:lstStyle/>
          <a:p>
            <a:pPr algn="ctr"/>
            <a:r>
              <a:rPr lang="en-US" sz="1300" b="1" u="sng" dirty="0" smtClean="0">
                <a:solidFill>
                  <a:srgbClr val="000000"/>
                </a:solidFill>
              </a:rPr>
              <a:t>Average Number of Calls per Week from Mobile Phone</a:t>
            </a:r>
            <a:endParaRPr lang="en-US" sz="1300" b="1" u="sng" dirty="0">
              <a:solidFill>
                <a:srgbClr val="000000"/>
              </a:solidFill>
            </a:endParaRPr>
          </a:p>
        </p:txBody>
      </p:sp>
      <p:sp>
        <p:nvSpPr>
          <p:cNvPr id="10250" name="Rectangle 12"/>
          <p:cNvSpPr>
            <a:spLocks noChangeArrowheads="1"/>
          </p:cNvSpPr>
          <p:nvPr/>
        </p:nvSpPr>
        <p:spPr bwMode="auto">
          <a:xfrm>
            <a:off x="4791546" y="3685520"/>
            <a:ext cx="3989388" cy="492443"/>
          </a:xfrm>
          <a:prstGeom prst="rect">
            <a:avLst/>
          </a:prstGeom>
          <a:noFill/>
          <a:ln w="9525">
            <a:noFill/>
            <a:miter lim="800000"/>
            <a:headEnd/>
            <a:tailEnd/>
          </a:ln>
        </p:spPr>
        <p:txBody>
          <a:bodyPr>
            <a:spAutoFit/>
          </a:bodyPr>
          <a:lstStyle/>
          <a:p>
            <a:pPr algn="ctr"/>
            <a:r>
              <a:rPr lang="en-US" sz="1300" b="1" u="sng" dirty="0" smtClean="0">
                <a:solidFill>
                  <a:srgbClr val="000000"/>
                </a:solidFill>
              </a:rPr>
              <a:t>Frequency of Individuals Use of  the Internet by Location</a:t>
            </a:r>
            <a:endParaRPr lang="en-US" sz="1300" b="1" u="sng" dirty="0">
              <a:solidFill>
                <a:srgbClr val="000000"/>
              </a:solidFill>
            </a:endParaRPr>
          </a:p>
        </p:txBody>
      </p:sp>
      <p:graphicFrame>
        <p:nvGraphicFramePr>
          <p:cNvPr id="19" name="Chart 17"/>
          <p:cNvGraphicFramePr>
            <a:graphicFrameLocks/>
          </p:cNvGraphicFramePr>
          <p:nvPr/>
        </p:nvGraphicFramePr>
        <p:xfrm>
          <a:off x="482600" y="1176977"/>
          <a:ext cx="4089400" cy="24082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1"/>
          <p:cNvGraphicFramePr>
            <a:graphicFrameLocks/>
          </p:cNvGraphicFramePr>
          <p:nvPr/>
        </p:nvGraphicFramePr>
        <p:xfrm>
          <a:off x="4654550" y="1331913"/>
          <a:ext cx="3835400" cy="22417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3"/>
          <p:cNvGraphicFramePr>
            <a:graphicFrameLocks/>
          </p:cNvGraphicFramePr>
          <p:nvPr/>
        </p:nvGraphicFramePr>
        <p:xfrm>
          <a:off x="4572000" y="4218915"/>
          <a:ext cx="4432300" cy="229777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5"/>
          <p:cNvGraphicFramePr>
            <a:graphicFrameLocks/>
          </p:cNvGraphicFramePr>
          <p:nvPr/>
        </p:nvGraphicFramePr>
        <p:xfrm>
          <a:off x="961292" y="4441228"/>
          <a:ext cx="2768736" cy="207546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35000" y="327025"/>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Internet – Usage (2)</a:t>
            </a:r>
          </a:p>
        </p:txBody>
      </p:sp>
      <p:sp>
        <p:nvSpPr>
          <p:cNvPr id="14" name="Slide Number Placeholder 13"/>
          <p:cNvSpPr>
            <a:spLocks noGrp="1"/>
          </p:cNvSpPr>
          <p:nvPr>
            <p:ph type="sldNum" sz="quarter" idx="12"/>
          </p:nvPr>
        </p:nvSpPr>
        <p:spPr/>
        <p:txBody>
          <a:bodyPr/>
          <a:lstStyle/>
          <a:p>
            <a:pPr>
              <a:defRPr/>
            </a:pPr>
            <a:r>
              <a:rPr lang="en-US" smtClean="0"/>
              <a:t>  </a:t>
            </a:r>
            <a:fld id="{ED77EE73-44B6-4043-9C58-8F694DA02865}" type="slidenum">
              <a:rPr lang="en-US" smtClean="0"/>
              <a:pPr>
                <a:defRPr/>
              </a:pPr>
              <a:t>60</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8047038" y="4340225"/>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59398" name="Rectangle 11"/>
          <p:cNvSpPr>
            <a:spLocks noChangeArrowheads="1"/>
          </p:cNvSpPr>
          <p:nvPr/>
        </p:nvSpPr>
        <p:spPr bwMode="auto">
          <a:xfrm>
            <a:off x="2396137" y="974042"/>
            <a:ext cx="4343400" cy="292388"/>
          </a:xfrm>
          <a:prstGeom prst="rect">
            <a:avLst/>
          </a:prstGeom>
          <a:noFill/>
          <a:ln w="9525">
            <a:noFill/>
            <a:miter lim="800000"/>
            <a:headEnd/>
            <a:tailEnd/>
          </a:ln>
        </p:spPr>
        <p:txBody>
          <a:bodyPr>
            <a:spAutoFit/>
          </a:bodyPr>
          <a:lstStyle/>
          <a:p>
            <a:pPr algn="ctr"/>
            <a:r>
              <a:rPr lang="en-US" sz="1300" b="1" u="sng" dirty="0" smtClean="0">
                <a:solidFill>
                  <a:srgbClr val="000000"/>
                </a:solidFill>
              </a:rPr>
              <a:t>Individuals Common Activities Using Mobile Internet</a:t>
            </a:r>
            <a:endParaRPr lang="en-US" sz="1300" b="1" u="sng" dirty="0">
              <a:solidFill>
                <a:srgbClr val="000000"/>
              </a:solidFill>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3710529638"/>
              </p:ext>
            </p:extLst>
          </p:nvPr>
        </p:nvGraphicFramePr>
        <p:xfrm>
          <a:off x="1235418" y="561808"/>
          <a:ext cx="6858380" cy="62961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2847617"/>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54050" y="31908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Mobile Internet – Usage (3)</a:t>
            </a:r>
          </a:p>
        </p:txBody>
      </p:sp>
      <p:sp>
        <p:nvSpPr>
          <p:cNvPr id="14" name="Slide Number Placeholder 13"/>
          <p:cNvSpPr>
            <a:spLocks noGrp="1"/>
          </p:cNvSpPr>
          <p:nvPr>
            <p:ph type="sldNum" sz="quarter" idx="12"/>
          </p:nvPr>
        </p:nvSpPr>
        <p:spPr/>
        <p:txBody>
          <a:bodyPr/>
          <a:lstStyle/>
          <a:p>
            <a:pPr>
              <a:defRPr/>
            </a:pPr>
            <a:r>
              <a:rPr lang="en-US" smtClean="0"/>
              <a:t>  </a:t>
            </a:r>
            <a:fld id="{B3A490AE-0147-467F-B9DA-39A33B6ADED2}" type="slidenum">
              <a:rPr lang="en-US" smtClean="0"/>
              <a:pPr>
                <a:defRPr/>
              </a:pPr>
              <a:t>61</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60423" name="Rectangle 12"/>
          <p:cNvSpPr>
            <a:spLocks noChangeArrowheads="1"/>
          </p:cNvSpPr>
          <p:nvPr/>
        </p:nvSpPr>
        <p:spPr bwMode="auto">
          <a:xfrm>
            <a:off x="1930396" y="1694884"/>
            <a:ext cx="5504872" cy="307777"/>
          </a:xfrm>
          <a:prstGeom prst="rect">
            <a:avLst/>
          </a:prstGeom>
          <a:noFill/>
          <a:ln w="9525">
            <a:noFill/>
            <a:miter lim="800000"/>
            <a:headEnd/>
            <a:tailEnd/>
          </a:ln>
        </p:spPr>
        <p:txBody>
          <a:bodyPr wrap="square">
            <a:spAutoFit/>
          </a:bodyPr>
          <a:lstStyle/>
          <a:p>
            <a:pPr algn="ctr"/>
            <a:r>
              <a:rPr lang="en-US" sz="1400" b="1" u="sng" dirty="0" smtClean="0">
                <a:solidFill>
                  <a:srgbClr val="000000"/>
                </a:solidFill>
              </a:rPr>
              <a:t>Factors Might Lead to Use Mobile Internet more Often</a:t>
            </a:r>
            <a:endParaRPr lang="en-US" sz="1400" b="1" u="sng" dirty="0">
              <a:solidFill>
                <a:srgbClr val="000000"/>
              </a:solidFill>
            </a:endParaRPr>
          </a:p>
        </p:txBody>
      </p:sp>
      <p:sp>
        <p:nvSpPr>
          <p:cNvPr id="60424" name="TextBox 12"/>
          <p:cNvSpPr txBox="1">
            <a:spLocks noChangeArrowheads="1"/>
          </p:cNvSpPr>
          <p:nvPr/>
        </p:nvSpPr>
        <p:spPr bwMode="auto">
          <a:xfrm>
            <a:off x="762000" y="896007"/>
            <a:ext cx="7924800" cy="892552"/>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59% of individuals </a:t>
            </a:r>
            <a:r>
              <a:rPr lang="en-GB" sz="1400" dirty="0" smtClean="0"/>
              <a:t>who use </a:t>
            </a:r>
            <a:r>
              <a:rPr lang="en-GB" sz="1400" dirty="0"/>
              <a:t>Mobile Internet services would </a:t>
            </a:r>
            <a:r>
              <a:rPr lang="en-GB" sz="1400" dirty="0" smtClean="0"/>
              <a:t>increase their usage if </a:t>
            </a:r>
            <a:r>
              <a:rPr lang="en-GB" sz="1400" dirty="0"/>
              <a:t>prices were </a:t>
            </a:r>
            <a:r>
              <a:rPr lang="en-GB" sz="1400" dirty="0" smtClean="0"/>
              <a:t>lower.</a:t>
            </a:r>
          </a:p>
          <a:p>
            <a:pPr marL="169863" indent="-169863" algn="just"/>
            <a:endParaRPr lang="en-GB" sz="1000" dirty="0"/>
          </a:p>
          <a:p>
            <a:pPr marL="169863" indent="-169863" algn="just">
              <a:buFont typeface="Arial" charset="0"/>
              <a:buChar char="•"/>
            </a:pPr>
            <a:r>
              <a:rPr lang="en-GB" sz="1400" dirty="0" smtClean="0"/>
              <a:t>41% would increase usage if the </a:t>
            </a:r>
            <a:r>
              <a:rPr lang="en-GB" sz="1400" dirty="0"/>
              <a:t>download speeds were </a:t>
            </a:r>
            <a:r>
              <a:rPr lang="en-GB" sz="1400" dirty="0" smtClean="0"/>
              <a:t>higher. </a:t>
            </a:r>
            <a:endParaRPr lang="en-GB" sz="1400" dirty="0"/>
          </a:p>
        </p:txBody>
      </p:sp>
      <p:graphicFrame>
        <p:nvGraphicFramePr>
          <p:cNvPr id="11" name="Chart 10"/>
          <p:cNvGraphicFramePr>
            <a:graphicFrameLocks/>
          </p:cNvGraphicFramePr>
          <p:nvPr/>
        </p:nvGraphicFramePr>
        <p:xfrm>
          <a:off x="1008063" y="1952625"/>
          <a:ext cx="7397028" cy="4219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239836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3048000"/>
            <a:ext cx="7396163" cy="457200"/>
          </a:xfrm>
        </p:spPr>
        <p:txBody>
          <a:bodyPr/>
          <a:lstStyle/>
          <a:p>
            <a:pPr eaLnBrk="1" hangingPunct="1">
              <a:defRPr/>
            </a:pPr>
            <a:r>
              <a:rPr lang="en-US" sz="4000" dirty="0" smtClean="0">
                <a:solidFill>
                  <a:srgbClr val="9E851A"/>
                </a:solidFill>
                <a:effectLst>
                  <a:outerShdw blurRad="38100" dist="38100" dir="2700000" algn="tl">
                    <a:srgbClr val="000000">
                      <a:alpha val="43137"/>
                    </a:srgbClr>
                  </a:outerShdw>
                </a:effectLst>
                <a:latin typeface="Arial" charset="0"/>
                <a:cs typeface="Arial" charset="0"/>
              </a:rPr>
              <a:t>Social Networking</a:t>
            </a:r>
          </a:p>
        </p:txBody>
      </p:sp>
      <p:sp>
        <p:nvSpPr>
          <p:cNvPr id="14" name="Slide Number Placeholder 13"/>
          <p:cNvSpPr>
            <a:spLocks noGrp="1"/>
          </p:cNvSpPr>
          <p:nvPr>
            <p:ph type="sldNum" sz="quarter" idx="12"/>
          </p:nvPr>
        </p:nvSpPr>
        <p:spPr/>
        <p:txBody>
          <a:bodyPr/>
          <a:lstStyle/>
          <a:p>
            <a:pPr>
              <a:defRPr/>
            </a:pPr>
            <a:r>
              <a:rPr lang="en-US" smtClean="0"/>
              <a:t>  </a:t>
            </a:r>
            <a:fld id="{053EF12C-381A-4680-A01A-1ABB61E3CE4B}" type="slidenum">
              <a:rPr lang="en-US" smtClean="0"/>
              <a:pPr>
                <a:defRPr/>
              </a:pPr>
              <a:t>62</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8047038" y="4340225"/>
          <a:ext cx="0" cy="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84900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08013" y="304800"/>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Social Networking</a:t>
            </a:r>
          </a:p>
        </p:txBody>
      </p:sp>
      <p:sp>
        <p:nvSpPr>
          <p:cNvPr id="14" name="Slide Number Placeholder 13"/>
          <p:cNvSpPr>
            <a:spLocks noGrp="1"/>
          </p:cNvSpPr>
          <p:nvPr>
            <p:ph type="sldNum" sz="quarter" idx="12"/>
          </p:nvPr>
        </p:nvSpPr>
        <p:spPr/>
        <p:txBody>
          <a:bodyPr/>
          <a:lstStyle/>
          <a:p>
            <a:pPr>
              <a:defRPr/>
            </a:pPr>
            <a:r>
              <a:rPr lang="en-US" smtClean="0"/>
              <a:t>  </a:t>
            </a:r>
            <a:fld id="{0E0D8DFE-F199-47DC-A06B-3B4B7DB0936A}" type="slidenum">
              <a:rPr lang="en-US" smtClean="0"/>
              <a:pPr>
                <a:defRPr/>
              </a:pPr>
              <a:t>63</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62470" name="Rectangle 10"/>
          <p:cNvSpPr>
            <a:spLocks noChangeArrowheads="1"/>
          </p:cNvSpPr>
          <p:nvPr/>
        </p:nvSpPr>
        <p:spPr bwMode="auto">
          <a:xfrm>
            <a:off x="514350" y="870248"/>
            <a:ext cx="3124200" cy="461665"/>
          </a:xfrm>
          <a:prstGeom prst="rect">
            <a:avLst/>
          </a:prstGeom>
          <a:noFill/>
          <a:ln w="9525">
            <a:noFill/>
            <a:miter lim="800000"/>
            <a:headEnd/>
            <a:tailEnd/>
          </a:ln>
        </p:spPr>
        <p:txBody>
          <a:bodyPr wrap="square">
            <a:spAutoFit/>
          </a:bodyPr>
          <a:lstStyle/>
          <a:p>
            <a:pPr algn="ctr"/>
            <a:r>
              <a:rPr lang="en-US" sz="1200" b="1" u="sng" dirty="0" smtClean="0">
                <a:solidFill>
                  <a:srgbClr val="000000"/>
                </a:solidFill>
              </a:rPr>
              <a:t>Individuals with a Profile on a Social Networking Site</a:t>
            </a:r>
            <a:endParaRPr lang="en-US" sz="1200" b="1" u="sng" dirty="0">
              <a:solidFill>
                <a:srgbClr val="000000"/>
              </a:solidFill>
            </a:endParaRPr>
          </a:p>
        </p:txBody>
      </p:sp>
      <p:graphicFrame>
        <p:nvGraphicFramePr>
          <p:cNvPr id="13" name="Chart 12"/>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62472" name="Rectangle 14"/>
          <p:cNvSpPr>
            <a:spLocks noChangeArrowheads="1"/>
          </p:cNvSpPr>
          <p:nvPr/>
        </p:nvSpPr>
        <p:spPr bwMode="auto">
          <a:xfrm>
            <a:off x="4572000" y="3436620"/>
            <a:ext cx="4499586"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Likelihood to Set up a Profile on a Social Networking </a:t>
            </a:r>
          </a:p>
          <a:p>
            <a:pPr algn="ctr"/>
            <a:r>
              <a:rPr lang="en-US" sz="1300" b="1" u="sng" dirty="0" smtClean="0">
                <a:solidFill>
                  <a:srgbClr val="000000"/>
                </a:solidFill>
              </a:rPr>
              <a:t>Site within the Next 6 Months</a:t>
            </a:r>
            <a:endParaRPr lang="en-US" sz="1300" b="1" u="sng" dirty="0">
              <a:solidFill>
                <a:srgbClr val="000000"/>
              </a:solidFill>
            </a:endParaRPr>
          </a:p>
        </p:txBody>
      </p:sp>
      <p:graphicFrame>
        <p:nvGraphicFramePr>
          <p:cNvPr id="16" name="Chart 15"/>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62474" name="Rectangle 16"/>
          <p:cNvSpPr>
            <a:spLocks noChangeArrowheads="1"/>
          </p:cNvSpPr>
          <p:nvPr/>
        </p:nvSpPr>
        <p:spPr bwMode="auto">
          <a:xfrm>
            <a:off x="533400" y="3581400"/>
            <a:ext cx="3505200" cy="492125"/>
          </a:xfrm>
          <a:prstGeom prst="rect">
            <a:avLst/>
          </a:prstGeom>
          <a:noFill/>
          <a:ln w="9525">
            <a:noFill/>
            <a:miter lim="800000"/>
            <a:headEnd/>
            <a:tailEnd/>
          </a:ln>
        </p:spPr>
        <p:txBody>
          <a:bodyPr>
            <a:spAutoFit/>
          </a:bodyPr>
          <a:lstStyle/>
          <a:p>
            <a:pPr algn="ctr"/>
            <a:r>
              <a:rPr lang="en-US" sz="1300" b="1" u="sng" dirty="0" smtClean="0">
                <a:solidFill>
                  <a:srgbClr val="000000"/>
                </a:solidFill>
              </a:rPr>
              <a:t>Devices Used to Access Social Networking Sites</a:t>
            </a:r>
            <a:endParaRPr lang="en-US" sz="1300" b="1" u="sng" dirty="0">
              <a:solidFill>
                <a:srgbClr val="000000"/>
              </a:solidFill>
            </a:endParaRPr>
          </a:p>
        </p:txBody>
      </p:sp>
      <p:sp>
        <p:nvSpPr>
          <p:cNvPr id="62478" name="TextBox 12"/>
          <p:cNvSpPr txBox="1">
            <a:spLocks noChangeArrowheads="1"/>
          </p:cNvSpPr>
          <p:nvPr/>
        </p:nvSpPr>
        <p:spPr bwMode="auto">
          <a:xfrm>
            <a:off x="4461863" y="889516"/>
            <a:ext cx="4038600" cy="2077492"/>
          </a:xfrm>
          <a:prstGeom prst="rect">
            <a:avLst/>
          </a:prstGeom>
          <a:noFill/>
          <a:ln w="9525">
            <a:noFill/>
            <a:miter lim="800000"/>
            <a:headEnd/>
            <a:tailEnd/>
          </a:ln>
        </p:spPr>
        <p:txBody>
          <a:bodyPr>
            <a:spAutoFit/>
          </a:bodyPr>
          <a:lstStyle/>
          <a:p>
            <a:pPr marL="169863" indent="-169863" algn="just">
              <a:buFont typeface="Arial" charset="0"/>
              <a:buChar char="•"/>
            </a:pPr>
            <a:r>
              <a:rPr lang="en-GB" sz="1300" dirty="0" smtClean="0"/>
              <a:t>69% </a:t>
            </a:r>
            <a:r>
              <a:rPr lang="en-GB" sz="1300" dirty="0"/>
              <a:t>of individuals have set up a profile on a social networking </a:t>
            </a:r>
            <a:r>
              <a:rPr lang="en-GB" sz="1300" dirty="0" smtClean="0"/>
              <a:t>site.</a:t>
            </a:r>
            <a:endParaRPr lang="en-GB" sz="1300" dirty="0"/>
          </a:p>
          <a:p>
            <a:pPr marL="169863" indent="-169863" algn="just"/>
            <a:endParaRPr lang="en-GB" sz="600" dirty="0"/>
          </a:p>
          <a:p>
            <a:pPr marL="169863" indent="-169863" algn="just">
              <a:buFont typeface="Arial" charset="0"/>
              <a:buChar char="•"/>
            </a:pPr>
            <a:r>
              <a:rPr lang="en-GB" sz="1300" dirty="0" smtClean="0"/>
              <a:t>96% </a:t>
            </a:r>
            <a:r>
              <a:rPr lang="en-GB" sz="1300" dirty="0"/>
              <a:t>of individuals </a:t>
            </a:r>
            <a:r>
              <a:rPr lang="en-GB" sz="1300" dirty="0" smtClean="0"/>
              <a:t>who </a:t>
            </a:r>
            <a:r>
              <a:rPr lang="en-GB" sz="1300" dirty="0"/>
              <a:t>have a social networking profile access the sites via PC or laptop, and </a:t>
            </a:r>
            <a:r>
              <a:rPr lang="en-GB" sz="1300" dirty="0" smtClean="0"/>
              <a:t>36% </a:t>
            </a:r>
            <a:r>
              <a:rPr lang="en-GB" sz="1300" dirty="0"/>
              <a:t>via mobile </a:t>
            </a:r>
            <a:r>
              <a:rPr lang="en-GB" sz="1300" dirty="0" smtClean="0"/>
              <a:t>phone.</a:t>
            </a:r>
            <a:endParaRPr lang="en-GB" sz="1300" dirty="0"/>
          </a:p>
          <a:p>
            <a:pPr marL="169863" indent="-169863" algn="just">
              <a:buFont typeface="Arial" charset="0"/>
              <a:buChar char="•"/>
            </a:pPr>
            <a:endParaRPr lang="en-GB" sz="600" dirty="0"/>
          </a:p>
          <a:p>
            <a:pPr marL="169863" indent="-169863" algn="just">
              <a:buFont typeface="Arial" charset="0"/>
              <a:buChar char="•"/>
            </a:pPr>
            <a:r>
              <a:rPr lang="en-GB" sz="1300" dirty="0"/>
              <a:t>Of those </a:t>
            </a:r>
            <a:r>
              <a:rPr lang="en-GB" sz="1300" dirty="0" smtClean="0"/>
              <a:t>who don’t </a:t>
            </a:r>
            <a:r>
              <a:rPr lang="en-GB" sz="1300" dirty="0"/>
              <a:t>have a profile set up on a social networking site, </a:t>
            </a:r>
            <a:r>
              <a:rPr lang="en-GB" sz="1300" dirty="0" smtClean="0"/>
              <a:t>only 6% </a:t>
            </a:r>
            <a:r>
              <a:rPr lang="en-GB" sz="1300" dirty="0"/>
              <a:t>intend to set one up within the next 12 </a:t>
            </a:r>
            <a:r>
              <a:rPr lang="en-GB" sz="1300" dirty="0" smtClean="0"/>
              <a:t>months, while 15% are indecisive.</a:t>
            </a:r>
            <a:endParaRPr lang="en-GB" sz="1300" dirty="0"/>
          </a:p>
        </p:txBody>
      </p:sp>
      <p:graphicFrame>
        <p:nvGraphicFramePr>
          <p:cNvPr id="18" name="Chart 25"/>
          <p:cNvGraphicFramePr>
            <a:graphicFrameLocks/>
          </p:cNvGraphicFramePr>
          <p:nvPr/>
        </p:nvGraphicFramePr>
        <p:xfrm>
          <a:off x="201706" y="1219200"/>
          <a:ext cx="38100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2"/>
          <p:cNvGraphicFramePr>
            <a:graphicFrameLocks/>
          </p:cNvGraphicFramePr>
          <p:nvPr/>
        </p:nvGraphicFramePr>
        <p:xfrm>
          <a:off x="5029200" y="4133320"/>
          <a:ext cx="4114800" cy="23833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nvGraphicFramePr>
        <p:xfrm>
          <a:off x="381000" y="4146177"/>
          <a:ext cx="4495800" cy="237051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3185263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39763" y="311150"/>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Social Networking</a:t>
            </a:r>
          </a:p>
        </p:txBody>
      </p:sp>
      <p:sp>
        <p:nvSpPr>
          <p:cNvPr id="14" name="Slide Number Placeholder 13"/>
          <p:cNvSpPr>
            <a:spLocks noGrp="1"/>
          </p:cNvSpPr>
          <p:nvPr>
            <p:ph type="sldNum" sz="quarter" idx="12"/>
          </p:nvPr>
        </p:nvSpPr>
        <p:spPr/>
        <p:txBody>
          <a:bodyPr/>
          <a:lstStyle/>
          <a:p>
            <a:pPr>
              <a:defRPr/>
            </a:pPr>
            <a:r>
              <a:rPr lang="en-US" smtClean="0"/>
              <a:t>  </a:t>
            </a:r>
            <a:fld id="{42CDB748-4ABF-4390-B455-564291055999}" type="slidenum">
              <a:rPr lang="en-US" smtClean="0"/>
              <a:pPr>
                <a:defRPr/>
              </a:pPr>
              <a:t>64</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63494" name="Rectangle 11"/>
          <p:cNvSpPr>
            <a:spLocks noChangeArrowheads="1"/>
          </p:cNvSpPr>
          <p:nvPr/>
        </p:nvSpPr>
        <p:spPr bwMode="auto">
          <a:xfrm>
            <a:off x="2470537" y="1706420"/>
            <a:ext cx="4347665" cy="292388"/>
          </a:xfrm>
          <a:prstGeom prst="rect">
            <a:avLst/>
          </a:prstGeom>
          <a:noFill/>
          <a:ln w="9525">
            <a:noFill/>
            <a:miter lim="800000"/>
            <a:headEnd/>
            <a:tailEnd/>
          </a:ln>
        </p:spPr>
        <p:txBody>
          <a:bodyPr wrap="none">
            <a:spAutoFit/>
          </a:bodyPr>
          <a:lstStyle/>
          <a:p>
            <a:pPr algn="ctr"/>
            <a:r>
              <a:rPr lang="en-US" sz="1300" b="1" u="sng" dirty="0" smtClean="0">
                <a:solidFill>
                  <a:srgbClr val="000000"/>
                </a:solidFill>
              </a:rPr>
              <a:t>Individuals Commonly Used Social Networking Sites</a:t>
            </a:r>
            <a:endParaRPr lang="en-US" sz="1300" b="1" u="sng" dirty="0">
              <a:solidFill>
                <a:srgbClr val="000000"/>
              </a:solidFill>
            </a:endParaRPr>
          </a:p>
        </p:txBody>
      </p:sp>
      <p:sp>
        <p:nvSpPr>
          <p:cNvPr id="63495" name="TextBox 12"/>
          <p:cNvSpPr txBox="1">
            <a:spLocks noChangeArrowheads="1"/>
          </p:cNvSpPr>
          <p:nvPr/>
        </p:nvSpPr>
        <p:spPr bwMode="auto">
          <a:xfrm>
            <a:off x="768924" y="875156"/>
            <a:ext cx="7543800" cy="307975"/>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err="1"/>
              <a:t>Facebook</a:t>
            </a:r>
            <a:r>
              <a:rPr lang="en-GB" sz="1400" dirty="0"/>
              <a:t> is by far the most commonly used social networking </a:t>
            </a:r>
            <a:r>
              <a:rPr lang="en-GB" sz="1400" dirty="0" smtClean="0"/>
              <a:t>site.</a:t>
            </a:r>
            <a:endParaRPr lang="en-GB" sz="1400" dirty="0"/>
          </a:p>
        </p:txBody>
      </p:sp>
      <p:graphicFrame>
        <p:nvGraphicFramePr>
          <p:cNvPr id="9" name="Chart 8"/>
          <p:cNvGraphicFramePr>
            <a:graphicFrameLocks/>
          </p:cNvGraphicFramePr>
          <p:nvPr/>
        </p:nvGraphicFramePr>
        <p:xfrm>
          <a:off x="387930" y="1952625"/>
          <a:ext cx="8312725" cy="421957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1"/>
          <p:cNvSpPr>
            <a:spLocks noChangeArrowheads="1"/>
          </p:cNvSpPr>
          <p:nvPr/>
        </p:nvSpPr>
        <p:spPr bwMode="auto">
          <a:xfrm>
            <a:off x="3479974" y="5747325"/>
            <a:ext cx="2079415" cy="292388"/>
          </a:xfrm>
          <a:prstGeom prst="rect">
            <a:avLst/>
          </a:prstGeom>
          <a:noFill/>
          <a:ln w="9525">
            <a:noFill/>
            <a:miter lim="800000"/>
            <a:headEnd/>
            <a:tailEnd/>
          </a:ln>
        </p:spPr>
        <p:txBody>
          <a:bodyPr wrap="none">
            <a:spAutoFit/>
          </a:bodyPr>
          <a:lstStyle/>
          <a:p>
            <a:pPr algn="ctr"/>
            <a:r>
              <a:rPr lang="en-US" sz="1300" b="1" dirty="0" smtClean="0">
                <a:solidFill>
                  <a:srgbClr val="000000"/>
                </a:solidFill>
              </a:rPr>
              <a:t>Social Networking Sites</a:t>
            </a:r>
            <a:endParaRPr lang="en-US" sz="1300" b="1" dirty="0">
              <a:solidFill>
                <a:srgbClr val="000000"/>
              </a:solidFill>
            </a:endParaRPr>
          </a:p>
        </p:txBody>
      </p:sp>
      <p:sp>
        <p:nvSpPr>
          <p:cNvPr id="12" name="Rectangle 11"/>
          <p:cNvSpPr/>
          <p:nvPr/>
        </p:nvSpPr>
        <p:spPr>
          <a:xfrm>
            <a:off x="674466" y="6528483"/>
            <a:ext cx="3408647" cy="253916"/>
          </a:xfrm>
          <a:prstGeom prst="rect">
            <a:avLst/>
          </a:prstGeom>
        </p:spPr>
        <p:txBody>
          <a:bodyPr wrap="square">
            <a:spAutoFit/>
          </a:bodyPr>
          <a:lstStyle/>
          <a:p>
            <a:r>
              <a:rPr lang="en-US" sz="1050" i="1" dirty="0" smtClean="0"/>
              <a:t>Base: Individuals with internet connection - 1421</a:t>
            </a:r>
            <a:endParaRPr lang="en-US" sz="1050" dirty="0"/>
          </a:p>
        </p:txBody>
      </p:sp>
    </p:spTree>
    <p:extLst>
      <p:ext uri="{BB962C8B-B14F-4D97-AF65-F5344CB8AC3E}">
        <p14:creationId xmlns:p14="http://schemas.microsoft.com/office/powerpoint/2010/main" val="374834605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20713" y="331788"/>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Social Networking</a:t>
            </a:r>
          </a:p>
        </p:txBody>
      </p:sp>
      <p:sp>
        <p:nvSpPr>
          <p:cNvPr id="14" name="Slide Number Placeholder 13"/>
          <p:cNvSpPr>
            <a:spLocks noGrp="1"/>
          </p:cNvSpPr>
          <p:nvPr>
            <p:ph type="sldNum" sz="quarter" idx="12"/>
          </p:nvPr>
        </p:nvSpPr>
        <p:spPr/>
        <p:txBody>
          <a:bodyPr/>
          <a:lstStyle/>
          <a:p>
            <a:pPr>
              <a:defRPr/>
            </a:pPr>
            <a:r>
              <a:rPr lang="en-US" smtClean="0"/>
              <a:t>  </a:t>
            </a:r>
            <a:fld id="{821C364F-C190-426A-9AFE-ACF1EAC228D3}" type="slidenum">
              <a:rPr lang="en-US" smtClean="0"/>
              <a:pPr>
                <a:defRPr/>
              </a:pPr>
              <a:t>65</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16727488"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64518" name="Rectangle 8"/>
          <p:cNvSpPr>
            <a:spLocks noChangeArrowheads="1"/>
          </p:cNvSpPr>
          <p:nvPr/>
        </p:nvSpPr>
        <p:spPr bwMode="auto">
          <a:xfrm>
            <a:off x="2489204" y="1712632"/>
            <a:ext cx="4572000"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Frequency of Visiting the Social Networking Site/s</a:t>
            </a:r>
            <a:endParaRPr lang="en-US" sz="1300" b="1" u="sng" dirty="0">
              <a:solidFill>
                <a:srgbClr val="000000"/>
              </a:solidFill>
            </a:endParaRPr>
          </a:p>
        </p:txBody>
      </p:sp>
      <p:sp>
        <p:nvSpPr>
          <p:cNvPr id="64520" name="TextBox 12"/>
          <p:cNvSpPr txBox="1">
            <a:spLocks noChangeArrowheads="1"/>
          </p:cNvSpPr>
          <p:nvPr/>
        </p:nvSpPr>
        <p:spPr bwMode="auto">
          <a:xfrm>
            <a:off x="780472" y="879768"/>
            <a:ext cx="7543800" cy="523875"/>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Users of social networking sites in the UAE tend to access those sites very regularly, with   </a:t>
            </a:r>
            <a:r>
              <a:rPr lang="en-GB" sz="1400" dirty="0" smtClean="0"/>
              <a:t>52% </a:t>
            </a:r>
            <a:r>
              <a:rPr lang="en-GB" sz="1400" dirty="0"/>
              <a:t>visiting them every </a:t>
            </a:r>
            <a:r>
              <a:rPr lang="en-GB" sz="1400" dirty="0" smtClean="0"/>
              <a:t>day.</a:t>
            </a:r>
            <a:endParaRPr lang="en-GB" sz="1400" dirty="0"/>
          </a:p>
        </p:txBody>
      </p:sp>
      <p:graphicFrame>
        <p:nvGraphicFramePr>
          <p:cNvPr id="10" name="Chart 9"/>
          <p:cNvGraphicFramePr>
            <a:graphicFrameLocks/>
          </p:cNvGraphicFramePr>
          <p:nvPr/>
        </p:nvGraphicFramePr>
        <p:xfrm>
          <a:off x="418670" y="2161309"/>
          <a:ext cx="7748588" cy="405707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674466" y="6528483"/>
            <a:ext cx="3408647" cy="253916"/>
          </a:xfrm>
          <a:prstGeom prst="rect">
            <a:avLst/>
          </a:prstGeom>
        </p:spPr>
        <p:txBody>
          <a:bodyPr wrap="square">
            <a:spAutoFit/>
          </a:bodyPr>
          <a:lstStyle/>
          <a:p>
            <a:r>
              <a:rPr lang="en-US" sz="1050" i="1" dirty="0" smtClean="0"/>
              <a:t>Base: Individuals with internet connection - 1421</a:t>
            </a:r>
            <a:endParaRPr lang="en-US" sz="1050" dirty="0"/>
          </a:p>
        </p:txBody>
      </p:sp>
    </p:spTree>
    <p:extLst>
      <p:ext uri="{BB962C8B-B14F-4D97-AF65-F5344CB8AC3E}">
        <p14:creationId xmlns:p14="http://schemas.microsoft.com/office/powerpoint/2010/main" val="3789452682"/>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20713" y="331788"/>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Social Networking</a:t>
            </a:r>
          </a:p>
        </p:txBody>
      </p:sp>
      <p:sp>
        <p:nvSpPr>
          <p:cNvPr id="14" name="Slide Number Placeholder 13"/>
          <p:cNvSpPr>
            <a:spLocks noGrp="1"/>
          </p:cNvSpPr>
          <p:nvPr>
            <p:ph type="sldNum" sz="quarter" idx="12"/>
          </p:nvPr>
        </p:nvSpPr>
        <p:spPr/>
        <p:txBody>
          <a:bodyPr/>
          <a:lstStyle/>
          <a:p>
            <a:pPr>
              <a:defRPr/>
            </a:pPr>
            <a:r>
              <a:rPr lang="en-US" smtClean="0"/>
              <a:t>  </a:t>
            </a:r>
            <a:fld id="{821C364F-C190-426A-9AFE-ACF1EAC228D3}" type="slidenum">
              <a:rPr lang="en-US" smtClean="0"/>
              <a:pPr>
                <a:defRPr/>
              </a:pPr>
              <a:t>66</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16727488"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64518" name="Rectangle 8"/>
          <p:cNvSpPr>
            <a:spLocks noChangeArrowheads="1"/>
          </p:cNvSpPr>
          <p:nvPr/>
        </p:nvSpPr>
        <p:spPr bwMode="auto">
          <a:xfrm>
            <a:off x="2548196" y="1702800"/>
            <a:ext cx="4572000"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Individuals Activities on the Social Networking Site/s</a:t>
            </a:r>
            <a:endParaRPr lang="en-US" sz="1300" b="1" u="sng" dirty="0">
              <a:solidFill>
                <a:srgbClr val="000000"/>
              </a:solidFill>
            </a:endParaRPr>
          </a:p>
        </p:txBody>
      </p:sp>
      <p:sp>
        <p:nvSpPr>
          <p:cNvPr id="64520" name="TextBox 12"/>
          <p:cNvSpPr txBox="1">
            <a:spLocks noChangeArrowheads="1"/>
          </p:cNvSpPr>
          <p:nvPr/>
        </p:nvSpPr>
        <p:spPr bwMode="auto">
          <a:xfrm>
            <a:off x="780472" y="879768"/>
            <a:ext cx="7543800" cy="523220"/>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The majority of people use the social </a:t>
            </a:r>
            <a:r>
              <a:rPr lang="en-GB" sz="1400" dirty="0"/>
              <a:t>networking sites </a:t>
            </a:r>
            <a:r>
              <a:rPr lang="en-GB" sz="1400" dirty="0" smtClean="0"/>
              <a:t>to communicate with family and friends.</a:t>
            </a:r>
            <a:endParaRPr lang="en-GB" sz="1400" dirty="0"/>
          </a:p>
        </p:txBody>
      </p:sp>
      <p:graphicFrame>
        <p:nvGraphicFramePr>
          <p:cNvPr id="10" name="Chart 9"/>
          <p:cNvGraphicFramePr>
            <a:graphicFrameLocks/>
          </p:cNvGraphicFramePr>
          <p:nvPr/>
        </p:nvGraphicFramePr>
        <p:xfrm>
          <a:off x="471947" y="2025439"/>
          <a:ext cx="8554064" cy="4448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9452682"/>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33400" y="3048000"/>
            <a:ext cx="7396163" cy="457200"/>
          </a:xfrm>
        </p:spPr>
        <p:txBody>
          <a:bodyPr/>
          <a:lstStyle/>
          <a:p>
            <a:pPr eaLnBrk="1" hangingPunct="1">
              <a:defRPr/>
            </a:pPr>
            <a:r>
              <a:rPr lang="en-US" sz="3600" dirty="0" smtClean="0">
                <a:solidFill>
                  <a:srgbClr val="9E851A"/>
                </a:solidFill>
                <a:effectLst>
                  <a:outerShdw blurRad="38100" dist="38100" dir="2700000" algn="tl">
                    <a:srgbClr val="000000">
                      <a:alpha val="43137"/>
                    </a:srgbClr>
                  </a:outerShdw>
                </a:effectLst>
                <a:latin typeface="Arial" charset="0"/>
                <a:cs typeface="Arial" charset="0"/>
              </a:rPr>
              <a:t>Consumer Satisfaction</a:t>
            </a:r>
          </a:p>
        </p:txBody>
      </p:sp>
      <p:sp>
        <p:nvSpPr>
          <p:cNvPr id="14" name="Slide Number Placeholder 13"/>
          <p:cNvSpPr>
            <a:spLocks noGrp="1"/>
          </p:cNvSpPr>
          <p:nvPr>
            <p:ph type="sldNum" sz="quarter" idx="12"/>
          </p:nvPr>
        </p:nvSpPr>
        <p:spPr/>
        <p:txBody>
          <a:bodyPr/>
          <a:lstStyle/>
          <a:p>
            <a:pPr>
              <a:defRPr/>
            </a:pPr>
            <a:r>
              <a:rPr lang="en-US" smtClean="0"/>
              <a:t>  </a:t>
            </a:r>
            <a:fld id="{1644219A-B72C-4A39-A57B-BA1D24F116DD}" type="slidenum">
              <a:rPr lang="en-US" smtClean="0"/>
              <a:pPr>
                <a:defRPr/>
              </a:pPr>
              <a:t>67</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261938" y="-60325"/>
          <a:ext cx="0" cy="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2067386"/>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08013" y="327025"/>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Consumer Satisfaction - Fixed</a:t>
            </a:r>
          </a:p>
        </p:txBody>
      </p:sp>
      <p:sp>
        <p:nvSpPr>
          <p:cNvPr id="14" name="Slide Number Placeholder 13"/>
          <p:cNvSpPr>
            <a:spLocks noGrp="1"/>
          </p:cNvSpPr>
          <p:nvPr>
            <p:ph type="sldNum" sz="quarter" idx="12"/>
          </p:nvPr>
        </p:nvSpPr>
        <p:spPr/>
        <p:txBody>
          <a:bodyPr/>
          <a:lstStyle/>
          <a:p>
            <a:pPr>
              <a:defRPr/>
            </a:pPr>
            <a:r>
              <a:rPr lang="en-US" smtClean="0"/>
              <a:t>  </a:t>
            </a:r>
            <a:fld id="{3C3D071F-4195-4ADF-82D1-51D964EE0B1E}" type="slidenum">
              <a:rPr lang="en-US" smtClean="0"/>
              <a:pPr>
                <a:defRPr/>
              </a:pPr>
              <a:t>68</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8" name="Chart 7"/>
          <p:cNvGraphicFramePr>
            <a:graphicFrameLocks/>
          </p:cNvGraphicFramePr>
          <p:nvPr/>
        </p:nvGraphicFramePr>
        <p:xfrm>
          <a:off x="261938" y="-60325"/>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67592" name="TextBox 11"/>
          <p:cNvSpPr txBox="1">
            <a:spLocks noChangeArrowheads="1"/>
          </p:cNvSpPr>
          <p:nvPr/>
        </p:nvSpPr>
        <p:spPr bwMode="auto">
          <a:xfrm>
            <a:off x="758224" y="903846"/>
            <a:ext cx="7162800" cy="307975"/>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Overall, </a:t>
            </a:r>
            <a:r>
              <a:rPr lang="en-GB" sz="1400" dirty="0" smtClean="0"/>
              <a:t>94% </a:t>
            </a:r>
            <a:r>
              <a:rPr lang="en-GB" sz="1400" dirty="0"/>
              <a:t>of </a:t>
            </a:r>
            <a:r>
              <a:rPr lang="en-GB" sz="1400" dirty="0" smtClean="0"/>
              <a:t>consumers are </a:t>
            </a:r>
            <a:r>
              <a:rPr lang="en-GB" sz="1400" dirty="0"/>
              <a:t>satisfied with their fixed line </a:t>
            </a:r>
            <a:r>
              <a:rPr lang="en-GB" sz="1400" dirty="0" smtClean="0"/>
              <a:t>services.</a:t>
            </a:r>
            <a:endParaRPr lang="en-US" sz="1400" dirty="0"/>
          </a:p>
        </p:txBody>
      </p:sp>
      <p:sp>
        <p:nvSpPr>
          <p:cNvPr id="10" name="Rectangle 8"/>
          <p:cNvSpPr>
            <a:spLocks noChangeArrowheads="1"/>
          </p:cNvSpPr>
          <p:nvPr/>
        </p:nvSpPr>
        <p:spPr bwMode="auto">
          <a:xfrm>
            <a:off x="1064688" y="1360359"/>
            <a:ext cx="7222409"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Satisfaction with Fixed Telephony Services</a:t>
            </a:r>
            <a:endParaRPr lang="en-US" sz="1300" b="1" u="sng" dirty="0">
              <a:solidFill>
                <a:srgbClr val="000000"/>
              </a:solidFill>
            </a:endParaRPr>
          </a:p>
        </p:txBody>
      </p:sp>
      <p:graphicFrame>
        <p:nvGraphicFramePr>
          <p:cNvPr id="11" name="Chart 14"/>
          <p:cNvGraphicFramePr>
            <a:graphicFrameLocks/>
          </p:cNvGraphicFramePr>
          <p:nvPr/>
        </p:nvGraphicFramePr>
        <p:xfrm>
          <a:off x="413342" y="1889254"/>
          <a:ext cx="8051648" cy="48243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812928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7700" y="346075"/>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Consumer Satisfaction – Mobile (1)</a:t>
            </a:r>
          </a:p>
        </p:txBody>
      </p:sp>
      <p:sp>
        <p:nvSpPr>
          <p:cNvPr id="14" name="Slide Number Placeholder 13"/>
          <p:cNvSpPr>
            <a:spLocks noGrp="1"/>
          </p:cNvSpPr>
          <p:nvPr>
            <p:ph type="sldNum" sz="quarter" idx="12"/>
          </p:nvPr>
        </p:nvSpPr>
        <p:spPr/>
        <p:txBody>
          <a:bodyPr/>
          <a:lstStyle/>
          <a:p>
            <a:pPr>
              <a:defRPr/>
            </a:pPr>
            <a:r>
              <a:rPr lang="en-US" smtClean="0"/>
              <a:t>  </a:t>
            </a:r>
            <a:fld id="{07986AA8-A593-4C88-A6F0-0FAAFB48D1E3}" type="slidenum">
              <a:rPr lang="en-US" smtClean="0"/>
              <a:pPr>
                <a:defRPr/>
              </a:pPr>
              <a:t>69</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261938" y="-60325"/>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68614" name="Rectangle 10"/>
          <p:cNvSpPr>
            <a:spLocks noChangeArrowheads="1"/>
          </p:cNvSpPr>
          <p:nvPr/>
        </p:nvSpPr>
        <p:spPr bwMode="auto">
          <a:xfrm>
            <a:off x="2338792" y="1340966"/>
            <a:ext cx="4994494"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Satisfaction with Mobile Services in the UAE</a:t>
            </a:r>
            <a:endParaRPr lang="en-US" sz="1300" b="1" u="sng" dirty="0">
              <a:solidFill>
                <a:srgbClr val="000000"/>
              </a:solidFill>
            </a:endParaRPr>
          </a:p>
        </p:txBody>
      </p:sp>
      <p:sp>
        <p:nvSpPr>
          <p:cNvPr id="68616" name="TextBox 11"/>
          <p:cNvSpPr txBox="1">
            <a:spLocks noChangeArrowheads="1"/>
          </p:cNvSpPr>
          <p:nvPr/>
        </p:nvSpPr>
        <p:spPr bwMode="auto">
          <a:xfrm>
            <a:off x="758224" y="903846"/>
            <a:ext cx="7162800" cy="307975"/>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Overall, </a:t>
            </a:r>
            <a:r>
              <a:rPr lang="en-GB" sz="1400" dirty="0" smtClean="0"/>
              <a:t>93% </a:t>
            </a:r>
            <a:r>
              <a:rPr lang="en-GB" sz="1400" dirty="0"/>
              <a:t>of individuals are satisfied with </a:t>
            </a:r>
            <a:r>
              <a:rPr lang="en-GB" sz="1400" dirty="0" smtClean="0"/>
              <a:t>mobile services in the UAE.    </a:t>
            </a:r>
            <a:endParaRPr lang="en-US" sz="1400" dirty="0"/>
          </a:p>
        </p:txBody>
      </p:sp>
      <p:graphicFrame>
        <p:nvGraphicFramePr>
          <p:cNvPr id="12" name="Chart 9"/>
          <p:cNvGraphicFramePr>
            <a:graphicFrameLocks/>
          </p:cNvGraphicFramePr>
          <p:nvPr/>
        </p:nvGraphicFramePr>
        <p:xfrm>
          <a:off x="403130" y="1720158"/>
          <a:ext cx="8568854" cy="46625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595205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65163" y="330200"/>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Introduction and Main Results - Spending</a:t>
            </a:r>
          </a:p>
        </p:txBody>
      </p:sp>
      <p:sp>
        <p:nvSpPr>
          <p:cNvPr id="14" name="Slide Number Placeholder 13"/>
          <p:cNvSpPr>
            <a:spLocks noGrp="1"/>
          </p:cNvSpPr>
          <p:nvPr>
            <p:ph type="sldNum" sz="quarter" idx="12"/>
          </p:nvPr>
        </p:nvSpPr>
        <p:spPr/>
        <p:txBody>
          <a:bodyPr/>
          <a:lstStyle/>
          <a:p>
            <a:pPr>
              <a:defRPr/>
            </a:pPr>
            <a:r>
              <a:rPr lang="en-US" smtClean="0"/>
              <a:t>  </a:t>
            </a:r>
            <a:fld id="{C5887DE7-4544-45A8-95AC-B8B2FBBCFB2D}" type="slidenum">
              <a:rPr lang="en-US" smtClean="0"/>
              <a:pPr>
                <a:defRPr/>
              </a:pPr>
              <a:t>7</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2" name="Chart 11"/>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11271" name="Rectangle 10"/>
          <p:cNvSpPr>
            <a:spLocks noChangeArrowheads="1"/>
          </p:cNvSpPr>
          <p:nvPr/>
        </p:nvSpPr>
        <p:spPr bwMode="auto">
          <a:xfrm>
            <a:off x="2728096" y="689767"/>
            <a:ext cx="3810000" cy="492443"/>
          </a:xfrm>
          <a:prstGeom prst="rect">
            <a:avLst/>
          </a:prstGeom>
          <a:noFill/>
          <a:ln w="9525">
            <a:noFill/>
            <a:miter lim="800000"/>
            <a:headEnd/>
            <a:tailEnd/>
          </a:ln>
        </p:spPr>
        <p:txBody>
          <a:bodyPr>
            <a:spAutoFit/>
          </a:bodyPr>
          <a:lstStyle/>
          <a:p>
            <a:pPr algn="ctr"/>
            <a:r>
              <a:rPr lang="en-US" sz="1300" b="1" u="sng" dirty="0" smtClean="0">
                <a:solidFill>
                  <a:srgbClr val="000000"/>
                </a:solidFill>
              </a:rPr>
              <a:t>Average Monthly spending of Household on Fixed Telephony</a:t>
            </a:r>
            <a:endParaRPr lang="en-US" sz="1300" b="1" u="sng" dirty="0">
              <a:solidFill>
                <a:srgbClr val="000000"/>
              </a:solidFill>
            </a:endParaRPr>
          </a:p>
        </p:txBody>
      </p:sp>
      <p:sp>
        <p:nvSpPr>
          <p:cNvPr id="11272" name="Rectangle 21"/>
          <p:cNvSpPr>
            <a:spLocks noChangeArrowheads="1"/>
          </p:cNvSpPr>
          <p:nvPr/>
        </p:nvSpPr>
        <p:spPr bwMode="auto">
          <a:xfrm>
            <a:off x="1982709" y="3552143"/>
            <a:ext cx="5142368"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Average Monthly spending of Individuals on Mobile Telephony</a:t>
            </a:r>
            <a:endParaRPr lang="en-US" sz="1300" b="1" u="sng" dirty="0">
              <a:solidFill>
                <a:srgbClr val="000000"/>
              </a:solidFill>
            </a:endParaRPr>
          </a:p>
        </p:txBody>
      </p:sp>
      <p:graphicFrame>
        <p:nvGraphicFramePr>
          <p:cNvPr id="13" name="Chart 12"/>
          <p:cNvGraphicFramePr>
            <a:graphicFrameLocks/>
          </p:cNvGraphicFramePr>
          <p:nvPr>
            <p:extLst>
              <p:ext uri="{D42A27DB-BD31-4B8C-83A1-F6EECF244321}">
                <p14:modId xmlns:p14="http://schemas.microsoft.com/office/powerpoint/2010/main" val="3207767912"/>
              </p:ext>
            </p:extLst>
          </p:nvPr>
        </p:nvGraphicFramePr>
        <p:xfrm>
          <a:off x="930861" y="964331"/>
          <a:ext cx="6844420" cy="27340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5"/>
          <p:cNvGraphicFramePr>
            <a:graphicFrameLocks/>
          </p:cNvGraphicFramePr>
          <p:nvPr/>
        </p:nvGraphicFramePr>
        <p:xfrm>
          <a:off x="1404233" y="3929063"/>
          <a:ext cx="6525788" cy="278394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11188" y="347663"/>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Consumer Satisfaction – Mobile (2)</a:t>
            </a:r>
          </a:p>
        </p:txBody>
      </p:sp>
      <p:sp>
        <p:nvSpPr>
          <p:cNvPr id="14" name="Slide Number Placeholder 13"/>
          <p:cNvSpPr>
            <a:spLocks noGrp="1"/>
          </p:cNvSpPr>
          <p:nvPr>
            <p:ph type="sldNum" sz="quarter" idx="12"/>
          </p:nvPr>
        </p:nvSpPr>
        <p:spPr/>
        <p:txBody>
          <a:bodyPr/>
          <a:lstStyle/>
          <a:p>
            <a:pPr>
              <a:defRPr/>
            </a:pPr>
            <a:r>
              <a:rPr lang="en-US" smtClean="0"/>
              <a:t>  </a:t>
            </a:r>
            <a:fld id="{6FDDD16C-9EE7-43DB-B24D-CD33C1D70007}" type="slidenum">
              <a:rPr lang="en-US" smtClean="0"/>
              <a:pPr>
                <a:defRPr/>
              </a:pPr>
              <a:t>70</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69638" name="TextBox 11"/>
          <p:cNvSpPr txBox="1">
            <a:spLocks noChangeArrowheads="1"/>
          </p:cNvSpPr>
          <p:nvPr/>
        </p:nvSpPr>
        <p:spPr bwMode="auto">
          <a:xfrm>
            <a:off x="778160" y="882080"/>
            <a:ext cx="7848600" cy="523875"/>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Of the </a:t>
            </a:r>
            <a:r>
              <a:rPr lang="en-GB" sz="1400" dirty="0" smtClean="0"/>
              <a:t>82% </a:t>
            </a:r>
            <a:r>
              <a:rPr lang="en-GB" sz="1400" dirty="0"/>
              <a:t>of individuals that said they have switched from one mobile operator to another in the UAE, </a:t>
            </a:r>
            <a:r>
              <a:rPr lang="en-GB" sz="1400" dirty="0" smtClean="0"/>
              <a:t>the price </a:t>
            </a:r>
            <a:r>
              <a:rPr lang="en-GB" sz="1400" dirty="0"/>
              <a:t>was most common reason for making the </a:t>
            </a:r>
            <a:r>
              <a:rPr lang="en-GB" sz="1400" dirty="0" smtClean="0"/>
              <a:t>switch.</a:t>
            </a:r>
            <a:endParaRPr lang="en-US" sz="1400" dirty="0"/>
          </a:p>
        </p:txBody>
      </p:sp>
      <p:sp>
        <p:nvSpPr>
          <p:cNvPr id="69639" name="Rectangle 12"/>
          <p:cNvSpPr>
            <a:spLocks noChangeArrowheads="1"/>
          </p:cNvSpPr>
          <p:nvPr/>
        </p:nvSpPr>
        <p:spPr bwMode="auto">
          <a:xfrm>
            <a:off x="2853445" y="2074419"/>
            <a:ext cx="3475631" cy="292388"/>
          </a:xfrm>
          <a:prstGeom prst="rect">
            <a:avLst/>
          </a:prstGeom>
          <a:noFill/>
          <a:ln w="9525">
            <a:noFill/>
            <a:miter lim="800000"/>
            <a:headEnd/>
            <a:tailEnd/>
          </a:ln>
        </p:spPr>
        <p:txBody>
          <a:bodyPr wrap="none">
            <a:spAutoFit/>
          </a:bodyPr>
          <a:lstStyle/>
          <a:p>
            <a:pPr algn="ctr"/>
            <a:r>
              <a:rPr lang="en-US" sz="1300" b="1" u="sng" dirty="0" smtClean="0">
                <a:solidFill>
                  <a:srgbClr val="000000"/>
                </a:solidFill>
              </a:rPr>
              <a:t>Reasons for Switching Mobile Operators</a:t>
            </a:r>
            <a:endParaRPr lang="en-US" sz="1300" b="1" u="sng" dirty="0">
              <a:solidFill>
                <a:srgbClr val="000000"/>
              </a:solidFill>
            </a:endParaRPr>
          </a:p>
        </p:txBody>
      </p:sp>
      <p:graphicFrame>
        <p:nvGraphicFramePr>
          <p:cNvPr id="10" name="Chart 9"/>
          <p:cNvGraphicFramePr>
            <a:graphicFrameLocks/>
          </p:cNvGraphicFramePr>
          <p:nvPr/>
        </p:nvGraphicFramePr>
        <p:xfrm>
          <a:off x="334457" y="2322065"/>
          <a:ext cx="8253412" cy="43526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1085098"/>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25475" y="333375"/>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Consumer Satisfaction – Fixed International Calls </a:t>
            </a:r>
          </a:p>
        </p:txBody>
      </p:sp>
      <p:sp>
        <p:nvSpPr>
          <p:cNvPr id="14" name="Slide Number Placeholder 13"/>
          <p:cNvSpPr>
            <a:spLocks noGrp="1"/>
          </p:cNvSpPr>
          <p:nvPr>
            <p:ph type="sldNum" sz="quarter" idx="12"/>
          </p:nvPr>
        </p:nvSpPr>
        <p:spPr/>
        <p:txBody>
          <a:bodyPr/>
          <a:lstStyle/>
          <a:p>
            <a:pPr>
              <a:defRPr/>
            </a:pPr>
            <a:r>
              <a:rPr lang="en-US" smtClean="0"/>
              <a:t>  </a:t>
            </a:r>
            <a:fld id="{49744AAC-755F-45C0-9AAA-E0F0BA05EF85}" type="slidenum">
              <a:rPr lang="en-US" smtClean="0"/>
              <a:pPr>
                <a:defRPr/>
              </a:pPr>
              <a:t>71</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sp>
        <p:nvSpPr>
          <p:cNvPr id="70662" name="Rectangle 11"/>
          <p:cNvSpPr>
            <a:spLocks noChangeArrowheads="1"/>
          </p:cNvSpPr>
          <p:nvPr/>
        </p:nvSpPr>
        <p:spPr bwMode="auto">
          <a:xfrm>
            <a:off x="2097388" y="1707335"/>
            <a:ext cx="5334000" cy="292388"/>
          </a:xfrm>
          <a:prstGeom prst="rect">
            <a:avLst/>
          </a:prstGeom>
          <a:noFill/>
          <a:ln w="9525">
            <a:noFill/>
            <a:miter lim="800000"/>
            <a:headEnd/>
            <a:tailEnd/>
          </a:ln>
        </p:spPr>
        <p:txBody>
          <a:bodyPr>
            <a:spAutoFit/>
          </a:bodyPr>
          <a:lstStyle/>
          <a:p>
            <a:pPr algn="ctr"/>
            <a:r>
              <a:rPr lang="en-US" sz="1300" b="1" u="sng" dirty="0" smtClean="0">
                <a:solidFill>
                  <a:srgbClr val="000000"/>
                </a:solidFill>
              </a:rPr>
              <a:t>Satisfaction with International </a:t>
            </a:r>
            <a:r>
              <a:rPr lang="en-US" sz="1300" b="1" u="sng" dirty="0">
                <a:solidFill>
                  <a:srgbClr val="000000"/>
                </a:solidFill>
              </a:rPr>
              <a:t>Calling From </a:t>
            </a:r>
            <a:r>
              <a:rPr lang="en-US" sz="1300" b="1" u="sng" dirty="0" smtClean="0">
                <a:solidFill>
                  <a:srgbClr val="000000"/>
                </a:solidFill>
              </a:rPr>
              <a:t>Fixed </a:t>
            </a:r>
            <a:r>
              <a:rPr lang="en-US" sz="1300" b="1" u="sng" dirty="0">
                <a:solidFill>
                  <a:srgbClr val="000000"/>
                </a:solidFill>
              </a:rPr>
              <a:t>Line </a:t>
            </a:r>
            <a:r>
              <a:rPr lang="en-US" sz="1300" b="1" u="sng" dirty="0" smtClean="0">
                <a:solidFill>
                  <a:srgbClr val="000000"/>
                </a:solidFill>
              </a:rPr>
              <a:t>Phone</a:t>
            </a:r>
            <a:endParaRPr lang="en-US" sz="1300" b="1" u="sng" dirty="0">
              <a:solidFill>
                <a:srgbClr val="000000"/>
              </a:solidFill>
            </a:endParaRPr>
          </a:p>
        </p:txBody>
      </p:sp>
      <p:sp>
        <p:nvSpPr>
          <p:cNvPr id="70663" name="TextBox 12"/>
          <p:cNvSpPr txBox="1">
            <a:spLocks noChangeArrowheads="1"/>
          </p:cNvSpPr>
          <p:nvPr/>
        </p:nvSpPr>
        <p:spPr bwMode="auto">
          <a:xfrm>
            <a:off x="779066" y="898057"/>
            <a:ext cx="7543800" cy="523875"/>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Individuals were typically satisfied with the quality of international calls from their fixed line phones, but not as satisfied with the price of </a:t>
            </a:r>
            <a:r>
              <a:rPr lang="en-GB" sz="1400" dirty="0" smtClean="0"/>
              <a:t>calls.</a:t>
            </a:r>
            <a:endParaRPr lang="en-GB" sz="1400" dirty="0"/>
          </a:p>
        </p:txBody>
      </p:sp>
      <p:graphicFrame>
        <p:nvGraphicFramePr>
          <p:cNvPr id="11" name="Chart 9"/>
          <p:cNvGraphicFramePr>
            <a:graphicFrameLocks/>
          </p:cNvGraphicFramePr>
          <p:nvPr/>
        </p:nvGraphicFramePr>
        <p:xfrm>
          <a:off x="367369" y="1743505"/>
          <a:ext cx="7988980" cy="4537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760507"/>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98488" y="333375"/>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Consumer Satisfaction – Fixed and Mobile International Calls</a:t>
            </a:r>
          </a:p>
        </p:txBody>
      </p:sp>
      <p:sp>
        <p:nvSpPr>
          <p:cNvPr id="14" name="Slide Number Placeholder 13"/>
          <p:cNvSpPr>
            <a:spLocks noGrp="1"/>
          </p:cNvSpPr>
          <p:nvPr>
            <p:ph type="sldNum" sz="quarter" idx="12"/>
          </p:nvPr>
        </p:nvSpPr>
        <p:spPr/>
        <p:txBody>
          <a:bodyPr/>
          <a:lstStyle/>
          <a:p>
            <a:pPr>
              <a:defRPr/>
            </a:pPr>
            <a:r>
              <a:rPr lang="en-US" smtClean="0"/>
              <a:t>  </a:t>
            </a:r>
            <a:fld id="{D346BDEB-7FC4-4292-A4A2-BB5BA21D28CB}" type="slidenum">
              <a:rPr lang="en-US" smtClean="0"/>
              <a:pPr>
                <a:defRPr/>
              </a:pPr>
              <a:t>72</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sp>
        <p:nvSpPr>
          <p:cNvPr id="72711" name="Rectangle 12"/>
          <p:cNvSpPr>
            <a:spLocks noChangeArrowheads="1"/>
          </p:cNvSpPr>
          <p:nvPr/>
        </p:nvSpPr>
        <p:spPr bwMode="auto">
          <a:xfrm>
            <a:off x="1588864" y="1708109"/>
            <a:ext cx="6251418"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Reasons for Asking People from other Countries to Call Instead of Calling them from Individual Fixed and/or Mobile Phones</a:t>
            </a:r>
            <a:endParaRPr lang="en-US" sz="1300" b="1" u="sng" dirty="0">
              <a:solidFill>
                <a:srgbClr val="000000"/>
              </a:solidFill>
            </a:endParaRPr>
          </a:p>
        </p:txBody>
      </p:sp>
      <p:sp>
        <p:nvSpPr>
          <p:cNvPr id="72712" name="TextBox 14"/>
          <p:cNvSpPr txBox="1">
            <a:spLocks noChangeArrowheads="1"/>
          </p:cNvSpPr>
          <p:nvPr/>
        </p:nvSpPr>
        <p:spPr bwMode="auto">
          <a:xfrm>
            <a:off x="759688" y="889919"/>
            <a:ext cx="7696200" cy="523220"/>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5% only </a:t>
            </a:r>
            <a:r>
              <a:rPr lang="en-GB" sz="1400" dirty="0"/>
              <a:t>of fixed telephony users and </a:t>
            </a:r>
            <a:r>
              <a:rPr lang="en-GB" sz="1400" dirty="0" smtClean="0"/>
              <a:t>7% </a:t>
            </a:r>
            <a:r>
              <a:rPr lang="en-GB" sz="1400" dirty="0"/>
              <a:t>of mobile users sometimes ask people from other countries to call </a:t>
            </a:r>
            <a:r>
              <a:rPr lang="en-GB" sz="1400" dirty="0" smtClean="0"/>
              <a:t>them. Most do </a:t>
            </a:r>
            <a:r>
              <a:rPr lang="en-GB" sz="1400" dirty="0"/>
              <a:t>so because it </a:t>
            </a:r>
            <a:r>
              <a:rPr lang="en-GB" sz="1400" dirty="0" smtClean="0"/>
              <a:t>is cheaper to make inbound international calls.</a:t>
            </a:r>
            <a:endParaRPr lang="en-US" sz="1400" dirty="0"/>
          </a:p>
        </p:txBody>
      </p:sp>
      <p:graphicFrame>
        <p:nvGraphicFramePr>
          <p:cNvPr id="13" name="Chart 9"/>
          <p:cNvGraphicFramePr>
            <a:graphicFrameLocks/>
          </p:cNvGraphicFramePr>
          <p:nvPr/>
        </p:nvGraphicFramePr>
        <p:xfrm>
          <a:off x="415563" y="1862095"/>
          <a:ext cx="7940786" cy="43666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467772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7700" y="32543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Consumer Satisfaction – Internet (1)</a:t>
            </a:r>
          </a:p>
        </p:txBody>
      </p:sp>
      <p:sp>
        <p:nvSpPr>
          <p:cNvPr id="14" name="Slide Number Placeholder 13"/>
          <p:cNvSpPr>
            <a:spLocks noGrp="1"/>
          </p:cNvSpPr>
          <p:nvPr>
            <p:ph type="sldNum" sz="quarter" idx="12"/>
          </p:nvPr>
        </p:nvSpPr>
        <p:spPr/>
        <p:txBody>
          <a:bodyPr/>
          <a:lstStyle/>
          <a:p>
            <a:pPr>
              <a:defRPr/>
            </a:pPr>
            <a:r>
              <a:rPr lang="en-US" smtClean="0"/>
              <a:t>  </a:t>
            </a:r>
            <a:fld id="{1282AC27-C336-446B-8742-12333B67C1B8}" type="slidenum">
              <a:rPr lang="en-US" smtClean="0"/>
              <a:pPr>
                <a:defRPr/>
              </a:pPr>
              <a:t>73</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73734" name="Rectangle 11"/>
          <p:cNvSpPr>
            <a:spLocks noChangeArrowheads="1"/>
          </p:cNvSpPr>
          <p:nvPr/>
        </p:nvSpPr>
        <p:spPr bwMode="auto">
          <a:xfrm>
            <a:off x="1724891" y="1695976"/>
            <a:ext cx="5568401"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Satisfaction with the Elements of Home Internet Service</a:t>
            </a:r>
            <a:endParaRPr lang="en-US" sz="1300" b="1" u="sng" dirty="0">
              <a:solidFill>
                <a:srgbClr val="000000"/>
              </a:solidFill>
            </a:endParaRPr>
          </a:p>
        </p:txBody>
      </p:sp>
      <p:sp>
        <p:nvSpPr>
          <p:cNvPr id="73736" name="TextBox 12"/>
          <p:cNvSpPr txBox="1">
            <a:spLocks noChangeArrowheads="1"/>
          </p:cNvSpPr>
          <p:nvPr/>
        </p:nvSpPr>
        <p:spPr bwMode="auto">
          <a:xfrm>
            <a:off x="781628" y="898240"/>
            <a:ext cx="7543800" cy="523220"/>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Individuals are generally satisfied with their Internet Service </a:t>
            </a:r>
            <a:r>
              <a:rPr lang="en-GB" sz="1400" dirty="0" smtClean="0"/>
              <a:t>offerings</a:t>
            </a:r>
            <a:r>
              <a:rPr lang="en-GB" sz="1400" dirty="0"/>
              <a:t> </a:t>
            </a:r>
            <a:r>
              <a:rPr lang="en-GB" sz="1400" dirty="0" smtClean="0"/>
              <a:t>across all elements of the service.</a:t>
            </a:r>
            <a:endParaRPr lang="en-GB" sz="1400" dirty="0"/>
          </a:p>
        </p:txBody>
      </p:sp>
      <p:graphicFrame>
        <p:nvGraphicFramePr>
          <p:cNvPr id="10" name="Chart 9"/>
          <p:cNvGraphicFramePr>
            <a:graphicFrameLocks/>
          </p:cNvGraphicFramePr>
          <p:nvPr/>
        </p:nvGraphicFramePr>
        <p:xfrm>
          <a:off x="399473" y="2142836"/>
          <a:ext cx="8208817" cy="42344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753889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25475" y="33813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Consumer Satisfaction – Internet (2)</a:t>
            </a:r>
          </a:p>
        </p:txBody>
      </p:sp>
      <p:sp>
        <p:nvSpPr>
          <p:cNvPr id="14" name="Slide Number Placeholder 13"/>
          <p:cNvSpPr>
            <a:spLocks noGrp="1"/>
          </p:cNvSpPr>
          <p:nvPr>
            <p:ph type="sldNum" sz="quarter" idx="12"/>
          </p:nvPr>
        </p:nvSpPr>
        <p:spPr/>
        <p:txBody>
          <a:bodyPr/>
          <a:lstStyle/>
          <a:p>
            <a:pPr>
              <a:defRPr/>
            </a:pPr>
            <a:r>
              <a:rPr lang="en-US" smtClean="0"/>
              <a:t>  </a:t>
            </a:r>
            <a:fld id="{DD2F11B8-2B37-4153-9890-70171F99DEB2}" type="slidenum">
              <a:rPr lang="en-US" smtClean="0"/>
              <a:pPr>
                <a:defRPr/>
              </a:pPr>
              <a:t>74</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74758" name="TextBox 12"/>
          <p:cNvSpPr txBox="1">
            <a:spLocks noChangeArrowheads="1"/>
          </p:cNvSpPr>
          <p:nvPr/>
        </p:nvSpPr>
        <p:spPr bwMode="auto">
          <a:xfrm>
            <a:off x="769107" y="893146"/>
            <a:ext cx="7543800" cy="738664"/>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65% of Internet subscribers mentioned they would </a:t>
            </a:r>
            <a:r>
              <a:rPr lang="en-GB" sz="1400" dirty="0"/>
              <a:t>not </a:t>
            </a:r>
            <a:r>
              <a:rPr lang="en-GB" sz="1400" dirty="0" smtClean="0"/>
              <a:t>switch from their existing Internet service provider, while 11% are likely to switch if they had the choice</a:t>
            </a:r>
            <a:endParaRPr lang="en-GB" sz="1400" dirty="0"/>
          </a:p>
          <a:p>
            <a:pPr marL="169863" indent="-169863" algn="just">
              <a:buFont typeface="Arial" charset="0"/>
              <a:buChar char="•"/>
            </a:pPr>
            <a:endParaRPr lang="en-GB" sz="1400" dirty="0"/>
          </a:p>
        </p:txBody>
      </p:sp>
      <p:sp>
        <p:nvSpPr>
          <p:cNvPr id="74759" name="Rectangle 9"/>
          <p:cNvSpPr>
            <a:spLocks noChangeArrowheads="1"/>
          </p:cNvSpPr>
          <p:nvPr/>
        </p:nvSpPr>
        <p:spPr bwMode="auto">
          <a:xfrm>
            <a:off x="1285143" y="1712489"/>
            <a:ext cx="6433128" cy="461665"/>
          </a:xfrm>
          <a:prstGeom prst="rect">
            <a:avLst/>
          </a:prstGeom>
          <a:noFill/>
          <a:ln w="9525">
            <a:noFill/>
            <a:miter lim="800000"/>
            <a:headEnd/>
            <a:tailEnd/>
          </a:ln>
        </p:spPr>
        <p:txBody>
          <a:bodyPr wrap="square">
            <a:spAutoFit/>
          </a:bodyPr>
          <a:lstStyle/>
          <a:p>
            <a:pPr algn="ctr"/>
            <a:r>
              <a:rPr lang="en-US" sz="1200" b="1" u="sng" dirty="0" smtClean="0"/>
              <a:t>Likelihood of Switching from Existing Internet Provider to another Provider, if Choice  were Available</a:t>
            </a:r>
            <a:endParaRPr lang="en-US" sz="1200" b="1" u="sng" dirty="0"/>
          </a:p>
        </p:txBody>
      </p:sp>
      <p:graphicFrame>
        <p:nvGraphicFramePr>
          <p:cNvPr id="10" name="Chart 12"/>
          <p:cNvGraphicFramePr>
            <a:graphicFrameLocks/>
          </p:cNvGraphicFramePr>
          <p:nvPr/>
        </p:nvGraphicFramePr>
        <p:xfrm>
          <a:off x="1132031" y="2606077"/>
          <a:ext cx="6207125" cy="36556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11295"/>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54050" y="33813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Consumer Satisfaction – Internet (3)</a:t>
            </a:r>
          </a:p>
        </p:txBody>
      </p:sp>
      <p:sp>
        <p:nvSpPr>
          <p:cNvPr id="14" name="Slide Number Placeholder 13"/>
          <p:cNvSpPr>
            <a:spLocks noGrp="1"/>
          </p:cNvSpPr>
          <p:nvPr>
            <p:ph type="sldNum" sz="quarter" idx="12"/>
          </p:nvPr>
        </p:nvSpPr>
        <p:spPr/>
        <p:txBody>
          <a:bodyPr/>
          <a:lstStyle/>
          <a:p>
            <a:pPr>
              <a:defRPr/>
            </a:pPr>
            <a:r>
              <a:rPr lang="en-US" smtClean="0"/>
              <a:t>  </a:t>
            </a:r>
            <a:fld id="{B73DADE5-3EC2-4A9B-A42D-85E92998A7B5}" type="slidenum">
              <a:rPr lang="en-US" smtClean="0"/>
              <a:pPr>
                <a:defRPr/>
              </a:pPr>
              <a:t>75</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75783" name="Rectangle 12"/>
          <p:cNvSpPr>
            <a:spLocks noChangeArrowheads="1"/>
          </p:cNvSpPr>
          <p:nvPr/>
        </p:nvSpPr>
        <p:spPr bwMode="auto">
          <a:xfrm>
            <a:off x="1847260" y="1701808"/>
            <a:ext cx="5666958" cy="492443"/>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Main Factors that would Drive a Customer to Switch to another Internet Provider</a:t>
            </a:r>
            <a:endParaRPr lang="en-US" sz="1300" b="1" u="sng" dirty="0">
              <a:solidFill>
                <a:srgbClr val="000000"/>
              </a:solidFill>
            </a:endParaRPr>
          </a:p>
        </p:txBody>
      </p:sp>
      <p:sp>
        <p:nvSpPr>
          <p:cNvPr id="75784" name="TextBox 12"/>
          <p:cNvSpPr txBox="1">
            <a:spLocks noChangeArrowheads="1"/>
          </p:cNvSpPr>
          <p:nvPr/>
        </p:nvSpPr>
        <p:spPr bwMode="auto">
          <a:xfrm>
            <a:off x="759688" y="895641"/>
            <a:ext cx="7543800" cy="523220"/>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Lower prices, higher Internet speeds and better customer service, are the </a:t>
            </a:r>
            <a:r>
              <a:rPr lang="en-GB" sz="1400" dirty="0"/>
              <a:t>most important factors that would drive a consumer to switch from one Internet provider to </a:t>
            </a:r>
            <a:r>
              <a:rPr lang="en-GB" sz="1400" dirty="0" smtClean="0"/>
              <a:t>another.</a:t>
            </a:r>
            <a:endParaRPr lang="en-GB" sz="1400" dirty="0"/>
          </a:p>
        </p:txBody>
      </p:sp>
      <p:graphicFrame>
        <p:nvGraphicFramePr>
          <p:cNvPr id="11" name="Chart 10"/>
          <p:cNvGraphicFramePr>
            <a:graphicFrameLocks/>
          </p:cNvGraphicFramePr>
          <p:nvPr/>
        </p:nvGraphicFramePr>
        <p:xfrm>
          <a:off x="439447" y="2179782"/>
          <a:ext cx="8187317" cy="40755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1657567"/>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9"/>
          <p:cNvGraphicFramePr>
            <a:graphicFrameLocks/>
          </p:cNvGraphicFramePr>
          <p:nvPr>
            <p:extLst>
              <p:ext uri="{D42A27DB-BD31-4B8C-83A1-F6EECF244321}">
                <p14:modId xmlns:p14="http://schemas.microsoft.com/office/powerpoint/2010/main" val="537549288"/>
              </p:ext>
            </p:extLst>
          </p:nvPr>
        </p:nvGraphicFramePr>
        <p:xfrm>
          <a:off x="415636" y="1865739"/>
          <a:ext cx="8608291" cy="4361873"/>
        </p:xfrm>
        <a:graphic>
          <a:graphicData uri="http://schemas.openxmlformats.org/drawingml/2006/chart">
            <c:chart xmlns:c="http://schemas.openxmlformats.org/drawingml/2006/chart" xmlns:r="http://schemas.openxmlformats.org/officeDocument/2006/relationships" r:id="rId3"/>
          </a:graphicData>
        </a:graphic>
      </p:graphicFrame>
      <p:sp>
        <p:nvSpPr>
          <p:cNvPr id="11266" name="Rectangle 2"/>
          <p:cNvSpPr>
            <a:spLocks noGrp="1" noChangeArrowheads="1"/>
          </p:cNvSpPr>
          <p:nvPr>
            <p:ph type="title" idx="4294967295"/>
          </p:nvPr>
        </p:nvSpPr>
        <p:spPr>
          <a:xfrm>
            <a:off x="654050" y="32543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Consumer Satisfaction – Mobile Internet</a:t>
            </a:r>
          </a:p>
        </p:txBody>
      </p:sp>
      <p:sp>
        <p:nvSpPr>
          <p:cNvPr id="14" name="Slide Number Placeholder 13"/>
          <p:cNvSpPr>
            <a:spLocks noGrp="1"/>
          </p:cNvSpPr>
          <p:nvPr>
            <p:ph type="sldNum" sz="quarter" idx="12"/>
          </p:nvPr>
        </p:nvSpPr>
        <p:spPr/>
        <p:txBody>
          <a:bodyPr/>
          <a:lstStyle/>
          <a:p>
            <a:pPr>
              <a:defRPr/>
            </a:pPr>
            <a:r>
              <a:rPr lang="en-US" smtClean="0"/>
              <a:t>  </a:t>
            </a:r>
            <a:fld id="{15838714-B2A8-43EC-8672-AB230B1DA2B6}" type="slidenum">
              <a:rPr lang="en-US" smtClean="0"/>
              <a:pPr>
                <a:defRPr/>
              </a:pPr>
              <a:t>76</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76806" name="Rectangle 11"/>
          <p:cNvSpPr>
            <a:spLocks noChangeArrowheads="1"/>
          </p:cNvSpPr>
          <p:nvPr/>
        </p:nvSpPr>
        <p:spPr bwMode="auto">
          <a:xfrm>
            <a:off x="1969098" y="1713576"/>
            <a:ext cx="5181600" cy="292388"/>
          </a:xfrm>
          <a:prstGeom prst="rect">
            <a:avLst/>
          </a:prstGeom>
          <a:noFill/>
          <a:ln w="9525">
            <a:noFill/>
            <a:miter lim="800000"/>
            <a:headEnd/>
            <a:tailEnd/>
          </a:ln>
        </p:spPr>
        <p:txBody>
          <a:bodyPr>
            <a:spAutoFit/>
          </a:bodyPr>
          <a:lstStyle/>
          <a:p>
            <a:pPr algn="ctr"/>
            <a:r>
              <a:rPr lang="en-US" sz="1300" b="1" u="sng" dirty="0" smtClean="0">
                <a:solidFill>
                  <a:srgbClr val="000000"/>
                </a:solidFill>
              </a:rPr>
              <a:t>Satisfaction with Mobile </a:t>
            </a:r>
            <a:r>
              <a:rPr lang="en-US" sz="1300" b="1" u="sng" dirty="0">
                <a:solidFill>
                  <a:srgbClr val="000000"/>
                </a:solidFill>
              </a:rPr>
              <a:t>Internet </a:t>
            </a:r>
            <a:r>
              <a:rPr lang="en-US" sz="1300" b="1" u="sng" dirty="0" smtClean="0">
                <a:solidFill>
                  <a:srgbClr val="000000"/>
                </a:solidFill>
              </a:rPr>
              <a:t>Service</a:t>
            </a:r>
          </a:p>
        </p:txBody>
      </p:sp>
      <p:sp>
        <p:nvSpPr>
          <p:cNvPr id="76808" name="TextBox 12"/>
          <p:cNvSpPr txBox="1">
            <a:spLocks noChangeArrowheads="1"/>
          </p:cNvSpPr>
          <p:nvPr/>
        </p:nvSpPr>
        <p:spPr bwMode="auto">
          <a:xfrm>
            <a:off x="778160" y="881927"/>
            <a:ext cx="7543800" cy="954107"/>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smtClean="0"/>
              <a:t>74% </a:t>
            </a:r>
            <a:r>
              <a:rPr lang="en-GB" sz="1400" dirty="0"/>
              <a:t>of Mobile Internet users are </a:t>
            </a:r>
            <a:r>
              <a:rPr lang="en-GB" sz="1400" dirty="0" smtClean="0"/>
              <a:t>generally satisfied </a:t>
            </a:r>
            <a:r>
              <a:rPr lang="en-GB" sz="1400" dirty="0"/>
              <a:t>with their Mobile Internet </a:t>
            </a:r>
            <a:r>
              <a:rPr lang="en-GB" sz="1400" dirty="0" smtClean="0"/>
              <a:t>services</a:t>
            </a:r>
          </a:p>
          <a:p>
            <a:pPr marL="169863" indent="-169863" algn="just">
              <a:buFont typeface="Arial" charset="0"/>
              <a:buChar char="•"/>
            </a:pPr>
            <a:endParaRPr lang="en-GB" sz="1400" dirty="0"/>
          </a:p>
          <a:p>
            <a:pPr marL="169863" indent="-169863" algn="just">
              <a:buFont typeface="Arial" charset="0"/>
              <a:buChar char="•"/>
            </a:pPr>
            <a:r>
              <a:rPr lang="en-GB" sz="1400" dirty="0" smtClean="0"/>
              <a:t>A significant 32% of mobile Internet services though, are not happy with the pricing of the service</a:t>
            </a:r>
            <a:endParaRPr lang="en-GB" sz="1400" dirty="0"/>
          </a:p>
        </p:txBody>
      </p:sp>
    </p:spTree>
    <p:extLst>
      <p:ext uri="{BB962C8B-B14F-4D97-AF65-F5344CB8AC3E}">
        <p14:creationId xmlns:p14="http://schemas.microsoft.com/office/powerpoint/2010/main" val="1445081498"/>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39763" y="325438"/>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Service Complaints (1)</a:t>
            </a:r>
          </a:p>
        </p:txBody>
      </p:sp>
      <p:sp>
        <p:nvSpPr>
          <p:cNvPr id="14" name="Slide Number Placeholder 13"/>
          <p:cNvSpPr>
            <a:spLocks noGrp="1"/>
          </p:cNvSpPr>
          <p:nvPr>
            <p:ph type="sldNum" sz="quarter" idx="12"/>
          </p:nvPr>
        </p:nvSpPr>
        <p:spPr/>
        <p:txBody>
          <a:bodyPr/>
          <a:lstStyle/>
          <a:p>
            <a:pPr>
              <a:defRPr/>
            </a:pPr>
            <a:r>
              <a:rPr lang="en-US" smtClean="0"/>
              <a:t>  </a:t>
            </a:r>
            <a:fld id="{7B8E7F65-398C-45A5-B9EA-FEAD1A4389CA}" type="slidenum">
              <a:rPr lang="en-US" smtClean="0"/>
              <a:pPr>
                <a:defRPr/>
              </a:pPr>
              <a:t>77</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77831" name="Rectangle 11"/>
          <p:cNvSpPr>
            <a:spLocks noChangeArrowheads="1"/>
          </p:cNvSpPr>
          <p:nvPr/>
        </p:nvSpPr>
        <p:spPr bwMode="auto">
          <a:xfrm>
            <a:off x="4777348" y="815116"/>
            <a:ext cx="4267200" cy="492443"/>
          </a:xfrm>
          <a:prstGeom prst="rect">
            <a:avLst/>
          </a:prstGeom>
          <a:noFill/>
          <a:ln w="9525">
            <a:noFill/>
            <a:miter lim="800000"/>
            <a:headEnd/>
            <a:tailEnd/>
          </a:ln>
        </p:spPr>
        <p:txBody>
          <a:bodyPr>
            <a:spAutoFit/>
          </a:bodyPr>
          <a:lstStyle/>
          <a:p>
            <a:pPr algn="ctr"/>
            <a:r>
              <a:rPr lang="en-US" sz="1300" b="1" u="sng" dirty="0" smtClean="0">
                <a:solidFill>
                  <a:srgbClr val="000000"/>
                </a:solidFill>
              </a:rPr>
              <a:t>Individuals ever Submitted a Complaint in Relation to the Telecommunication Services in </a:t>
            </a:r>
            <a:r>
              <a:rPr lang="en-US" sz="1300" b="1" u="sng" dirty="0">
                <a:solidFill>
                  <a:srgbClr val="000000"/>
                </a:solidFill>
              </a:rPr>
              <a:t>the </a:t>
            </a:r>
            <a:r>
              <a:rPr lang="en-US" sz="1300" b="1" u="sng" dirty="0" smtClean="0">
                <a:solidFill>
                  <a:srgbClr val="000000"/>
                </a:solidFill>
              </a:rPr>
              <a:t>UAE</a:t>
            </a:r>
            <a:endParaRPr lang="en-US" sz="1300" b="1" u="sng" dirty="0">
              <a:solidFill>
                <a:srgbClr val="000000"/>
              </a:solidFill>
            </a:endParaRPr>
          </a:p>
        </p:txBody>
      </p:sp>
      <p:sp>
        <p:nvSpPr>
          <p:cNvPr id="77833" name="Rectangle 15"/>
          <p:cNvSpPr>
            <a:spLocks noChangeArrowheads="1"/>
          </p:cNvSpPr>
          <p:nvPr/>
        </p:nvSpPr>
        <p:spPr bwMode="auto">
          <a:xfrm>
            <a:off x="2897936" y="3669148"/>
            <a:ext cx="3505200" cy="292388"/>
          </a:xfrm>
          <a:prstGeom prst="rect">
            <a:avLst/>
          </a:prstGeom>
          <a:noFill/>
          <a:ln w="9525">
            <a:noFill/>
            <a:miter lim="800000"/>
            <a:headEnd/>
            <a:tailEnd/>
          </a:ln>
        </p:spPr>
        <p:txBody>
          <a:bodyPr>
            <a:spAutoFit/>
          </a:bodyPr>
          <a:lstStyle/>
          <a:p>
            <a:pPr algn="ctr"/>
            <a:r>
              <a:rPr lang="en-US" sz="1300" b="1" u="sng" dirty="0" smtClean="0"/>
              <a:t>Services to which Complaint(s) Relate</a:t>
            </a:r>
            <a:endParaRPr lang="en-US" sz="1300" b="1" u="sng" dirty="0"/>
          </a:p>
        </p:txBody>
      </p:sp>
      <p:sp>
        <p:nvSpPr>
          <p:cNvPr id="77834" name="TextBox 12"/>
          <p:cNvSpPr txBox="1">
            <a:spLocks noChangeArrowheads="1"/>
          </p:cNvSpPr>
          <p:nvPr/>
        </p:nvSpPr>
        <p:spPr bwMode="auto">
          <a:xfrm>
            <a:off x="777154" y="890449"/>
            <a:ext cx="3499281" cy="1762021"/>
          </a:xfrm>
          <a:prstGeom prst="rect">
            <a:avLst/>
          </a:prstGeom>
          <a:noFill/>
          <a:ln w="9525">
            <a:noFill/>
            <a:miter lim="800000"/>
            <a:headEnd/>
            <a:tailEnd/>
          </a:ln>
        </p:spPr>
        <p:txBody>
          <a:bodyPr wrap="square">
            <a:spAutoFit/>
          </a:bodyPr>
          <a:lstStyle/>
          <a:p>
            <a:pPr marL="169863" indent="-169863" algn="just">
              <a:buFont typeface="Arial" charset="0"/>
              <a:buChar char="•"/>
            </a:pPr>
            <a:r>
              <a:rPr lang="en-GB" sz="1400" dirty="0" smtClean="0"/>
              <a:t>Only 5% </a:t>
            </a:r>
            <a:r>
              <a:rPr lang="en-GB" sz="1400" dirty="0"/>
              <a:t>of individuals </a:t>
            </a:r>
            <a:r>
              <a:rPr lang="en-GB" sz="1400" dirty="0" smtClean="0"/>
              <a:t>have ever raised a complaint </a:t>
            </a:r>
            <a:r>
              <a:rPr lang="en-GB" sz="1400" dirty="0"/>
              <a:t>to the </a:t>
            </a:r>
            <a:r>
              <a:rPr lang="en-GB" sz="1400" dirty="0" smtClean="0"/>
              <a:t>Telecommunications Regulatory (TRA) and 8% </a:t>
            </a:r>
            <a:r>
              <a:rPr lang="en-GB" sz="1400" dirty="0"/>
              <a:t>to their </a:t>
            </a:r>
            <a:r>
              <a:rPr lang="en-GB" sz="1400" dirty="0" smtClean="0"/>
              <a:t>telecom </a:t>
            </a:r>
            <a:r>
              <a:rPr lang="en-GB" sz="1400" dirty="0"/>
              <a:t>service </a:t>
            </a:r>
            <a:r>
              <a:rPr lang="en-GB" sz="1400" dirty="0" smtClean="0"/>
              <a:t>providers.</a:t>
            </a:r>
            <a:endParaRPr lang="en-GB" sz="1400" dirty="0"/>
          </a:p>
          <a:p>
            <a:pPr marL="169863" indent="-169863">
              <a:buFont typeface="Arial" charset="0"/>
              <a:buChar char="•"/>
            </a:pPr>
            <a:endParaRPr lang="en-GB" sz="1050" dirty="0"/>
          </a:p>
          <a:p>
            <a:pPr marL="169863" indent="-169863" algn="just">
              <a:buFont typeface="Arial" charset="0"/>
              <a:buChar char="•"/>
            </a:pPr>
            <a:r>
              <a:rPr lang="en-GB" sz="1400" dirty="0"/>
              <a:t>58% of these complaints </a:t>
            </a:r>
            <a:r>
              <a:rPr lang="en-GB" sz="1400" dirty="0" smtClean="0"/>
              <a:t>are related </a:t>
            </a:r>
            <a:r>
              <a:rPr lang="en-GB" sz="1400" dirty="0"/>
              <a:t>to Internet </a:t>
            </a:r>
            <a:r>
              <a:rPr lang="en-GB" sz="1400" dirty="0" smtClean="0"/>
              <a:t>services, 31% </a:t>
            </a:r>
            <a:r>
              <a:rPr lang="en-GB" sz="1400" dirty="0"/>
              <a:t>to fixed telephony, and 22% to mobile </a:t>
            </a:r>
            <a:r>
              <a:rPr lang="en-GB" sz="1400" dirty="0" smtClean="0"/>
              <a:t>services.</a:t>
            </a:r>
            <a:endParaRPr lang="en-GB" sz="1400" dirty="0"/>
          </a:p>
        </p:txBody>
      </p:sp>
      <p:graphicFrame>
        <p:nvGraphicFramePr>
          <p:cNvPr id="13" name="Chart 9"/>
          <p:cNvGraphicFramePr>
            <a:graphicFrameLocks/>
          </p:cNvGraphicFramePr>
          <p:nvPr/>
        </p:nvGraphicFramePr>
        <p:xfrm>
          <a:off x="4572000" y="1331913"/>
          <a:ext cx="4283364" cy="24549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nvGraphicFramePr>
        <p:xfrm>
          <a:off x="1008063" y="3929063"/>
          <a:ext cx="7678737" cy="2979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23988091"/>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pPr>
              <a:defRPr/>
            </a:pPr>
            <a:r>
              <a:rPr lang="en-US" smtClean="0"/>
              <a:t>  </a:t>
            </a:r>
            <a:fld id="{1282AC27-C336-446B-8742-12333B67C1B8}" type="slidenum">
              <a:rPr lang="en-US" smtClean="0"/>
              <a:pPr>
                <a:defRPr/>
              </a:pPr>
              <a:t>78</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9" name="Chart 8"/>
          <p:cNvGraphicFramePr>
            <a:graphicFrameLocks/>
          </p:cNvGraphicFramePr>
          <p:nvPr/>
        </p:nvGraphicFramePr>
        <p:xfrm>
          <a:off x="19099213" y="4157663"/>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73734" name="Rectangle 11"/>
          <p:cNvSpPr>
            <a:spLocks noChangeArrowheads="1"/>
          </p:cNvSpPr>
          <p:nvPr/>
        </p:nvSpPr>
        <p:spPr bwMode="auto">
          <a:xfrm>
            <a:off x="1099134" y="1457031"/>
            <a:ext cx="7305966" cy="292388"/>
          </a:xfrm>
          <a:prstGeom prst="rect">
            <a:avLst/>
          </a:prstGeom>
          <a:noFill/>
          <a:ln w="9525">
            <a:noFill/>
            <a:miter lim="800000"/>
            <a:headEnd/>
            <a:tailEnd/>
          </a:ln>
        </p:spPr>
        <p:txBody>
          <a:bodyPr wrap="square">
            <a:spAutoFit/>
          </a:bodyPr>
          <a:lstStyle/>
          <a:p>
            <a:pPr algn="ctr"/>
            <a:r>
              <a:rPr lang="en-US" sz="1300" b="1" u="sng" dirty="0" smtClean="0">
                <a:solidFill>
                  <a:srgbClr val="000000"/>
                </a:solidFill>
              </a:rPr>
              <a:t>Satisfaction with Fixed Line/ Internet Services Transparency Related  Aspects</a:t>
            </a:r>
            <a:endParaRPr lang="en-US" sz="1300" b="1" u="sng" dirty="0">
              <a:solidFill>
                <a:srgbClr val="000000"/>
              </a:solidFill>
            </a:endParaRPr>
          </a:p>
        </p:txBody>
      </p:sp>
      <p:sp>
        <p:nvSpPr>
          <p:cNvPr id="73736" name="TextBox 12"/>
          <p:cNvSpPr txBox="1">
            <a:spLocks noChangeArrowheads="1"/>
          </p:cNvSpPr>
          <p:nvPr/>
        </p:nvSpPr>
        <p:spPr bwMode="auto">
          <a:xfrm>
            <a:off x="763156" y="889004"/>
            <a:ext cx="7543800" cy="523220"/>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Individuals are generally satisfied with their </a:t>
            </a:r>
            <a:r>
              <a:rPr lang="en-GB" sz="1400" dirty="0" smtClean="0"/>
              <a:t>Fixed Line and Internet </a:t>
            </a:r>
            <a:r>
              <a:rPr lang="en-GB" sz="1400" dirty="0"/>
              <a:t>Service </a:t>
            </a:r>
            <a:r>
              <a:rPr lang="en-GB" sz="1400" dirty="0" smtClean="0"/>
              <a:t>Transparency related aspects.</a:t>
            </a:r>
            <a:endParaRPr lang="en-GB" sz="1400" dirty="0"/>
          </a:p>
        </p:txBody>
      </p:sp>
      <p:graphicFrame>
        <p:nvGraphicFramePr>
          <p:cNvPr id="10" name="Chart 9"/>
          <p:cNvGraphicFramePr>
            <a:graphicFrameLocks/>
          </p:cNvGraphicFramePr>
          <p:nvPr/>
        </p:nvGraphicFramePr>
        <p:xfrm>
          <a:off x="342900" y="1828801"/>
          <a:ext cx="8458200" cy="4687887"/>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
          <p:cNvSpPr txBox="1">
            <a:spLocks noChangeArrowheads="1"/>
          </p:cNvSpPr>
          <p:nvPr/>
        </p:nvSpPr>
        <p:spPr bwMode="auto">
          <a:xfrm>
            <a:off x="639763" y="325438"/>
            <a:ext cx="7396162"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9E851A"/>
                </a:solidFill>
                <a:effectLst>
                  <a:outerShdw blurRad="38100" dist="38100" dir="2700000" algn="tl">
                    <a:srgbClr val="000000">
                      <a:alpha val="43137"/>
                    </a:srgbClr>
                  </a:outerShdw>
                </a:effectLst>
                <a:uLnTx/>
                <a:uFillTx/>
                <a:latin typeface="Arial" charset="0"/>
                <a:ea typeface="+mj-ea"/>
                <a:cs typeface="Arial" charset="0"/>
              </a:rPr>
              <a:t>Service Complaints (2)</a:t>
            </a:r>
          </a:p>
        </p:txBody>
      </p:sp>
    </p:spTree>
    <p:extLst>
      <p:ext uri="{BB962C8B-B14F-4D97-AF65-F5344CB8AC3E}">
        <p14:creationId xmlns:p14="http://schemas.microsoft.com/office/powerpoint/2010/main" val="1757538899"/>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idx="1"/>
          </p:nvPr>
        </p:nvSpPr>
        <p:spPr/>
        <p:txBody>
          <a:bodyPr/>
          <a:lstStyle/>
          <a:p>
            <a:pPr algn="ctr">
              <a:buFont typeface="Arial" charset="0"/>
              <a:buNone/>
            </a:pPr>
            <a:endParaRPr lang="en-GB" sz="6600" smtClean="0"/>
          </a:p>
          <a:p>
            <a:pPr algn="ctr">
              <a:buFont typeface="Arial" charset="0"/>
              <a:buNone/>
            </a:pPr>
            <a:r>
              <a:rPr lang="en-GB" sz="6600" smtClean="0">
                <a:solidFill>
                  <a:srgbClr val="9E851A"/>
                </a:solidFill>
                <a:latin typeface="Arial" charset="0"/>
                <a:cs typeface="Arial" charset="0"/>
              </a:rPr>
              <a:t>ANNEX</a:t>
            </a:r>
            <a:endParaRPr lang="en-US" sz="6600" smtClean="0">
              <a:solidFill>
                <a:srgbClr val="9E851A"/>
              </a:solidFill>
              <a:latin typeface="Arial" charset="0"/>
              <a:cs typeface="Arial" charset="0"/>
            </a:endParaRPr>
          </a:p>
        </p:txBody>
      </p:sp>
      <p:sp>
        <p:nvSpPr>
          <p:cNvPr id="3" name="Slide Number Placeholder 2"/>
          <p:cNvSpPr>
            <a:spLocks noGrp="1"/>
          </p:cNvSpPr>
          <p:nvPr>
            <p:ph type="sldNum" sz="quarter" idx="12"/>
          </p:nvPr>
        </p:nvSpPr>
        <p:spPr/>
        <p:txBody>
          <a:bodyPr/>
          <a:lstStyle/>
          <a:p>
            <a:pPr>
              <a:defRPr/>
            </a:pPr>
            <a:r>
              <a:rPr lang="en-US" smtClean="0"/>
              <a:t>  </a:t>
            </a:r>
            <a:fld id="{E382CDE0-F170-42EE-9E06-49EAB4A2038F}" type="slidenum">
              <a:rPr lang="en-US" smtClean="0"/>
              <a:pPr>
                <a:defRPr/>
              </a:pPr>
              <a:t>79</a:t>
            </a:fld>
            <a:endParaRPr lang="en-US"/>
          </a:p>
        </p:txBody>
      </p:sp>
    </p:spTree>
    <p:extLst>
      <p:ext uri="{BB962C8B-B14F-4D97-AF65-F5344CB8AC3E}">
        <p14:creationId xmlns:p14="http://schemas.microsoft.com/office/powerpoint/2010/main" val="3373656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52463" y="317500"/>
            <a:ext cx="7396162"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Introduction and Main Results – Satisfaction (1)</a:t>
            </a:r>
          </a:p>
        </p:txBody>
      </p:sp>
      <p:sp>
        <p:nvSpPr>
          <p:cNvPr id="14" name="Slide Number Placeholder 13"/>
          <p:cNvSpPr>
            <a:spLocks noGrp="1"/>
          </p:cNvSpPr>
          <p:nvPr>
            <p:ph type="sldNum" sz="quarter" idx="12"/>
          </p:nvPr>
        </p:nvSpPr>
        <p:spPr/>
        <p:txBody>
          <a:bodyPr/>
          <a:lstStyle/>
          <a:p>
            <a:pPr>
              <a:defRPr/>
            </a:pPr>
            <a:r>
              <a:rPr lang="en-US" smtClean="0"/>
              <a:t>  </a:t>
            </a:r>
            <a:fld id="{68BCFF06-6982-4287-A27A-3F7BFD471955}" type="slidenum">
              <a:rPr lang="en-US" smtClean="0"/>
              <a:pPr>
                <a:defRPr/>
              </a:pPr>
              <a:t>8</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2" name="Chart 11"/>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12295" name="Rectangle 8"/>
          <p:cNvSpPr>
            <a:spLocks noChangeArrowheads="1"/>
          </p:cNvSpPr>
          <p:nvPr/>
        </p:nvSpPr>
        <p:spPr bwMode="auto">
          <a:xfrm>
            <a:off x="1362547" y="803146"/>
            <a:ext cx="6858000" cy="292100"/>
          </a:xfrm>
          <a:prstGeom prst="rect">
            <a:avLst/>
          </a:prstGeom>
          <a:noFill/>
          <a:ln w="9525">
            <a:noFill/>
            <a:miter lim="800000"/>
            <a:headEnd/>
            <a:tailEnd/>
          </a:ln>
        </p:spPr>
        <p:txBody>
          <a:bodyPr>
            <a:spAutoFit/>
          </a:bodyPr>
          <a:lstStyle/>
          <a:p>
            <a:pPr algn="ctr"/>
            <a:r>
              <a:rPr lang="en-US" sz="1300" b="1" u="sng" dirty="0" smtClean="0">
                <a:solidFill>
                  <a:srgbClr val="000000"/>
                </a:solidFill>
              </a:rPr>
              <a:t>Consumers Satisfaction on Elements </a:t>
            </a:r>
            <a:r>
              <a:rPr lang="en-US" sz="1300" b="1" u="sng" dirty="0">
                <a:solidFill>
                  <a:srgbClr val="000000"/>
                </a:solidFill>
              </a:rPr>
              <a:t>of </a:t>
            </a:r>
            <a:r>
              <a:rPr lang="en-US" sz="1300" b="1" u="sng" dirty="0" smtClean="0">
                <a:solidFill>
                  <a:srgbClr val="000000"/>
                </a:solidFill>
              </a:rPr>
              <a:t>Fixed Telephony Services</a:t>
            </a:r>
            <a:endParaRPr lang="en-US" sz="1300" b="1" u="sng" dirty="0">
              <a:solidFill>
                <a:srgbClr val="000000"/>
              </a:solidFill>
            </a:endParaRPr>
          </a:p>
        </p:txBody>
      </p:sp>
      <p:sp>
        <p:nvSpPr>
          <p:cNvPr id="12296" name="Rectangle 10"/>
          <p:cNvSpPr>
            <a:spLocks noChangeArrowheads="1"/>
          </p:cNvSpPr>
          <p:nvPr/>
        </p:nvSpPr>
        <p:spPr bwMode="auto">
          <a:xfrm>
            <a:off x="1371600" y="3675706"/>
            <a:ext cx="6781800" cy="292100"/>
          </a:xfrm>
          <a:prstGeom prst="rect">
            <a:avLst/>
          </a:prstGeom>
          <a:noFill/>
          <a:ln w="9525">
            <a:noFill/>
            <a:miter lim="800000"/>
            <a:headEnd/>
            <a:tailEnd/>
          </a:ln>
        </p:spPr>
        <p:txBody>
          <a:bodyPr>
            <a:spAutoFit/>
          </a:bodyPr>
          <a:lstStyle/>
          <a:p>
            <a:pPr algn="ctr"/>
            <a:r>
              <a:rPr lang="en-US" sz="1300" b="1" u="sng" dirty="0" smtClean="0"/>
              <a:t>Consumers Satisfaction on Elements of Mobile Telephony Services in the UAE</a:t>
            </a:r>
            <a:endParaRPr lang="en-US" sz="1300" b="1" u="sng" dirty="0"/>
          </a:p>
        </p:txBody>
      </p:sp>
      <p:graphicFrame>
        <p:nvGraphicFramePr>
          <p:cNvPr id="13" name="Chart 14"/>
          <p:cNvGraphicFramePr>
            <a:graphicFrameLocks/>
          </p:cNvGraphicFramePr>
          <p:nvPr/>
        </p:nvGraphicFramePr>
        <p:xfrm>
          <a:off x="711200" y="1060450"/>
          <a:ext cx="7645400" cy="25699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5"/>
          <p:cNvGraphicFramePr>
            <a:graphicFrameLocks/>
          </p:cNvGraphicFramePr>
          <p:nvPr/>
        </p:nvGraphicFramePr>
        <p:xfrm>
          <a:off x="720725" y="3962400"/>
          <a:ext cx="7645400" cy="2554288"/>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7700" y="319088"/>
            <a:ext cx="5105400"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Sample Structure – Fixed Line Section</a:t>
            </a:r>
          </a:p>
        </p:txBody>
      </p:sp>
      <p:sp>
        <p:nvSpPr>
          <p:cNvPr id="14" name="Slide Number Placeholder 13"/>
          <p:cNvSpPr>
            <a:spLocks noGrp="1"/>
          </p:cNvSpPr>
          <p:nvPr>
            <p:ph type="sldNum" sz="quarter" idx="12"/>
          </p:nvPr>
        </p:nvSpPr>
        <p:spPr/>
        <p:txBody>
          <a:bodyPr/>
          <a:lstStyle/>
          <a:p>
            <a:pPr>
              <a:defRPr/>
            </a:pPr>
            <a:r>
              <a:rPr lang="en-US" smtClean="0"/>
              <a:t>  </a:t>
            </a:r>
            <a:fld id="{8F968AC5-0BB5-4CC6-B66C-7821325DE440}" type="slidenum">
              <a:rPr lang="en-US" smtClean="0"/>
              <a:pPr>
                <a:defRPr/>
              </a:pPr>
              <a:t>80</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6" name="Chart 15"/>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79882" name="Rectangle 16"/>
          <p:cNvSpPr>
            <a:spLocks noChangeArrowheads="1"/>
          </p:cNvSpPr>
          <p:nvPr/>
        </p:nvSpPr>
        <p:spPr bwMode="auto">
          <a:xfrm>
            <a:off x="1198247" y="1713386"/>
            <a:ext cx="2868093" cy="292388"/>
          </a:xfrm>
          <a:prstGeom prst="rect">
            <a:avLst/>
          </a:prstGeom>
          <a:noFill/>
          <a:ln w="9525">
            <a:noFill/>
            <a:miter lim="800000"/>
            <a:headEnd/>
            <a:tailEnd/>
          </a:ln>
        </p:spPr>
        <p:txBody>
          <a:bodyPr wrap="none">
            <a:spAutoFit/>
          </a:bodyPr>
          <a:lstStyle/>
          <a:p>
            <a:pPr algn="ctr"/>
            <a:r>
              <a:rPr lang="en-US" sz="1300" b="1" u="sng" dirty="0" smtClean="0">
                <a:solidFill>
                  <a:srgbClr val="000000"/>
                </a:solidFill>
              </a:rPr>
              <a:t>Distribution of Sample by Emirate</a:t>
            </a:r>
            <a:endParaRPr lang="en-US" sz="1300" b="1" u="sng" dirty="0">
              <a:solidFill>
                <a:srgbClr val="000000"/>
              </a:solidFill>
            </a:endParaRPr>
          </a:p>
        </p:txBody>
      </p:sp>
      <p:sp>
        <p:nvSpPr>
          <p:cNvPr id="79883" name="TextBox 14"/>
          <p:cNvSpPr txBox="1">
            <a:spLocks noChangeArrowheads="1"/>
          </p:cNvSpPr>
          <p:nvPr/>
        </p:nvSpPr>
        <p:spPr bwMode="auto">
          <a:xfrm>
            <a:off x="762000" y="910675"/>
            <a:ext cx="7620000" cy="523875"/>
          </a:xfrm>
          <a:prstGeom prst="rect">
            <a:avLst/>
          </a:prstGeom>
          <a:noFill/>
          <a:ln w="9525">
            <a:noFill/>
            <a:miter lim="800000"/>
            <a:headEnd/>
            <a:tailEnd/>
          </a:ln>
        </p:spPr>
        <p:txBody>
          <a:bodyPr>
            <a:spAutoFit/>
          </a:bodyPr>
          <a:lstStyle/>
          <a:p>
            <a:pPr marL="169863" indent="-169863" algn="just">
              <a:buFont typeface="Arial" charset="0"/>
              <a:buChar char="•"/>
            </a:pPr>
            <a:r>
              <a:rPr lang="en-GB" sz="1400" dirty="0"/>
              <a:t>The survey sample frame was designed to ensure the results </a:t>
            </a:r>
            <a:r>
              <a:rPr lang="en-GB" sz="1400" dirty="0" smtClean="0"/>
              <a:t>are as </a:t>
            </a:r>
            <a:r>
              <a:rPr lang="en-GB" sz="1400" dirty="0"/>
              <a:t>representative as possible of the entire population of the UAE of people aged between 15 and </a:t>
            </a:r>
            <a:r>
              <a:rPr lang="en-GB" sz="1400" dirty="0" smtClean="0"/>
              <a:t>74.</a:t>
            </a:r>
            <a:endParaRPr lang="en-US" sz="1400" dirty="0"/>
          </a:p>
        </p:txBody>
      </p:sp>
      <p:graphicFrame>
        <p:nvGraphicFramePr>
          <p:cNvPr id="13" name="Chart 12"/>
          <p:cNvGraphicFramePr>
            <a:graphicFrameLocks/>
          </p:cNvGraphicFramePr>
          <p:nvPr>
            <p:extLst>
              <p:ext uri="{D42A27DB-BD31-4B8C-83A1-F6EECF244321}">
                <p14:modId xmlns:p14="http://schemas.microsoft.com/office/powerpoint/2010/main" val="2750375565"/>
              </p:ext>
            </p:extLst>
          </p:nvPr>
        </p:nvGraphicFramePr>
        <p:xfrm>
          <a:off x="380246" y="2019215"/>
          <a:ext cx="5488474" cy="41555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extLst>
              <p:ext uri="{D42A27DB-BD31-4B8C-83A1-F6EECF244321}">
                <p14:modId xmlns:p14="http://schemas.microsoft.com/office/powerpoint/2010/main" val="3243693840"/>
              </p:ext>
            </p:extLst>
          </p:nvPr>
        </p:nvGraphicFramePr>
        <p:xfrm>
          <a:off x="4953000" y="2324477"/>
          <a:ext cx="3367135" cy="3886200"/>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16"/>
          <p:cNvSpPr>
            <a:spLocks noChangeArrowheads="1"/>
          </p:cNvSpPr>
          <p:nvPr/>
        </p:nvSpPr>
        <p:spPr bwMode="auto">
          <a:xfrm>
            <a:off x="5086096" y="1713386"/>
            <a:ext cx="3113353" cy="292388"/>
          </a:xfrm>
          <a:prstGeom prst="rect">
            <a:avLst/>
          </a:prstGeom>
          <a:noFill/>
          <a:ln w="9525">
            <a:noFill/>
            <a:miter lim="800000"/>
            <a:headEnd/>
            <a:tailEnd/>
          </a:ln>
        </p:spPr>
        <p:txBody>
          <a:bodyPr wrap="none">
            <a:spAutoFit/>
          </a:bodyPr>
          <a:lstStyle/>
          <a:p>
            <a:pPr algn="ctr"/>
            <a:r>
              <a:rPr lang="en-US" sz="1300" b="1" u="sng" dirty="0" smtClean="0">
                <a:solidFill>
                  <a:srgbClr val="000000"/>
                </a:solidFill>
              </a:rPr>
              <a:t>Distribution of Sample by Nationality</a:t>
            </a:r>
            <a:endParaRPr lang="en-US" sz="1300" b="1" u="sng" dirty="0">
              <a:solidFill>
                <a:srgbClr val="000000"/>
              </a:solidFill>
            </a:endParaRPr>
          </a:p>
        </p:txBody>
      </p:sp>
    </p:spTree>
    <p:extLst>
      <p:ext uri="{BB962C8B-B14F-4D97-AF65-F5344CB8AC3E}">
        <p14:creationId xmlns:p14="http://schemas.microsoft.com/office/powerpoint/2010/main" val="3558598858"/>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4525" y="331788"/>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Sample Structure – Mobile and Internet Sections</a:t>
            </a:r>
          </a:p>
        </p:txBody>
      </p:sp>
      <p:sp>
        <p:nvSpPr>
          <p:cNvPr id="14" name="Slide Number Placeholder 13"/>
          <p:cNvSpPr>
            <a:spLocks noGrp="1"/>
          </p:cNvSpPr>
          <p:nvPr>
            <p:ph type="sldNum" sz="quarter" idx="12"/>
          </p:nvPr>
        </p:nvSpPr>
        <p:spPr/>
        <p:txBody>
          <a:bodyPr/>
          <a:lstStyle/>
          <a:p>
            <a:pPr>
              <a:defRPr/>
            </a:pPr>
            <a:r>
              <a:rPr lang="en-US" smtClean="0"/>
              <a:t>  </a:t>
            </a:r>
            <a:fld id="{FABFBB10-5ED7-496B-826F-E07390256471}" type="slidenum">
              <a:rPr lang="en-US" smtClean="0"/>
              <a:pPr>
                <a:defRPr/>
              </a:pPr>
              <a:t>81</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0" name="Chart 9"/>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80905" name="Rectangle 22"/>
          <p:cNvSpPr>
            <a:spLocks noChangeArrowheads="1"/>
          </p:cNvSpPr>
          <p:nvPr/>
        </p:nvSpPr>
        <p:spPr bwMode="auto">
          <a:xfrm>
            <a:off x="6604721" y="1075853"/>
            <a:ext cx="723275" cy="276999"/>
          </a:xfrm>
          <a:prstGeom prst="rect">
            <a:avLst/>
          </a:prstGeom>
          <a:noFill/>
          <a:ln w="9525">
            <a:noFill/>
            <a:miter lim="800000"/>
            <a:headEnd/>
            <a:tailEnd/>
          </a:ln>
        </p:spPr>
        <p:txBody>
          <a:bodyPr wrap="none">
            <a:spAutoFit/>
          </a:bodyPr>
          <a:lstStyle/>
          <a:p>
            <a:pPr algn="ctr"/>
            <a:r>
              <a:rPr lang="en-US" sz="1200" b="1" u="sng" dirty="0">
                <a:solidFill>
                  <a:srgbClr val="000000"/>
                </a:solidFill>
              </a:rPr>
              <a:t>Gender</a:t>
            </a:r>
          </a:p>
        </p:txBody>
      </p:sp>
      <p:sp>
        <p:nvSpPr>
          <p:cNvPr id="80906" name="Rectangle 23"/>
          <p:cNvSpPr>
            <a:spLocks noChangeArrowheads="1"/>
          </p:cNvSpPr>
          <p:nvPr/>
        </p:nvSpPr>
        <p:spPr bwMode="auto">
          <a:xfrm>
            <a:off x="6472248" y="3923913"/>
            <a:ext cx="971741" cy="276999"/>
          </a:xfrm>
          <a:prstGeom prst="rect">
            <a:avLst/>
          </a:prstGeom>
          <a:noFill/>
          <a:ln w="9525">
            <a:noFill/>
            <a:miter lim="800000"/>
            <a:headEnd/>
            <a:tailEnd/>
          </a:ln>
        </p:spPr>
        <p:txBody>
          <a:bodyPr wrap="none">
            <a:spAutoFit/>
          </a:bodyPr>
          <a:lstStyle/>
          <a:p>
            <a:pPr algn="ctr"/>
            <a:r>
              <a:rPr lang="en-US" sz="1200" b="1" u="sng" dirty="0">
                <a:solidFill>
                  <a:srgbClr val="000000"/>
                </a:solidFill>
              </a:rPr>
              <a:t>Nationality</a:t>
            </a:r>
          </a:p>
        </p:txBody>
      </p:sp>
      <p:graphicFrame>
        <p:nvGraphicFramePr>
          <p:cNvPr id="19" name="Chart 18"/>
          <p:cNvGraphicFramePr>
            <a:graphicFrameLocks/>
          </p:cNvGraphicFramePr>
          <p:nvPr>
            <p:extLst>
              <p:ext uri="{D42A27DB-BD31-4B8C-83A1-F6EECF244321}">
                <p14:modId xmlns:p14="http://schemas.microsoft.com/office/powerpoint/2010/main" val="441623861"/>
              </p:ext>
            </p:extLst>
          </p:nvPr>
        </p:nvGraphicFramePr>
        <p:xfrm>
          <a:off x="419100" y="4114800"/>
          <a:ext cx="44958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5"/>
          <p:cNvGraphicFramePr>
            <a:graphicFrameLocks/>
          </p:cNvGraphicFramePr>
          <p:nvPr>
            <p:extLst>
              <p:ext uri="{D42A27DB-BD31-4B8C-83A1-F6EECF244321}">
                <p14:modId xmlns:p14="http://schemas.microsoft.com/office/powerpoint/2010/main" val="3285716431"/>
              </p:ext>
            </p:extLst>
          </p:nvPr>
        </p:nvGraphicFramePr>
        <p:xfrm>
          <a:off x="5648955" y="1186004"/>
          <a:ext cx="2934831" cy="2452735"/>
        </p:xfrm>
        <a:graphic>
          <a:graphicData uri="http://schemas.openxmlformats.org/drawingml/2006/chart">
            <c:chart xmlns:c="http://schemas.openxmlformats.org/drawingml/2006/chart" xmlns:r="http://schemas.openxmlformats.org/officeDocument/2006/relationships" r:id="rId7"/>
          </a:graphicData>
        </a:graphic>
      </p:graphicFrame>
      <p:sp>
        <p:nvSpPr>
          <p:cNvPr id="15" name="Rectangle 16"/>
          <p:cNvSpPr>
            <a:spLocks noChangeArrowheads="1"/>
          </p:cNvSpPr>
          <p:nvPr/>
        </p:nvSpPr>
        <p:spPr bwMode="auto">
          <a:xfrm>
            <a:off x="674988" y="799033"/>
            <a:ext cx="2266967" cy="292388"/>
          </a:xfrm>
          <a:prstGeom prst="rect">
            <a:avLst/>
          </a:prstGeom>
          <a:noFill/>
          <a:ln w="9525">
            <a:noFill/>
            <a:miter lim="800000"/>
            <a:headEnd/>
            <a:tailEnd/>
          </a:ln>
        </p:spPr>
        <p:txBody>
          <a:bodyPr wrap="none">
            <a:spAutoFit/>
          </a:bodyPr>
          <a:lstStyle/>
          <a:p>
            <a:pPr algn="ctr"/>
            <a:r>
              <a:rPr lang="en-US" sz="1300" b="1" u="sng" dirty="0" smtClean="0">
                <a:solidFill>
                  <a:srgbClr val="000000"/>
                </a:solidFill>
              </a:rPr>
              <a:t>Distribution of Sample by:</a:t>
            </a:r>
          </a:p>
        </p:txBody>
      </p:sp>
      <p:graphicFrame>
        <p:nvGraphicFramePr>
          <p:cNvPr id="16" name="Chart 15"/>
          <p:cNvGraphicFramePr>
            <a:graphicFrameLocks/>
          </p:cNvGraphicFramePr>
          <p:nvPr>
            <p:extLst>
              <p:ext uri="{D42A27DB-BD31-4B8C-83A1-F6EECF244321}">
                <p14:modId xmlns:p14="http://schemas.microsoft.com/office/powerpoint/2010/main" val="2750375565"/>
              </p:ext>
            </p:extLst>
          </p:nvPr>
        </p:nvGraphicFramePr>
        <p:xfrm>
          <a:off x="381441" y="1331912"/>
          <a:ext cx="5488474" cy="5184775"/>
        </p:xfrm>
        <a:graphic>
          <a:graphicData uri="http://schemas.openxmlformats.org/drawingml/2006/chart">
            <c:chart xmlns:c="http://schemas.openxmlformats.org/drawingml/2006/chart" xmlns:r="http://schemas.openxmlformats.org/officeDocument/2006/relationships" r:id="rId8"/>
          </a:graphicData>
        </a:graphic>
      </p:graphicFrame>
      <p:sp>
        <p:nvSpPr>
          <p:cNvPr id="17" name="Rectangle 16"/>
          <p:cNvSpPr>
            <a:spLocks noChangeArrowheads="1"/>
          </p:cNvSpPr>
          <p:nvPr/>
        </p:nvSpPr>
        <p:spPr bwMode="auto">
          <a:xfrm>
            <a:off x="2528723" y="1096281"/>
            <a:ext cx="747319" cy="276999"/>
          </a:xfrm>
          <a:prstGeom prst="rect">
            <a:avLst/>
          </a:prstGeom>
          <a:noFill/>
          <a:ln w="9525">
            <a:noFill/>
            <a:miter lim="800000"/>
            <a:headEnd/>
            <a:tailEnd/>
          </a:ln>
        </p:spPr>
        <p:txBody>
          <a:bodyPr wrap="none">
            <a:spAutoFit/>
          </a:bodyPr>
          <a:lstStyle/>
          <a:p>
            <a:pPr algn="ctr"/>
            <a:r>
              <a:rPr lang="en-US" sz="1200" b="1" u="sng" dirty="0" smtClean="0">
                <a:solidFill>
                  <a:srgbClr val="000000"/>
                </a:solidFill>
              </a:rPr>
              <a:t>Emirate</a:t>
            </a:r>
            <a:endParaRPr lang="en-US" sz="1200" b="1" u="sng" dirty="0">
              <a:solidFill>
                <a:srgbClr val="000000"/>
              </a:solidFill>
            </a:endParaRPr>
          </a:p>
        </p:txBody>
      </p:sp>
      <p:graphicFrame>
        <p:nvGraphicFramePr>
          <p:cNvPr id="22" name="Chart 21"/>
          <p:cNvGraphicFramePr>
            <a:graphicFrameLocks/>
          </p:cNvGraphicFramePr>
          <p:nvPr>
            <p:extLst>
              <p:ext uri="{D42A27DB-BD31-4B8C-83A1-F6EECF244321}">
                <p14:modId xmlns:p14="http://schemas.microsoft.com/office/powerpoint/2010/main" val="3243693840"/>
              </p:ext>
            </p:extLst>
          </p:nvPr>
        </p:nvGraphicFramePr>
        <p:xfrm>
          <a:off x="5731945" y="4160067"/>
          <a:ext cx="2479549" cy="2697933"/>
        </p:xfrm>
        <a:graphic>
          <a:graphicData uri="http://schemas.openxmlformats.org/drawingml/2006/chart">
            <c:chart xmlns:c="http://schemas.openxmlformats.org/drawingml/2006/chart" xmlns:r="http://schemas.openxmlformats.org/officeDocument/2006/relationships" r:id="rId9"/>
          </a:graphicData>
        </a:graphic>
      </p:graphicFrame>
      <p:sp>
        <p:nvSpPr>
          <p:cNvPr id="18" name="TextBox 17"/>
          <p:cNvSpPr txBox="1"/>
          <p:nvPr/>
        </p:nvSpPr>
        <p:spPr>
          <a:xfrm>
            <a:off x="6074437" y="4578566"/>
            <a:ext cx="769545" cy="484748"/>
          </a:xfrm>
          <a:prstGeom prst="rect">
            <a:avLst/>
          </a:prstGeom>
          <a:noFill/>
        </p:spPr>
        <p:txBody>
          <a:bodyPr wrap="square" rtlCol="0">
            <a:spAutoFit/>
          </a:bodyPr>
          <a:lstStyle/>
          <a:p>
            <a:pPr algn="ctr"/>
            <a:r>
              <a:rPr lang="en-US" sz="850" b="1" dirty="0" smtClean="0">
                <a:solidFill>
                  <a:schemeClr val="bg1"/>
                </a:solidFill>
              </a:rPr>
              <a:t>UAE Nationals, 17%</a:t>
            </a:r>
          </a:p>
        </p:txBody>
      </p:sp>
      <p:sp>
        <p:nvSpPr>
          <p:cNvPr id="23" name="TextBox 22"/>
          <p:cNvSpPr txBox="1"/>
          <p:nvPr/>
        </p:nvSpPr>
        <p:spPr>
          <a:xfrm>
            <a:off x="5826345" y="5189694"/>
            <a:ext cx="769545" cy="338554"/>
          </a:xfrm>
          <a:prstGeom prst="rect">
            <a:avLst/>
          </a:prstGeom>
          <a:noFill/>
        </p:spPr>
        <p:txBody>
          <a:bodyPr wrap="square" rtlCol="0">
            <a:spAutoFit/>
          </a:bodyPr>
          <a:lstStyle/>
          <a:p>
            <a:pPr algn="ctr"/>
            <a:r>
              <a:rPr lang="en-US" sz="800" b="1" dirty="0" smtClean="0">
                <a:solidFill>
                  <a:schemeClr val="bg1"/>
                </a:solidFill>
              </a:rPr>
              <a:t>Westerners, 6%</a:t>
            </a:r>
          </a:p>
        </p:txBody>
      </p:sp>
    </p:spTree>
    <p:extLst>
      <p:ext uri="{BB962C8B-B14F-4D97-AF65-F5344CB8AC3E}">
        <p14:creationId xmlns:p14="http://schemas.microsoft.com/office/powerpoint/2010/main" val="13350684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50875" y="347663"/>
            <a:ext cx="7396163" cy="457200"/>
          </a:xfrm>
        </p:spPr>
        <p:txBody>
          <a:bodyPr/>
          <a:lstStyle/>
          <a:p>
            <a:pPr algn="l" eaLnBrk="1" hangingPunct="1">
              <a:defRPr/>
            </a:pPr>
            <a:r>
              <a:rPr lang="en-US" sz="2000" dirty="0" smtClean="0">
                <a:solidFill>
                  <a:srgbClr val="9E851A"/>
                </a:solidFill>
                <a:effectLst>
                  <a:outerShdw blurRad="38100" dist="38100" dir="2700000" algn="tl">
                    <a:srgbClr val="000000">
                      <a:alpha val="43137"/>
                    </a:srgbClr>
                  </a:outerShdw>
                </a:effectLst>
                <a:latin typeface="Arial" charset="0"/>
                <a:cs typeface="Arial" charset="0"/>
              </a:rPr>
              <a:t>Introduction and Main Results – Satisfaction (2)</a:t>
            </a:r>
          </a:p>
        </p:txBody>
      </p:sp>
      <p:sp>
        <p:nvSpPr>
          <p:cNvPr id="14" name="Slide Number Placeholder 13"/>
          <p:cNvSpPr>
            <a:spLocks noGrp="1"/>
          </p:cNvSpPr>
          <p:nvPr>
            <p:ph type="sldNum" sz="quarter" idx="12"/>
          </p:nvPr>
        </p:nvSpPr>
        <p:spPr/>
        <p:txBody>
          <a:bodyPr/>
          <a:lstStyle/>
          <a:p>
            <a:pPr>
              <a:defRPr/>
            </a:pPr>
            <a:r>
              <a:rPr lang="en-US" smtClean="0"/>
              <a:t>  </a:t>
            </a:r>
            <a:fld id="{66630B29-D5C6-4D17-B91C-D37D49D708AB}" type="slidenum">
              <a:rPr lang="en-US" smtClean="0"/>
              <a:pPr>
                <a:defRPr/>
              </a:pPr>
              <a:t>9</a:t>
            </a:fld>
            <a:endParaRPr lang="en-US"/>
          </a:p>
        </p:txBody>
      </p:sp>
      <p:sp>
        <p:nvSpPr>
          <p:cNvPr id="20" name="Footer Placeholder 4"/>
          <p:cNvSpPr txBox="1">
            <a:spLocks/>
          </p:cNvSpPr>
          <p:nvPr/>
        </p:nvSpPr>
        <p:spPr>
          <a:xfrm>
            <a:off x="457200" y="0"/>
            <a:ext cx="4800600" cy="365125"/>
          </a:xfrm>
          <a:prstGeom prst="rect">
            <a:avLst/>
          </a:prstGeom>
        </p:spPr>
        <p:txBody>
          <a:bodyPr anchor="ctr"/>
          <a:lstStyle/>
          <a:p>
            <a:pPr>
              <a:defRPr/>
            </a:pPr>
            <a:r>
              <a:rPr lang="en-US" sz="800" dirty="0" smtClean="0">
                <a:solidFill>
                  <a:schemeClr val="tx1">
                    <a:tint val="75000"/>
                  </a:schemeClr>
                </a:solidFill>
              </a:rPr>
              <a:t>ICT in the UAE – Household Survey 2012</a:t>
            </a:r>
            <a:endParaRPr lang="en-US" sz="800" dirty="0">
              <a:solidFill>
                <a:schemeClr val="tx1">
                  <a:tint val="75000"/>
                </a:schemeClr>
              </a:solidFill>
            </a:endParaRPr>
          </a:p>
        </p:txBody>
      </p:sp>
      <p:graphicFrame>
        <p:nvGraphicFramePr>
          <p:cNvPr id="12" name="Chart 11"/>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13319" name="Rectangle 11"/>
          <p:cNvSpPr>
            <a:spLocks noChangeArrowheads="1"/>
          </p:cNvSpPr>
          <p:nvPr/>
        </p:nvSpPr>
        <p:spPr bwMode="auto">
          <a:xfrm>
            <a:off x="1219200" y="1096234"/>
            <a:ext cx="6477000" cy="292388"/>
          </a:xfrm>
          <a:prstGeom prst="rect">
            <a:avLst/>
          </a:prstGeom>
          <a:noFill/>
          <a:ln w="9525">
            <a:noFill/>
            <a:miter lim="800000"/>
            <a:headEnd/>
            <a:tailEnd/>
          </a:ln>
        </p:spPr>
        <p:txBody>
          <a:bodyPr>
            <a:spAutoFit/>
          </a:bodyPr>
          <a:lstStyle/>
          <a:p>
            <a:pPr algn="ctr"/>
            <a:r>
              <a:rPr lang="en-US" sz="1300" b="1" u="sng" dirty="0" smtClean="0">
                <a:solidFill>
                  <a:srgbClr val="000000"/>
                </a:solidFill>
              </a:rPr>
              <a:t>Consumers Satisfaction on Elements of Internet Services</a:t>
            </a:r>
            <a:endParaRPr lang="en-US" sz="1300" b="1" u="sng" dirty="0">
              <a:solidFill>
                <a:srgbClr val="000000"/>
              </a:solidFill>
            </a:endParaRPr>
          </a:p>
        </p:txBody>
      </p:sp>
      <p:graphicFrame>
        <p:nvGraphicFramePr>
          <p:cNvPr id="13" name="Chart 9"/>
          <p:cNvGraphicFramePr>
            <a:graphicFrameLocks/>
          </p:cNvGraphicFramePr>
          <p:nvPr>
            <p:extLst>
              <p:ext uri="{D42A27DB-BD31-4B8C-83A1-F6EECF244321}">
                <p14:modId xmlns:p14="http://schemas.microsoft.com/office/powerpoint/2010/main" val="891210401"/>
              </p:ext>
            </p:extLst>
          </p:nvPr>
        </p:nvGraphicFramePr>
        <p:xfrm>
          <a:off x="530397" y="1388622"/>
          <a:ext cx="8166855" cy="4137685"/>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674466" y="6528483"/>
            <a:ext cx="6079402" cy="261610"/>
          </a:xfrm>
          <a:prstGeom prst="rect">
            <a:avLst/>
          </a:prstGeom>
        </p:spPr>
        <p:txBody>
          <a:bodyPr wrap="square">
            <a:spAutoFit/>
          </a:bodyPr>
          <a:lstStyle/>
          <a:p>
            <a:r>
              <a:rPr lang="en-US" sz="1050" i="1" dirty="0" smtClean="0"/>
              <a:t>Base: Households with internet connection - 1286</a:t>
            </a:r>
            <a:endParaRPr lang="en-US" sz="105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42718</TotalTime>
  <Words>5686</Words>
  <PresentationFormat>On-screen Show (4:3)</PresentationFormat>
  <Paragraphs>1038</Paragraphs>
  <Slides>81</Slides>
  <Notes>79</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ICT in the UAE Household Survey, 2012</vt:lpstr>
      <vt:lpstr>PowerPoint Presentation</vt:lpstr>
      <vt:lpstr>Background</vt:lpstr>
      <vt:lpstr>Methodology</vt:lpstr>
      <vt:lpstr>Introduction and Main Results - Subscriptions</vt:lpstr>
      <vt:lpstr>Introduction and Main Results - Usage</vt:lpstr>
      <vt:lpstr>Introduction and Main Results - Spending</vt:lpstr>
      <vt:lpstr>Introduction and Main Results – Satisfaction (1)</vt:lpstr>
      <vt:lpstr>Introduction and Main Results – Satisfaction (2)</vt:lpstr>
      <vt:lpstr>Introduction and Main Results – UAE Nationals </vt:lpstr>
      <vt:lpstr>Fixed Line Telephony</vt:lpstr>
      <vt:lpstr>Fixed Line Telephony – Subscription (1)</vt:lpstr>
      <vt:lpstr>Fixed Line Telephony – Subscription (2)</vt:lpstr>
      <vt:lpstr>Fixed Line Telephony – Subscription (3)</vt:lpstr>
      <vt:lpstr>Fixed Line Telephony – Usage (1)</vt:lpstr>
      <vt:lpstr>Fixed Line Telephony – Usage (2)</vt:lpstr>
      <vt:lpstr>Fixed Line Telephony – Spending</vt:lpstr>
      <vt:lpstr>Mobile Telephony</vt:lpstr>
      <vt:lpstr>Mobile Telephony – Subscription (1)</vt:lpstr>
      <vt:lpstr>Mobile Telephony – Subscription (2)</vt:lpstr>
      <vt:lpstr>Mobile Telephony – Subscription (3)</vt:lpstr>
      <vt:lpstr>Mobile Telephony – Subscription (4)</vt:lpstr>
      <vt:lpstr>Mobile Telephony – Usage (1)</vt:lpstr>
      <vt:lpstr>Mobile Telephony – Usage (2)</vt:lpstr>
      <vt:lpstr>Mobile Telephony – Usage (3)</vt:lpstr>
      <vt:lpstr>Mobile Telephony – Usage (4)</vt:lpstr>
      <vt:lpstr>Mobile Telephony – Usage (5)</vt:lpstr>
      <vt:lpstr>Mobile Telephony – Spending </vt:lpstr>
      <vt:lpstr>International Calling</vt:lpstr>
      <vt:lpstr>International Calling – Usage (1)</vt:lpstr>
      <vt:lpstr>International Calling – Usage (2)</vt:lpstr>
      <vt:lpstr>International Calling – Usage (3)</vt:lpstr>
      <vt:lpstr>International Calling – Usage (4)</vt:lpstr>
      <vt:lpstr>International Calling – VoIP (1)</vt:lpstr>
      <vt:lpstr>International Calling – VoIP (2)</vt:lpstr>
      <vt:lpstr>International Calling – VoIP (3)</vt:lpstr>
      <vt:lpstr>International Calling – VoIP (4)</vt:lpstr>
      <vt:lpstr>International Calling – VoIP (5)</vt:lpstr>
      <vt:lpstr>Internet Services</vt:lpstr>
      <vt:lpstr>Internet Services – Subscription (1)</vt:lpstr>
      <vt:lpstr>Internet Services – Subscription (2)</vt:lpstr>
      <vt:lpstr>Internet Services – Subscription (3)</vt:lpstr>
      <vt:lpstr>Internet Services – Subscription (4)</vt:lpstr>
      <vt:lpstr>Internet Services – Subscription (5)</vt:lpstr>
      <vt:lpstr>Internet Services – Subscription (6)</vt:lpstr>
      <vt:lpstr>Internet Services – Subscription (7)</vt:lpstr>
      <vt:lpstr>Internet Services – Subscription (8)</vt:lpstr>
      <vt:lpstr>Internet Services – Subscription (9)</vt:lpstr>
      <vt:lpstr>Internet Services – Subscription (10)</vt:lpstr>
      <vt:lpstr>Internet Services – Subscription (11)</vt:lpstr>
      <vt:lpstr>Internet Services – Usage (1)</vt:lpstr>
      <vt:lpstr>Internet Services – Usage (2)</vt:lpstr>
      <vt:lpstr>Internet Services – Usage (3)</vt:lpstr>
      <vt:lpstr>Internet Services – Usage (4)</vt:lpstr>
      <vt:lpstr>Internet Services – Usage (5)</vt:lpstr>
      <vt:lpstr>Internet Services – Usage (6)</vt:lpstr>
      <vt:lpstr>Mobile Internet</vt:lpstr>
      <vt:lpstr>Mobile Internet – Subscription </vt:lpstr>
      <vt:lpstr>Mobile Internet – Usage (1)</vt:lpstr>
      <vt:lpstr>Mobile Internet – Usage (2)</vt:lpstr>
      <vt:lpstr>Mobile Internet – Usage (3)</vt:lpstr>
      <vt:lpstr>Social Networking</vt:lpstr>
      <vt:lpstr>Social Networking</vt:lpstr>
      <vt:lpstr>Social Networking</vt:lpstr>
      <vt:lpstr>Social Networking</vt:lpstr>
      <vt:lpstr>Social Networking</vt:lpstr>
      <vt:lpstr>Consumer Satisfaction</vt:lpstr>
      <vt:lpstr>Consumer Satisfaction - Fixed</vt:lpstr>
      <vt:lpstr>Consumer Satisfaction – Mobile (1)</vt:lpstr>
      <vt:lpstr>Consumer Satisfaction – Mobile (2)</vt:lpstr>
      <vt:lpstr>Consumer Satisfaction – Fixed International Calls </vt:lpstr>
      <vt:lpstr>Consumer Satisfaction – Fixed and Mobile International Calls</vt:lpstr>
      <vt:lpstr>Consumer Satisfaction – Internet (1)</vt:lpstr>
      <vt:lpstr>Consumer Satisfaction – Internet (2)</vt:lpstr>
      <vt:lpstr>Consumer Satisfaction – Internet (3)</vt:lpstr>
      <vt:lpstr>Consumer Satisfaction – Mobile Internet</vt:lpstr>
      <vt:lpstr>Service Complaints (1)</vt:lpstr>
      <vt:lpstr>PowerPoint Presentation</vt:lpstr>
      <vt:lpstr>PowerPoint Presentation</vt:lpstr>
      <vt:lpstr>Sample Structure – Fixed Line Section</vt:lpstr>
      <vt:lpstr>Sample Structure – Mobile and Internet Sections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2005-07-30T04:58:44Z</dcterms:created>
  <dcterms:modified xsi:type="dcterms:W3CDTF">2013-04-21T08:41:26Z</dcterms:modified>
</cp:coreProperties>
</file>