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8"/>
  </p:notesMasterIdLst>
  <p:sldIdLst>
    <p:sldId id="256" r:id="rId5"/>
    <p:sldId id="257"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A6D2"/>
    <a:srgbClr val="B1A99E"/>
    <a:srgbClr val="8B648C"/>
    <a:srgbClr val="7D9AA9"/>
    <a:srgbClr val="6BAA36"/>
    <a:srgbClr val="F47C00"/>
    <a:srgbClr val="333D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1" d="100"/>
          <a:sy n="91" d="100"/>
        </p:scale>
        <p:origin x="786" y="-8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asim.alali.TRA\Desktop\QoS%20report%202015\New2%20QoS%20report%202015%20AR.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jasim.alali.TRA\Desktop\QoS%20report%202015\New2%20QoS%20report%202015%20AR.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jasim.alali.TRA\Desktop\QoS%20report%202015\New2%20QoS%20report%202015%20AR.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jasim.alali.TRA\Desktop\QoS%20report%202015\New2%20QoS%20report%202015%20AR.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jasim.alali.TRA\Desktop\QoS%20report%202015\New%20QoS%20report%202015%20AR.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jasim.alali.TRA\Desktop\QoS%20report%202015\New%20QoS%20report%202015%20AR.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jasim.alali.TRA\Desktop\QoS%20report%202015\New%20QoS%20report%202015%20AR.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jasim.alali.TRA\Desktop\QoS%20report%202015\New%20QoS%20report%202015%20AR.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jasim.alali.TRA\Desktop\QoS%20report%202015\New%20QoS%20report%202015%20AR.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jasim.alali.TRA\Desktop\QoS%20report%202015\New2%20QoS%20report%202015%20AR.xlsx" TargetMode="External"/><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asim.alali.TRA\Desktop\QoS%20report%202015\New2%20QoS%20report%202015%20A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asim.alali.TRA\Desktop\QoS%20report%202015\New2%20QoS%20report%202015%20A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asim.alali.TRA\Desktop\QoS%20report%202015\New2%20QoS%20report%202015%20A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asim.alali.TRA\Desktop\QoS%20report%202015\New2%20QoS%20report%202015%20AR.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asim.alali.TRA\Desktop\QoS%20report%202015\New2%20QoS%20report%202015%20AR.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jasim.alali.TRA\Desktop\QoS%20report%202015\New2%20QoS%20report%202015%20AR.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jasim.alali.TRA\Desktop\QoS%20report%202015\New2%20QoS%20report%202015%20AR.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jasim.alali.TRA\Desktop\QoS%20report%202015\New2%20QoS%20report%202015%20AR.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'fixed q1'!$B$5</c:f>
              <c:strCache>
                <c:ptCount val="1"/>
                <c:pt idx="0">
                  <c:v>توافر الشبكة في المقاسم</c:v>
                </c:pt>
              </c:strCache>
            </c:strRef>
          </c:tx>
          <c:spPr>
            <a:solidFill>
              <a:schemeClr val="accent1"/>
            </a:solidFill>
            <a:ln>
              <a:noFill/>
            </a:ln>
            <a:effectLst/>
            <a:sp3d/>
          </c:spPr>
          <c:invertIfNegative val="0"/>
          <c:cat>
            <c:strRef>
              <c:f>'fixed q1'!$C$4:$D$4</c:f>
              <c:strCache>
                <c:ptCount val="2"/>
                <c:pt idx="0">
                  <c:v>دو</c:v>
                </c:pt>
                <c:pt idx="1">
                  <c:v>اتصالات</c:v>
                </c:pt>
              </c:strCache>
            </c:strRef>
          </c:cat>
          <c:val>
            <c:numRef>
              <c:f>'fixed q1'!$C$5:$D$5</c:f>
              <c:numCache>
                <c:formatCode>0%</c:formatCode>
                <c:ptCount val="2"/>
                <c:pt idx="0">
                  <c:v>1</c:v>
                </c:pt>
                <c:pt idx="1">
                  <c:v>1</c:v>
                </c:pt>
              </c:numCache>
            </c:numRef>
          </c:val>
        </c:ser>
        <c:ser>
          <c:idx val="1"/>
          <c:order val="1"/>
          <c:tx>
            <c:strRef>
              <c:f>'fixed q1'!$B$6</c:f>
              <c:strCache>
                <c:ptCount val="1"/>
                <c:pt idx="0">
                  <c:v>نسبة فعالية الشبكة</c:v>
                </c:pt>
              </c:strCache>
            </c:strRef>
          </c:tx>
          <c:spPr>
            <a:solidFill>
              <a:schemeClr val="accent2"/>
            </a:solidFill>
            <a:ln>
              <a:noFill/>
            </a:ln>
            <a:effectLst/>
            <a:sp3d/>
          </c:spPr>
          <c:invertIfNegative val="0"/>
          <c:cat>
            <c:strRef>
              <c:f>'fixed q1'!$C$4:$D$4</c:f>
              <c:strCache>
                <c:ptCount val="2"/>
                <c:pt idx="0">
                  <c:v>دو</c:v>
                </c:pt>
                <c:pt idx="1">
                  <c:v>اتصالات</c:v>
                </c:pt>
              </c:strCache>
            </c:strRef>
          </c:cat>
          <c:val>
            <c:numRef>
              <c:f>'fixed q1'!$C$6:$D$6</c:f>
              <c:numCache>
                <c:formatCode>0.00%</c:formatCode>
                <c:ptCount val="2"/>
                <c:pt idx="0">
                  <c:v>0.99519999999999997</c:v>
                </c:pt>
                <c:pt idx="1">
                  <c:v>0.97406000000000004</c:v>
                </c:pt>
              </c:numCache>
            </c:numRef>
          </c:val>
        </c:ser>
        <c:dLbls>
          <c:showLegendKey val="0"/>
          <c:showVal val="0"/>
          <c:showCatName val="0"/>
          <c:showSerName val="0"/>
          <c:showPercent val="0"/>
          <c:showBubbleSize val="0"/>
        </c:dLbls>
        <c:gapWidth val="150"/>
        <c:shape val="box"/>
        <c:axId val="359993832"/>
        <c:axId val="359988736"/>
        <c:axId val="0"/>
      </c:bar3DChart>
      <c:catAx>
        <c:axId val="35999383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9988736"/>
        <c:crosses val="autoZero"/>
        <c:auto val="1"/>
        <c:lblAlgn val="ctr"/>
        <c:lblOffset val="100"/>
        <c:noMultiLvlLbl val="0"/>
      </c:catAx>
      <c:valAx>
        <c:axId val="3599887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99938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'drop q2'!$B$4</c:f>
              <c:strCache>
                <c:ptCount val="1"/>
                <c:pt idx="0">
                  <c:v>نسبة انقطاع المكالمات (الجيل الثاني)</c:v>
                </c:pt>
              </c:strCache>
            </c:strRef>
          </c:tx>
          <c:spPr>
            <a:solidFill>
              <a:schemeClr val="accent1"/>
            </a:solidFill>
            <a:ln>
              <a:noFill/>
            </a:ln>
            <a:effectLst/>
            <a:sp3d/>
          </c:spPr>
          <c:invertIfNegative val="0"/>
          <c:cat>
            <c:strRef>
              <c:f>'drop q2'!$C$3:$D$3</c:f>
              <c:strCache>
                <c:ptCount val="2"/>
                <c:pt idx="0">
                  <c:v>دو</c:v>
                </c:pt>
                <c:pt idx="1">
                  <c:v>اتصالات</c:v>
                </c:pt>
              </c:strCache>
            </c:strRef>
          </c:cat>
          <c:val>
            <c:numRef>
              <c:f>'drop q2'!$C$4:$D$4</c:f>
              <c:numCache>
                <c:formatCode>0.00%</c:formatCode>
                <c:ptCount val="2"/>
                <c:pt idx="0">
                  <c:v>3.0000000000000001E-3</c:v>
                </c:pt>
                <c:pt idx="1">
                  <c:v>2.3999999999999998E-3</c:v>
                </c:pt>
              </c:numCache>
            </c:numRef>
          </c:val>
        </c:ser>
        <c:ser>
          <c:idx val="1"/>
          <c:order val="1"/>
          <c:tx>
            <c:strRef>
              <c:f>'drop q2'!$B$5</c:f>
              <c:strCache>
                <c:ptCount val="1"/>
                <c:pt idx="0">
                  <c:v>نسبة انقطاع المكالمات (الجيل الثالث)</c:v>
                </c:pt>
              </c:strCache>
            </c:strRef>
          </c:tx>
          <c:spPr>
            <a:solidFill>
              <a:schemeClr val="accent2"/>
            </a:solidFill>
            <a:ln>
              <a:noFill/>
            </a:ln>
            <a:effectLst/>
            <a:sp3d/>
          </c:spPr>
          <c:invertIfNegative val="0"/>
          <c:cat>
            <c:strRef>
              <c:f>'drop q2'!$C$3:$D$3</c:f>
              <c:strCache>
                <c:ptCount val="2"/>
                <c:pt idx="0">
                  <c:v>دو</c:v>
                </c:pt>
                <c:pt idx="1">
                  <c:v>اتصالات</c:v>
                </c:pt>
              </c:strCache>
            </c:strRef>
          </c:cat>
          <c:val>
            <c:numRef>
              <c:f>'drop q2'!$C$5:$D$5</c:f>
              <c:numCache>
                <c:formatCode>0.00%</c:formatCode>
                <c:ptCount val="2"/>
                <c:pt idx="0">
                  <c:v>1E-3</c:v>
                </c:pt>
                <c:pt idx="1">
                  <c:v>5.9999999999999995E-4</c:v>
                </c:pt>
              </c:numCache>
            </c:numRef>
          </c:val>
        </c:ser>
        <c:dLbls>
          <c:showLegendKey val="0"/>
          <c:showVal val="0"/>
          <c:showCatName val="0"/>
          <c:showSerName val="0"/>
          <c:showPercent val="0"/>
          <c:showBubbleSize val="0"/>
        </c:dLbls>
        <c:gapWidth val="150"/>
        <c:shape val="box"/>
        <c:axId val="368843616"/>
        <c:axId val="368844008"/>
        <c:axId val="0"/>
      </c:bar3DChart>
      <c:catAx>
        <c:axId val="3688436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8844008"/>
        <c:crosses val="autoZero"/>
        <c:auto val="1"/>
        <c:lblAlgn val="ctr"/>
        <c:lblOffset val="100"/>
        <c:noMultiLvlLbl val="0"/>
      </c:catAx>
      <c:valAx>
        <c:axId val="36884400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88436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'drop q3'!$B$4</c:f>
              <c:strCache>
                <c:ptCount val="1"/>
                <c:pt idx="0">
                  <c:v>نسبة انقطاع المكالمات (الجيل الثاني)</c:v>
                </c:pt>
              </c:strCache>
            </c:strRef>
          </c:tx>
          <c:spPr>
            <a:solidFill>
              <a:schemeClr val="accent1"/>
            </a:solidFill>
            <a:ln>
              <a:noFill/>
            </a:ln>
            <a:effectLst/>
            <a:sp3d/>
          </c:spPr>
          <c:invertIfNegative val="0"/>
          <c:cat>
            <c:strRef>
              <c:f>'drop q3'!$C$3:$D$3</c:f>
              <c:strCache>
                <c:ptCount val="2"/>
                <c:pt idx="0">
                  <c:v>دو</c:v>
                </c:pt>
                <c:pt idx="1">
                  <c:v>اتصالات</c:v>
                </c:pt>
              </c:strCache>
            </c:strRef>
          </c:cat>
          <c:val>
            <c:numRef>
              <c:f>'drop q3'!$C$4:$D$4</c:f>
              <c:numCache>
                <c:formatCode>0.00%</c:formatCode>
                <c:ptCount val="2"/>
                <c:pt idx="0">
                  <c:v>3.0999999999999999E-3</c:v>
                </c:pt>
                <c:pt idx="1">
                  <c:v>2.5000000000000001E-3</c:v>
                </c:pt>
              </c:numCache>
            </c:numRef>
          </c:val>
        </c:ser>
        <c:ser>
          <c:idx val="1"/>
          <c:order val="1"/>
          <c:tx>
            <c:strRef>
              <c:f>'drop q3'!$B$5</c:f>
              <c:strCache>
                <c:ptCount val="1"/>
                <c:pt idx="0">
                  <c:v>نسبة انقطاع المكالمات (الجيل الثالث)</c:v>
                </c:pt>
              </c:strCache>
            </c:strRef>
          </c:tx>
          <c:spPr>
            <a:solidFill>
              <a:schemeClr val="accent2"/>
            </a:solidFill>
            <a:ln>
              <a:noFill/>
            </a:ln>
            <a:effectLst/>
            <a:sp3d/>
          </c:spPr>
          <c:invertIfNegative val="0"/>
          <c:cat>
            <c:strRef>
              <c:f>'drop q3'!$C$3:$D$3</c:f>
              <c:strCache>
                <c:ptCount val="2"/>
                <c:pt idx="0">
                  <c:v>دو</c:v>
                </c:pt>
                <c:pt idx="1">
                  <c:v>اتصالات</c:v>
                </c:pt>
              </c:strCache>
            </c:strRef>
          </c:cat>
          <c:val>
            <c:numRef>
              <c:f>'drop q3'!$C$5:$D$5</c:f>
              <c:numCache>
                <c:formatCode>0.00%</c:formatCode>
                <c:ptCount val="2"/>
                <c:pt idx="0">
                  <c:v>8.0000000000000004E-4</c:v>
                </c:pt>
                <c:pt idx="1">
                  <c:v>5.9999999999999995E-4</c:v>
                </c:pt>
              </c:numCache>
            </c:numRef>
          </c:val>
        </c:ser>
        <c:dLbls>
          <c:showLegendKey val="0"/>
          <c:showVal val="0"/>
          <c:showCatName val="0"/>
          <c:showSerName val="0"/>
          <c:showPercent val="0"/>
          <c:showBubbleSize val="0"/>
        </c:dLbls>
        <c:gapWidth val="150"/>
        <c:shape val="box"/>
        <c:axId val="361485328"/>
        <c:axId val="361484152"/>
        <c:axId val="0"/>
      </c:bar3DChart>
      <c:catAx>
        <c:axId val="3614853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1484152"/>
        <c:crosses val="autoZero"/>
        <c:auto val="1"/>
        <c:lblAlgn val="ctr"/>
        <c:lblOffset val="100"/>
        <c:noMultiLvlLbl val="0"/>
      </c:catAx>
      <c:valAx>
        <c:axId val="36148415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14853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'drop q4'!$B$4</c:f>
              <c:strCache>
                <c:ptCount val="1"/>
                <c:pt idx="0">
                  <c:v>نسبة انقطاع المكالمات (الجيل الثاني)</c:v>
                </c:pt>
              </c:strCache>
            </c:strRef>
          </c:tx>
          <c:spPr>
            <a:solidFill>
              <a:schemeClr val="accent1"/>
            </a:solidFill>
            <a:ln>
              <a:noFill/>
            </a:ln>
            <a:effectLst/>
            <a:sp3d/>
          </c:spPr>
          <c:invertIfNegative val="0"/>
          <c:cat>
            <c:strRef>
              <c:f>'drop q4'!$C$3:$D$3</c:f>
              <c:strCache>
                <c:ptCount val="2"/>
                <c:pt idx="0">
                  <c:v>دو</c:v>
                </c:pt>
                <c:pt idx="1">
                  <c:v>اتصالات</c:v>
                </c:pt>
              </c:strCache>
            </c:strRef>
          </c:cat>
          <c:val>
            <c:numRef>
              <c:f>'drop q4'!$C$4:$D$4</c:f>
              <c:numCache>
                <c:formatCode>0.00%</c:formatCode>
                <c:ptCount val="2"/>
                <c:pt idx="0">
                  <c:v>2.3999999999999998E-3</c:v>
                </c:pt>
                <c:pt idx="1">
                  <c:v>2.3E-3</c:v>
                </c:pt>
              </c:numCache>
            </c:numRef>
          </c:val>
        </c:ser>
        <c:ser>
          <c:idx val="1"/>
          <c:order val="1"/>
          <c:tx>
            <c:strRef>
              <c:f>'drop q4'!$B$5</c:f>
              <c:strCache>
                <c:ptCount val="1"/>
                <c:pt idx="0">
                  <c:v>نسبة انقطاع المكالمات (الجيل الثالث)</c:v>
                </c:pt>
              </c:strCache>
            </c:strRef>
          </c:tx>
          <c:spPr>
            <a:solidFill>
              <a:schemeClr val="accent2"/>
            </a:solidFill>
            <a:ln>
              <a:noFill/>
            </a:ln>
            <a:effectLst/>
            <a:sp3d/>
          </c:spPr>
          <c:invertIfNegative val="0"/>
          <c:cat>
            <c:strRef>
              <c:f>'drop q4'!$C$3:$D$3</c:f>
              <c:strCache>
                <c:ptCount val="2"/>
                <c:pt idx="0">
                  <c:v>دو</c:v>
                </c:pt>
                <c:pt idx="1">
                  <c:v>اتصالات</c:v>
                </c:pt>
              </c:strCache>
            </c:strRef>
          </c:cat>
          <c:val>
            <c:numRef>
              <c:f>'drop q4'!$C$5:$D$5</c:f>
              <c:numCache>
                <c:formatCode>0.00%</c:formatCode>
                <c:ptCount val="2"/>
                <c:pt idx="0">
                  <c:v>8.9999999999999998E-4</c:v>
                </c:pt>
                <c:pt idx="1">
                  <c:v>5.0000000000000001E-4</c:v>
                </c:pt>
              </c:numCache>
            </c:numRef>
          </c:val>
        </c:ser>
        <c:dLbls>
          <c:showLegendKey val="0"/>
          <c:showVal val="0"/>
          <c:showCatName val="0"/>
          <c:showSerName val="0"/>
          <c:showPercent val="0"/>
          <c:showBubbleSize val="0"/>
        </c:dLbls>
        <c:gapWidth val="150"/>
        <c:shape val="box"/>
        <c:axId val="385054720"/>
        <c:axId val="385054328"/>
        <c:axId val="0"/>
      </c:bar3DChart>
      <c:catAx>
        <c:axId val="38505472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5054328"/>
        <c:crosses val="autoZero"/>
        <c:auto val="1"/>
        <c:lblAlgn val="ctr"/>
        <c:lblOffset val="100"/>
        <c:noMultiLvlLbl val="0"/>
      </c:catAx>
      <c:valAx>
        <c:axId val="38505432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50547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نسبة فعالية الشبكة-اتصالات</c:v>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'Network Effectiveness Ratio'!$B$5:$B$16</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'Network Effectiveness Ratio'!$C$5:$C$16</c:f>
              <c:numCache>
                <c:formatCode>0.00%</c:formatCode>
                <c:ptCount val="12"/>
                <c:pt idx="0">
                  <c:v>0.97602</c:v>
                </c:pt>
                <c:pt idx="1">
                  <c:v>0.97411999999999999</c:v>
                </c:pt>
                <c:pt idx="2">
                  <c:v>0.97206000000000004</c:v>
                </c:pt>
                <c:pt idx="3">
                  <c:v>0.97072000000000003</c:v>
                </c:pt>
                <c:pt idx="4">
                  <c:v>0.97179000000000004</c:v>
                </c:pt>
                <c:pt idx="5">
                  <c:v>0.96565000000000001</c:v>
                </c:pt>
                <c:pt idx="6">
                  <c:v>0.96518000000000004</c:v>
                </c:pt>
                <c:pt idx="7">
                  <c:v>0.97138999999999998</c:v>
                </c:pt>
                <c:pt idx="8">
                  <c:v>0.97204000000000002</c:v>
                </c:pt>
                <c:pt idx="9">
                  <c:v>0.97092000000000001</c:v>
                </c:pt>
                <c:pt idx="10">
                  <c:v>0.96923000000000004</c:v>
                </c:pt>
                <c:pt idx="11">
                  <c:v>0.97045999999999999</c:v>
                </c:pt>
              </c:numCache>
            </c:numRef>
          </c:val>
          <c:smooth val="0"/>
        </c:ser>
        <c:ser>
          <c:idx val="1"/>
          <c:order val="1"/>
          <c:tx>
            <c:v>نسبة فعالية الشبكة-دو</c:v>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'Network Effectiveness Ratio'!$B$5:$B$16</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'Network Effectiveness Ratio'!$D$5:$D$16</c:f>
              <c:numCache>
                <c:formatCode>0.00%</c:formatCode>
                <c:ptCount val="12"/>
                <c:pt idx="0">
                  <c:v>0.99531000000000003</c:v>
                </c:pt>
                <c:pt idx="1">
                  <c:v>0.99524000000000001</c:v>
                </c:pt>
                <c:pt idx="2">
                  <c:v>0.99512</c:v>
                </c:pt>
                <c:pt idx="3">
                  <c:v>0.99394000000000005</c:v>
                </c:pt>
                <c:pt idx="4">
                  <c:v>0.99439999999999995</c:v>
                </c:pt>
                <c:pt idx="5">
                  <c:v>0.99455000000000005</c:v>
                </c:pt>
                <c:pt idx="6">
                  <c:v>0.99419999999999997</c:v>
                </c:pt>
                <c:pt idx="7">
                  <c:v>0.99439999999999995</c:v>
                </c:pt>
                <c:pt idx="8">
                  <c:v>0.99470000000000003</c:v>
                </c:pt>
                <c:pt idx="9">
                  <c:v>0.99519999999999997</c:v>
                </c:pt>
                <c:pt idx="10">
                  <c:v>0.99480000000000002</c:v>
                </c:pt>
                <c:pt idx="11">
                  <c:v>0.99460000000000004</c:v>
                </c:pt>
              </c:numCache>
            </c:numRef>
          </c:val>
          <c:smooth val="0"/>
        </c:ser>
        <c:dLbls>
          <c:showLegendKey val="0"/>
          <c:showVal val="0"/>
          <c:showCatName val="0"/>
          <c:showSerName val="0"/>
          <c:showPercent val="0"/>
          <c:showBubbleSize val="0"/>
        </c:dLbls>
        <c:marker val="1"/>
        <c:smooth val="0"/>
        <c:axId val="393936208"/>
        <c:axId val="393937776"/>
      </c:lineChart>
      <c:catAx>
        <c:axId val="393936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3937776"/>
        <c:crosses val="autoZero"/>
        <c:auto val="1"/>
        <c:lblAlgn val="ctr"/>
        <c:lblOffset val="100"/>
        <c:noMultiLvlLbl val="0"/>
      </c:catAx>
      <c:valAx>
        <c:axId val="39393777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3936208"/>
        <c:crosses val="autoZero"/>
        <c:crossBetween val="between"/>
      </c:valAx>
      <c:spPr>
        <a:noFill/>
        <a:ln>
          <a:noFill/>
        </a:ln>
        <a:effectLst/>
      </c:spPr>
    </c:plotArea>
    <c:legend>
      <c:legendPos val="r"/>
      <c:layout>
        <c:manualLayout>
          <c:xMode val="edge"/>
          <c:yMode val="edge"/>
          <c:x val="0.83434820647419072"/>
          <c:y val="0.42187445319335082"/>
          <c:w val="0.16565179352580928"/>
          <c:h val="0.2569466316710410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توافر شبكات الراديو-اتصالات</c:v>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'Network Avai Radio Part'!$B$5:$B$16</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'Network Avai Radio Part'!$C$5:$C$16</c:f>
              <c:numCache>
                <c:formatCode>0.00%</c:formatCode>
                <c:ptCount val="12"/>
                <c:pt idx="0">
                  <c:v>0.99996160000000001</c:v>
                </c:pt>
                <c:pt idx="1">
                  <c:v>0.99988259999999995</c:v>
                </c:pt>
                <c:pt idx="2">
                  <c:v>0.99992610000000004</c:v>
                </c:pt>
                <c:pt idx="3">
                  <c:v>0.99990140000000005</c:v>
                </c:pt>
                <c:pt idx="4">
                  <c:v>0.99998929999999997</c:v>
                </c:pt>
                <c:pt idx="5">
                  <c:v>0.999946</c:v>
                </c:pt>
                <c:pt idx="6">
                  <c:v>0.99998169999999997</c:v>
                </c:pt>
                <c:pt idx="7">
                  <c:v>0.99948539999999997</c:v>
                </c:pt>
                <c:pt idx="8">
                  <c:v>0.99999890000000002</c:v>
                </c:pt>
                <c:pt idx="9">
                  <c:v>0.99999420000000006</c:v>
                </c:pt>
                <c:pt idx="10">
                  <c:v>0.99980089999999999</c:v>
                </c:pt>
                <c:pt idx="11">
                  <c:v>0.99992000000000003</c:v>
                </c:pt>
              </c:numCache>
            </c:numRef>
          </c:val>
          <c:smooth val="0"/>
        </c:ser>
        <c:ser>
          <c:idx val="1"/>
          <c:order val="1"/>
          <c:tx>
            <c:v>توافر شبكات الراديو-دو</c:v>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'Network Avai Radio Part'!$B$5:$B$16</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'Network Avai Radio Part'!$D$5:$D$16</c:f>
              <c:numCache>
                <c:formatCode>0.00%</c:formatCode>
                <c:ptCount val="12"/>
                <c:pt idx="0">
                  <c:v>0.99295</c:v>
                </c:pt>
                <c:pt idx="1">
                  <c:v>0.99370999999999998</c:v>
                </c:pt>
                <c:pt idx="2">
                  <c:v>0.99212</c:v>
                </c:pt>
                <c:pt idx="3">
                  <c:v>0.99319999999999997</c:v>
                </c:pt>
                <c:pt idx="4">
                  <c:v>0.99329000000000001</c:v>
                </c:pt>
                <c:pt idx="5">
                  <c:v>0.99087999999999998</c:v>
                </c:pt>
                <c:pt idx="6">
                  <c:v>0.99060999999999999</c:v>
                </c:pt>
                <c:pt idx="7">
                  <c:v>0.98777999999999999</c:v>
                </c:pt>
                <c:pt idx="8">
                  <c:v>0.99117999999999995</c:v>
                </c:pt>
                <c:pt idx="9">
                  <c:v>0.99683999999999995</c:v>
                </c:pt>
                <c:pt idx="10">
                  <c:v>0.99782999999999999</c:v>
                </c:pt>
                <c:pt idx="11">
                  <c:v>0.99748000000000003</c:v>
                </c:pt>
              </c:numCache>
            </c:numRef>
          </c:val>
          <c:smooth val="0"/>
        </c:ser>
        <c:dLbls>
          <c:showLegendKey val="0"/>
          <c:showVal val="0"/>
          <c:showCatName val="0"/>
          <c:showSerName val="0"/>
          <c:showPercent val="0"/>
          <c:showBubbleSize val="0"/>
        </c:dLbls>
        <c:marker val="1"/>
        <c:smooth val="0"/>
        <c:axId val="270893728"/>
        <c:axId val="212189184"/>
      </c:lineChart>
      <c:catAx>
        <c:axId val="27089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189184"/>
        <c:crosses val="autoZero"/>
        <c:auto val="1"/>
        <c:lblAlgn val="ctr"/>
        <c:lblOffset val="100"/>
        <c:noMultiLvlLbl val="0"/>
      </c:catAx>
      <c:valAx>
        <c:axId val="2121891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089372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نجاح إتمام المكالمات-الجيل الثاني-اتصالات</c:v>
          </c:tx>
          <c:spPr>
            <a:ln w="19050" cap="rnd">
              <a:solidFill>
                <a:schemeClr val="accent1"/>
              </a:solidFill>
              <a:round/>
            </a:ln>
            <a:effectLst/>
          </c:spPr>
          <c:marker>
            <c:symbol val="none"/>
          </c:marker>
          <c:cat>
            <c:strRef>
              <c:f>'Call Completion Success Rate '!$B$4:$B$15</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'Call Completion Success Rate '!$C$4:$C$15</c:f>
              <c:numCache>
                <c:formatCode>0.00%</c:formatCode>
                <c:ptCount val="12"/>
                <c:pt idx="0">
                  <c:v>0.99606223258092796</c:v>
                </c:pt>
                <c:pt idx="1">
                  <c:v>0.99588207579908405</c:v>
                </c:pt>
                <c:pt idx="2">
                  <c:v>0.99601846540285799</c:v>
                </c:pt>
                <c:pt idx="3">
                  <c:v>0.99587559999999997</c:v>
                </c:pt>
                <c:pt idx="4">
                  <c:v>0.99565760000000003</c:v>
                </c:pt>
                <c:pt idx="5">
                  <c:v>0.99523649999999997</c:v>
                </c:pt>
                <c:pt idx="6">
                  <c:v>0.99337719999999996</c:v>
                </c:pt>
                <c:pt idx="7">
                  <c:v>0.99461440000000001</c:v>
                </c:pt>
                <c:pt idx="8">
                  <c:v>0.99473020000000001</c:v>
                </c:pt>
                <c:pt idx="9">
                  <c:v>0.99526139999999996</c:v>
                </c:pt>
                <c:pt idx="10">
                  <c:v>0.99568358999999995</c:v>
                </c:pt>
                <c:pt idx="11">
                  <c:v>0.995865</c:v>
                </c:pt>
              </c:numCache>
            </c:numRef>
          </c:val>
          <c:smooth val="1"/>
        </c:ser>
        <c:ser>
          <c:idx val="1"/>
          <c:order val="1"/>
          <c:tx>
            <c:v>نجاح إتمام المكالمات-الجيل الثاني-دو</c:v>
          </c:tx>
          <c:spPr>
            <a:ln w="19050" cap="rnd">
              <a:solidFill>
                <a:schemeClr val="accent2"/>
              </a:solidFill>
              <a:round/>
            </a:ln>
            <a:effectLst/>
          </c:spPr>
          <c:marker>
            <c:symbol val="none"/>
          </c:marker>
          <c:cat>
            <c:strRef>
              <c:f>'Call Completion Success Rate '!$B$4:$B$15</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'Call Completion Success Rate '!$D$4:$D$15</c:f>
              <c:numCache>
                <c:formatCode>0.00%</c:formatCode>
                <c:ptCount val="12"/>
                <c:pt idx="0">
                  <c:v>0.98629</c:v>
                </c:pt>
                <c:pt idx="1">
                  <c:v>0.98612</c:v>
                </c:pt>
                <c:pt idx="2">
                  <c:v>0.98616999999999999</c:v>
                </c:pt>
                <c:pt idx="3">
                  <c:v>0.98407</c:v>
                </c:pt>
                <c:pt idx="4">
                  <c:v>0.98377000000000003</c:v>
                </c:pt>
                <c:pt idx="5">
                  <c:v>0.98377000000000003</c:v>
                </c:pt>
                <c:pt idx="6">
                  <c:v>0.98502999999999996</c:v>
                </c:pt>
                <c:pt idx="7">
                  <c:v>0.98409000000000002</c:v>
                </c:pt>
                <c:pt idx="8">
                  <c:v>0.98421000000000003</c:v>
                </c:pt>
                <c:pt idx="9">
                  <c:v>0.98595999999999995</c:v>
                </c:pt>
                <c:pt idx="10">
                  <c:v>0.98558000000000001</c:v>
                </c:pt>
                <c:pt idx="11">
                  <c:v>0.98633999999999999</c:v>
                </c:pt>
              </c:numCache>
            </c:numRef>
          </c:val>
          <c:smooth val="1"/>
        </c:ser>
        <c:ser>
          <c:idx val="2"/>
          <c:order val="2"/>
          <c:tx>
            <c:v>نجاح إتمام المكالمات-الجيل الثالث-اتصالات</c:v>
          </c:tx>
          <c:spPr>
            <a:ln w="19050" cap="rnd">
              <a:solidFill>
                <a:schemeClr val="accent3"/>
              </a:solidFill>
              <a:round/>
            </a:ln>
            <a:effectLst/>
          </c:spPr>
          <c:marker>
            <c:symbol val="none"/>
          </c:marker>
          <c:cat>
            <c:strRef>
              <c:f>'Call Completion Success Rate '!$B$4:$B$15</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'Call Completion Success Rate '!$E$4:$E$15</c:f>
              <c:numCache>
                <c:formatCode>0.00%</c:formatCode>
                <c:ptCount val="12"/>
                <c:pt idx="0">
                  <c:v>0.99913286604936902</c:v>
                </c:pt>
                <c:pt idx="1">
                  <c:v>0.99907614746208795</c:v>
                </c:pt>
                <c:pt idx="2">
                  <c:v>0.99914237381775794</c:v>
                </c:pt>
                <c:pt idx="3">
                  <c:v>0.999085</c:v>
                </c:pt>
                <c:pt idx="4">
                  <c:v>0.99916380000000005</c:v>
                </c:pt>
                <c:pt idx="5">
                  <c:v>0.99913821000000003</c:v>
                </c:pt>
                <c:pt idx="6">
                  <c:v>0.99915558699999996</c:v>
                </c:pt>
                <c:pt idx="7">
                  <c:v>0.99920600000000004</c:v>
                </c:pt>
                <c:pt idx="8">
                  <c:v>0.99924159999999995</c:v>
                </c:pt>
                <c:pt idx="9">
                  <c:v>0.99920430000000005</c:v>
                </c:pt>
                <c:pt idx="10">
                  <c:v>0.99919533000000005</c:v>
                </c:pt>
                <c:pt idx="11">
                  <c:v>0.99907900000000005</c:v>
                </c:pt>
              </c:numCache>
            </c:numRef>
          </c:val>
          <c:smooth val="1"/>
        </c:ser>
        <c:ser>
          <c:idx val="3"/>
          <c:order val="3"/>
          <c:tx>
            <c:v>نجاح إتمام المكالمات-الجيل الثالث-دو</c:v>
          </c:tx>
          <c:spPr>
            <a:ln w="19050" cap="rnd">
              <a:solidFill>
                <a:schemeClr val="accent4"/>
              </a:solidFill>
              <a:round/>
            </a:ln>
            <a:effectLst/>
          </c:spPr>
          <c:marker>
            <c:symbol val="none"/>
          </c:marker>
          <c:cat>
            <c:strRef>
              <c:f>'Call Completion Success Rate '!$B$4:$B$15</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'Call Completion Success Rate '!$F$4:$F$15</c:f>
              <c:numCache>
                <c:formatCode>0.00%</c:formatCode>
                <c:ptCount val="12"/>
                <c:pt idx="0">
                  <c:v>0.99453000000000003</c:v>
                </c:pt>
                <c:pt idx="1">
                  <c:v>0.99487999999999999</c:v>
                </c:pt>
                <c:pt idx="2">
                  <c:v>0.99509000000000003</c:v>
                </c:pt>
                <c:pt idx="3">
                  <c:v>0.99612000000000001</c:v>
                </c:pt>
                <c:pt idx="4">
                  <c:v>0.99768999999999997</c:v>
                </c:pt>
                <c:pt idx="5">
                  <c:v>0.99763000000000002</c:v>
                </c:pt>
                <c:pt idx="6">
                  <c:v>0.99666999999999994</c:v>
                </c:pt>
                <c:pt idx="7">
                  <c:v>0.99746000000000001</c:v>
                </c:pt>
                <c:pt idx="8">
                  <c:v>0.99719999999999998</c:v>
                </c:pt>
                <c:pt idx="9">
                  <c:v>0.99716000000000005</c:v>
                </c:pt>
                <c:pt idx="10">
                  <c:v>0.99690000000000001</c:v>
                </c:pt>
                <c:pt idx="11">
                  <c:v>0.99724000000000002</c:v>
                </c:pt>
              </c:numCache>
            </c:numRef>
          </c:val>
          <c:smooth val="1"/>
        </c:ser>
        <c:dLbls>
          <c:showLegendKey val="0"/>
          <c:showVal val="0"/>
          <c:showCatName val="0"/>
          <c:showSerName val="0"/>
          <c:showPercent val="0"/>
          <c:showBubbleSize val="0"/>
        </c:dLbls>
        <c:smooth val="0"/>
        <c:axId val="393937384"/>
        <c:axId val="276059024"/>
      </c:lineChart>
      <c:catAx>
        <c:axId val="3939373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6059024"/>
        <c:crosses val="autoZero"/>
        <c:auto val="1"/>
        <c:lblAlgn val="ctr"/>
        <c:lblOffset val="100"/>
        <c:noMultiLvlLbl val="1"/>
      </c:catAx>
      <c:valAx>
        <c:axId val="27605902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393738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نسبة انقطاع المكالمات-الجيل الثاني-اتصالات</c:v>
          </c:tx>
          <c:spPr>
            <a:ln w="19050" cap="rnd">
              <a:solidFill>
                <a:schemeClr val="accent1"/>
              </a:solidFill>
              <a:round/>
            </a:ln>
            <a:effectLst/>
          </c:spPr>
          <c:marker>
            <c:symbol val="none"/>
          </c:marker>
          <c:cat>
            <c:strRef>
              <c:f>'Call Drop Rate  '!$B$4:$B$15</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'Call Drop Rate  '!$C$4:$C$15</c:f>
              <c:numCache>
                <c:formatCode>0.00%</c:formatCode>
                <c:ptCount val="12"/>
                <c:pt idx="0">
                  <c:v>2.1430890445721402E-3</c:v>
                </c:pt>
                <c:pt idx="1">
                  <c:v>2.3361696604488002E-3</c:v>
                </c:pt>
                <c:pt idx="2">
                  <c:v>2.3171942023005299E-3</c:v>
                </c:pt>
                <c:pt idx="3">
                  <c:v>2.3619000000000001E-3</c:v>
                </c:pt>
                <c:pt idx="4">
                  <c:v>2.4206000000000002E-3</c:v>
                </c:pt>
                <c:pt idx="5">
                  <c:v>2.4620499999999999E-3</c:v>
                </c:pt>
                <c:pt idx="6">
                  <c:v>2.5141299999999998E-3</c:v>
                </c:pt>
                <c:pt idx="7">
                  <c:v>2.5525000000000001E-3</c:v>
                </c:pt>
                <c:pt idx="8">
                  <c:v>2.5560959999999999E-3</c:v>
                </c:pt>
                <c:pt idx="9">
                  <c:v>2.4984E-3</c:v>
                </c:pt>
                <c:pt idx="10">
                  <c:v>2.2081800000000001E-3</c:v>
                </c:pt>
                <c:pt idx="11">
                  <c:v>2.2510899999999999E-3</c:v>
                </c:pt>
              </c:numCache>
            </c:numRef>
          </c:val>
          <c:smooth val="1"/>
        </c:ser>
        <c:ser>
          <c:idx val="1"/>
          <c:order val="1"/>
          <c:tx>
            <c:v>نسبة انقطاع المكالمات-الجيل الثاني-دو</c:v>
          </c:tx>
          <c:spPr>
            <a:ln w="19050" cap="rnd">
              <a:solidFill>
                <a:schemeClr val="accent2"/>
              </a:solidFill>
              <a:round/>
            </a:ln>
            <a:effectLst/>
          </c:spPr>
          <c:marker>
            <c:symbol val="none"/>
          </c:marker>
          <c:cat>
            <c:strRef>
              <c:f>'Call Drop Rate  '!$B$4:$B$15</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'Call Drop Rate  '!$D$4:$D$15</c:f>
              <c:numCache>
                <c:formatCode>0.00%</c:formatCode>
                <c:ptCount val="12"/>
                <c:pt idx="0">
                  <c:v>2.8900000000000002E-3</c:v>
                </c:pt>
                <c:pt idx="1">
                  <c:v>3.0300000000000001E-3</c:v>
                </c:pt>
                <c:pt idx="2">
                  <c:v>3.0699999999999998E-3</c:v>
                </c:pt>
                <c:pt idx="3">
                  <c:v>3.0400000000000002E-3</c:v>
                </c:pt>
                <c:pt idx="4">
                  <c:v>2.99E-3</c:v>
                </c:pt>
                <c:pt idx="5">
                  <c:v>3.0100000000000001E-3</c:v>
                </c:pt>
                <c:pt idx="6">
                  <c:v>3.0200000000000001E-3</c:v>
                </c:pt>
                <c:pt idx="7">
                  <c:v>3.0699999999999998E-3</c:v>
                </c:pt>
                <c:pt idx="8">
                  <c:v>3.2299999999999998E-3</c:v>
                </c:pt>
                <c:pt idx="9">
                  <c:v>2.47E-3</c:v>
                </c:pt>
                <c:pt idx="10">
                  <c:v>2.3900000000000002E-3</c:v>
                </c:pt>
                <c:pt idx="11">
                  <c:v>2.3400000000000001E-3</c:v>
                </c:pt>
              </c:numCache>
            </c:numRef>
          </c:val>
          <c:smooth val="1"/>
        </c:ser>
        <c:ser>
          <c:idx val="2"/>
          <c:order val="2"/>
          <c:tx>
            <c:v>نسبة انقطاع المكالمات-الجيل الثالث-اتصالات</c:v>
          </c:tx>
          <c:spPr>
            <a:ln w="19050" cap="rnd">
              <a:solidFill>
                <a:schemeClr val="accent3"/>
              </a:solidFill>
              <a:round/>
            </a:ln>
            <a:effectLst/>
          </c:spPr>
          <c:marker>
            <c:symbol val="none"/>
          </c:marker>
          <c:cat>
            <c:strRef>
              <c:f>'Call Drop Rate  '!$B$4:$B$15</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'Call Drop Rate  '!$E$4:$E$15</c:f>
              <c:numCache>
                <c:formatCode>0.00%</c:formatCode>
                <c:ptCount val="12"/>
                <c:pt idx="0">
                  <c:v>5.6492496276988396E-4</c:v>
                </c:pt>
                <c:pt idx="1">
                  <c:v>5.35944580276309E-4</c:v>
                </c:pt>
                <c:pt idx="2">
                  <c:v>5.4484325253822605E-4</c:v>
                </c:pt>
                <c:pt idx="3">
                  <c:v>5.8569999999999998E-4</c:v>
                </c:pt>
                <c:pt idx="4">
                  <c:v>5.8600000000000004E-4</c:v>
                </c:pt>
                <c:pt idx="5">
                  <c:v>6.5193E-4</c:v>
                </c:pt>
                <c:pt idx="6">
                  <c:v>6.5260000000000003E-4</c:v>
                </c:pt>
                <c:pt idx="7">
                  <c:v>6.1899999999999998E-4</c:v>
                </c:pt>
                <c:pt idx="8">
                  <c:v>5.7840400000000003E-4</c:v>
                </c:pt>
                <c:pt idx="9">
                  <c:v>5.7005000000000001E-4</c:v>
                </c:pt>
                <c:pt idx="10">
                  <c:v>5.5889999999999998E-4</c:v>
                </c:pt>
                <c:pt idx="11">
                  <c:v>6.6319999999999997E-4</c:v>
                </c:pt>
              </c:numCache>
            </c:numRef>
          </c:val>
          <c:smooth val="1"/>
        </c:ser>
        <c:ser>
          <c:idx val="3"/>
          <c:order val="3"/>
          <c:tx>
            <c:v>نسبة انقطاع المكالمات-الجيل الثالث-دو</c:v>
          </c:tx>
          <c:spPr>
            <a:ln w="19050" cap="rnd">
              <a:solidFill>
                <a:schemeClr val="accent4"/>
              </a:solidFill>
              <a:round/>
            </a:ln>
            <a:effectLst/>
          </c:spPr>
          <c:marker>
            <c:symbol val="none"/>
          </c:marker>
          <c:cat>
            <c:strRef>
              <c:f>'Call Drop Rate  '!$B$4:$B$15</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'Call Drop Rate  '!$F$4:$F$15</c:f>
              <c:numCache>
                <c:formatCode>0.00%</c:formatCode>
                <c:ptCount val="12"/>
                <c:pt idx="0">
                  <c:v>1.7700000000000001E-3</c:v>
                </c:pt>
                <c:pt idx="1">
                  <c:v>1.64E-3</c:v>
                </c:pt>
                <c:pt idx="2">
                  <c:v>1.4599999999999999E-3</c:v>
                </c:pt>
                <c:pt idx="3">
                  <c:v>1.3799999999999999E-3</c:v>
                </c:pt>
                <c:pt idx="4">
                  <c:v>7.9000000000000001E-4</c:v>
                </c:pt>
                <c:pt idx="5">
                  <c:v>8.3000000000000001E-4</c:v>
                </c:pt>
                <c:pt idx="6">
                  <c:v>9.8999999999999999E-4</c:v>
                </c:pt>
                <c:pt idx="7">
                  <c:v>8.1999999999999998E-4</c:v>
                </c:pt>
                <c:pt idx="8">
                  <c:v>8.1999999999999998E-4</c:v>
                </c:pt>
                <c:pt idx="9">
                  <c:v>8.4999999999999995E-4</c:v>
                </c:pt>
                <c:pt idx="10">
                  <c:v>9.5E-4</c:v>
                </c:pt>
                <c:pt idx="11">
                  <c:v>8.8000000000000003E-4</c:v>
                </c:pt>
              </c:numCache>
            </c:numRef>
          </c:val>
          <c:smooth val="1"/>
        </c:ser>
        <c:dLbls>
          <c:showLegendKey val="0"/>
          <c:showVal val="0"/>
          <c:showCatName val="0"/>
          <c:showSerName val="0"/>
          <c:showPercent val="0"/>
          <c:showBubbleSize val="0"/>
        </c:dLbls>
        <c:smooth val="0"/>
        <c:axId val="386314800"/>
        <c:axId val="386315584"/>
      </c:lineChart>
      <c:catAx>
        <c:axId val="3863148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6315584"/>
        <c:crosses val="autoZero"/>
        <c:auto val="1"/>
        <c:lblAlgn val="ctr"/>
        <c:lblOffset val="100"/>
        <c:noMultiLvlLbl val="1"/>
      </c:catAx>
      <c:valAx>
        <c:axId val="3863155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6314800"/>
        <c:crosses val="autoZero"/>
        <c:crossBetween val="between"/>
      </c:valAx>
      <c:spPr>
        <a:noFill/>
        <a:ln>
          <a:noFill/>
        </a:ln>
        <a:effectLst/>
      </c:spPr>
    </c:plotArea>
    <c:legend>
      <c:legendPos val="r"/>
      <c:layout>
        <c:manualLayout>
          <c:xMode val="edge"/>
          <c:yMode val="edge"/>
          <c:x val="0.65654046369203845"/>
          <c:y val="0.24305336832895888"/>
          <c:w val="0.32679286964129484"/>
          <c:h val="0.5138932633420821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نجاح إنشاء المكالمات-الجيل الثاني-اتصالات</c:v>
          </c:tx>
          <c:spPr>
            <a:ln w="19050" cap="rnd">
              <a:solidFill>
                <a:schemeClr val="accent1"/>
              </a:solidFill>
              <a:round/>
            </a:ln>
            <a:effectLst/>
          </c:spPr>
          <c:marker>
            <c:symbol val="none"/>
          </c:marker>
          <c:cat>
            <c:strRef>
              <c:f>'Call Setup Success Rate '!$B$5:$B$16</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'Call Setup Success Rate '!$C$5:$C$16</c:f>
              <c:numCache>
                <c:formatCode>0.00%</c:formatCode>
                <c:ptCount val="12"/>
                <c:pt idx="0">
                  <c:v>0.99820146720958003</c:v>
                </c:pt>
                <c:pt idx="1">
                  <c:v>0.99821407323160105</c:v>
                </c:pt>
                <c:pt idx="2">
                  <c:v>0.99833179404799799</c:v>
                </c:pt>
                <c:pt idx="3">
                  <c:v>0.99823344000000003</c:v>
                </c:pt>
                <c:pt idx="4">
                  <c:v>0.9980734</c:v>
                </c:pt>
                <c:pt idx="5">
                  <c:v>0.99769285200000002</c:v>
                </c:pt>
                <c:pt idx="6">
                  <c:v>0.99588089999999996</c:v>
                </c:pt>
                <c:pt idx="7">
                  <c:v>0.99715960000000003</c:v>
                </c:pt>
                <c:pt idx="8">
                  <c:v>0.99727900000000003</c:v>
                </c:pt>
                <c:pt idx="9">
                  <c:v>0.99775420000000004</c:v>
                </c:pt>
                <c:pt idx="10">
                  <c:v>0.99788699999999997</c:v>
                </c:pt>
                <c:pt idx="11">
                  <c:v>0.99811189</c:v>
                </c:pt>
              </c:numCache>
            </c:numRef>
          </c:val>
          <c:smooth val="1"/>
        </c:ser>
        <c:ser>
          <c:idx val="1"/>
          <c:order val="1"/>
          <c:tx>
            <c:v>نجاح إنشاء المكالمات-الجيل الثاني-دو</c:v>
          </c:tx>
          <c:spPr>
            <a:ln w="19050" cap="rnd">
              <a:solidFill>
                <a:schemeClr val="accent2"/>
              </a:solidFill>
              <a:round/>
            </a:ln>
            <a:effectLst/>
          </c:spPr>
          <c:marker>
            <c:symbol val="none"/>
          </c:marker>
          <c:cat>
            <c:strRef>
              <c:f>'Call Setup Success Rate '!$B$5:$B$16</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'Call Setup Success Rate '!$D$5:$D$16</c:f>
              <c:numCache>
                <c:formatCode>0.00%</c:formatCode>
                <c:ptCount val="12"/>
                <c:pt idx="0">
                  <c:v>0.98914999999999997</c:v>
                </c:pt>
                <c:pt idx="1">
                  <c:v>0.98911000000000004</c:v>
                </c:pt>
                <c:pt idx="2">
                  <c:v>0.98921000000000003</c:v>
                </c:pt>
                <c:pt idx="3">
                  <c:v>0.98707</c:v>
                </c:pt>
                <c:pt idx="4">
                  <c:v>0.98670999999999998</c:v>
                </c:pt>
                <c:pt idx="5">
                  <c:v>0.98673999999999995</c:v>
                </c:pt>
                <c:pt idx="6">
                  <c:v>0.98801000000000005</c:v>
                </c:pt>
                <c:pt idx="7">
                  <c:v>0.98712</c:v>
                </c:pt>
                <c:pt idx="8">
                  <c:v>0.98740000000000006</c:v>
                </c:pt>
                <c:pt idx="9">
                  <c:v>0.98839999999999995</c:v>
                </c:pt>
                <c:pt idx="10">
                  <c:v>0.98794000000000004</c:v>
                </c:pt>
                <c:pt idx="11">
                  <c:v>0.98865999999999998</c:v>
                </c:pt>
              </c:numCache>
            </c:numRef>
          </c:val>
          <c:smooth val="1"/>
        </c:ser>
        <c:ser>
          <c:idx val="2"/>
          <c:order val="2"/>
          <c:tx>
            <c:v>نجاح إنشاء المكالمات-الجيل الثالث-اتصالات</c:v>
          </c:tx>
          <c:spPr>
            <a:ln w="19050" cap="rnd">
              <a:solidFill>
                <a:schemeClr val="accent3"/>
              </a:solidFill>
              <a:round/>
            </a:ln>
            <a:effectLst/>
          </c:spPr>
          <c:marker>
            <c:symbol val="none"/>
          </c:marker>
          <c:cat>
            <c:strRef>
              <c:f>'Call Setup Success Rate '!$B$5:$B$16</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'Call Setup Success Rate '!$E$5:$E$16</c:f>
              <c:numCache>
                <c:formatCode>0.00%</c:formatCode>
                <c:ptCount val="12"/>
                <c:pt idx="0">
                  <c:v>0.999697620190236</c:v>
                </c:pt>
                <c:pt idx="1">
                  <c:v>0.99961188403371604</c:v>
                </c:pt>
                <c:pt idx="2">
                  <c:v>0.99968704655972596</c:v>
                </c:pt>
                <c:pt idx="3">
                  <c:v>0.99967070000000002</c:v>
                </c:pt>
                <c:pt idx="4">
                  <c:v>0.99974969999999996</c:v>
                </c:pt>
                <c:pt idx="5">
                  <c:v>0.99978001900000002</c:v>
                </c:pt>
                <c:pt idx="6">
                  <c:v>0.99980800000000003</c:v>
                </c:pt>
                <c:pt idx="7">
                  <c:v>0.99982519999999997</c:v>
                </c:pt>
                <c:pt idx="8">
                  <c:v>0.99981989999999998</c:v>
                </c:pt>
                <c:pt idx="9">
                  <c:v>0.99977400000000005</c:v>
                </c:pt>
                <c:pt idx="10">
                  <c:v>0.99975413000000002</c:v>
                </c:pt>
                <c:pt idx="11">
                  <c:v>0.99974220000000003</c:v>
                </c:pt>
              </c:numCache>
            </c:numRef>
          </c:val>
          <c:smooth val="1"/>
        </c:ser>
        <c:ser>
          <c:idx val="3"/>
          <c:order val="3"/>
          <c:tx>
            <c:v>نجاح إنشاء المكالمات-الجيل الثالث-دو</c:v>
          </c:tx>
          <c:spPr>
            <a:ln w="19050" cap="rnd">
              <a:solidFill>
                <a:schemeClr val="accent4"/>
              </a:solidFill>
              <a:round/>
            </a:ln>
            <a:effectLst/>
          </c:spPr>
          <c:marker>
            <c:symbol val="none"/>
          </c:marker>
          <c:cat>
            <c:strRef>
              <c:f>'Call Setup Success Rate '!$B$5:$B$16</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'Call Setup Success Rate '!$F$5:$F$16</c:f>
              <c:numCache>
                <c:formatCode>0.00%</c:formatCode>
                <c:ptCount val="12"/>
                <c:pt idx="0">
                  <c:v>0.99629999999999996</c:v>
                </c:pt>
                <c:pt idx="1">
                  <c:v>0.99651000000000001</c:v>
                </c:pt>
                <c:pt idx="2">
                  <c:v>0.99653999999999998</c:v>
                </c:pt>
                <c:pt idx="3">
                  <c:v>0.99748999999999999</c:v>
                </c:pt>
                <c:pt idx="4">
                  <c:v>0.99848000000000003</c:v>
                </c:pt>
                <c:pt idx="5">
                  <c:v>0.99846000000000001</c:v>
                </c:pt>
                <c:pt idx="6">
                  <c:v>0.99765999999999999</c:v>
                </c:pt>
                <c:pt idx="7">
                  <c:v>0.99827999999999995</c:v>
                </c:pt>
                <c:pt idx="8">
                  <c:v>0.99802000000000002</c:v>
                </c:pt>
                <c:pt idx="9">
                  <c:v>0.99802000000000002</c:v>
                </c:pt>
                <c:pt idx="10">
                  <c:v>0.99802000000000002</c:v>
                </c:pt>
                <c:pt idx="11">
                  <c:v>0.99812000000000001</c:v>
                </c:pt>
              </c:numCache>
            </c:numRef>
          </c:val>
          <c:smooth val="1"/>
        </c:ser>
        <c:dLbls>
          <c:showLegendKey val="0"/>
          <c:showVal val="0"/>
          <c:showCatName val="0"/>
          <c:showSerName val="0"/>
          <c:showPercent val="0"/>
          <c:showBubbleSize val="0"/>
        </c:dLbls>
        <c:smooth val="0"/>
        <c:axId val="363663824"/>
        <c:axId val="385037856"/>
      </c:lineChart>
      <c:catAx>
        <c:axId val="3636638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5037856"/>
        <c:crosses val="autoZero"/>
        <c:auto val="1"/>
        <c:lblAlgn val="ctr"/>
        <c:lblOffset val="100"/>
        <c:noMultiLvlLbl val="1"/>
      </c:catAx>
      <c:valAx>
        <c:axId val="38503785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366382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ar-AE"/>
              <a:t>الاتصال بالأنترنت عبر الهاتف المتحرك. عدد محاولات الاتصال الهاتفي، والتي يتم الرد عليها من قبل مركز خدمة الانترنت</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intrnet!$B$5:$C$5</c:f>
              <c:strCache>
                <c:ptCount val="2"/>
                <c:pt idx="0">
                  <c:v>الاتصال بالأنترنت عبر الهاتف المتحرك</c:v>
                </c:pt>
                <c:pt idx="1">
                  <c:v>عدد محاولات الاتصال الهاتفي، والتي يتم الرد عليها مركز خدمة الانترنت</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intrnet!$D$4:$G$4</c:f>
              <c:strCache>
                <c:ptCount val="4"/>
                <c:pt idx="0">
                  <c:v>الربع الأول</c:v>
                </c:pt>
                <c:pt idx="1">
                  <c:v>الربع الثاني</c:v>
                </c:pt>
                <c:pt idx="2">
                  <c:v>الربع الثالث</c:v>
                </c:pt>
                <c:pt idx="3">
                  <c:v>الربع الرابع</c:v>
                </c:pt>
              </c:strCache>
            </c:strRef>
          </c:cat>
          <c:val>
            <c:numRef>
              <c:f>intrnet!$D$5:$G$5</c:f>
              <c:numCache>
                <c:formatCode>General</c:formatCode>
                <c:ptCount val="4"/>
                <c:pt idx="0">
                  <c:v>88.39</c:v>
                </c:pt>
                <c:pt idx="1">
                  <c:v>93.72</c:v>
                </c:pt>
                <c:pt idx="2">
                  <c:v>87.38</c:v>
                </c:pt>
                <c:pt idx="3">
                  <c:v>91.29</c:v>
                </c:pt>
              </c:numCache>
            </c:numRef>
          </c:val>
          <c:smooth val="0"/>
        </c:ser>
        <c:dLbls>
          <c:showLegendKey val="0"/>
          <c:showVal val="0"/>
          <c:showCatName val="0"/>
          <c:showSerName val="0"/>
          <c:showPercent val="0"/>
          <c:showBubbleSize val="0"/>
        </c:dLbls>
        <c:marker val="1"/>
        <c:smooth val="0"/>
        <c:axId val="361956840"/>
        <c:axId val="361957232"/>
      </c:lineChart>
      <c:catAx>
        <c:axId val="361956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1957232"/>
        <c:crosses val="autoZero"/>
        <c:auto val="1"/>
        <c:lblAlgn val="ctr"/>
        <c:lblOffset val="100"/>
        <c:noMultiLvlLbl val="0"/>
      </c:catAx>
      <c:valAx>
        <c:axId val="361957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1956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'fixed q2'!$B$7</c:f>
              <c:strCache>
                <c:ptCount val="1"/>
                <c:pt idx="0">
                  <c:v>توافر الشبكة في المقاسم</c:v>
                </c:pt>
              </c:strCache>
            </c:strRef>
          </c:tx>
          <c:spPr>
            <a:solidFill>
              <a:schemeClr val="accent1"/>
            </a:solidFill>
            <a:ln>
              <a:noFill/>
            </a:ln>
            <a:effectLst/>
            <a:sp3d/>
          </c:spPr>
          <c:invertIfNegative val="0"/>
          <c:cat>
            <c:strRef>
              <c:f>'fixed q2'!$C$6:$D$6</c:f>
              <c:strCache>
                <c:ptCount val="2"/>
                <c:pt idx="0">
                  <c:v>دو</c:v>
                </c:pt>
                <c:pt idx="1">
                  <c:v>اتصالات</c:v>
                </c:pt>
              </c:strCache>
            </c:strRef>
          </c:cat>
          <c:val>
            <c:numRef>
              <c:f>'fixed q2'!$C$7:$D$7</c:f>
              <c:numCache>
                <c:formatCode>0%</c:formatCode>
                <c:ptCount val="2"/>
                <c:pt idx="0">
                  <c:v>1</c:v>
                </c:pt>
                <c:pt idx="1">
                  <c:v>1</c:v>
                </c:pt>
              </c:numCache>
            </c:numRef>
          </c:val>
        </c:ser>
        <c:ser>
          <c:idx val="1"/>
          <c:order val="1"/>
          <c:tx>
            <c:strRef>
              <c:f>'fixed q2'!$B$8</c:f>
              <c:strCache>
                <c:ptCount val="1"/>
                <c:pt idx="0">
                  <c:v>نسبة فعالية الشبكة</c:v>
                </c:pt>
              </c:strCache>
            </c:strRef>
          </c:tx>
          <c:spPr>
            <a:solidFill>
              <a:schemeClr val="accent2"/>
            </a:solidFill>
            <a:ln>
              <a:noFill/>
            </a:ln>
            <a:effectLst/>
            <a:sp3d/>
          </c:spPr>
          <c:invertIfNegative val="0"/>
          <c:cat>
            <c:strRef>
              <c:f>'fixed q2'!$C$6:$D$6</c:f>
              <c:strCache>
                <c:ptCount val="2"/>
                <c:pt idx="0">
                  <c:v>دو</c:v>
                </c:pt>
                <c:pt idx="1">
                  <c:v>اتصالات</c:v>
                </c:pt>
              </c:strCache>
            </c:strRef>
          </c:cat>
          <c:val>
            <c:numRef>
              <c:f>'fixed q2'!$C$8:$D$8</c:f>
              <c:numCache>
                <c:formatCode>0.00%</c:formatCode>
                <c:ptCount val="2"/>
                <c:pt idx="0">
                  <c:v>0.99429999999999996</c:v>
                </c:pt>
                <c:pt idx="1">
                  <c:v>0.96938000000000002</c:v>
                </c:pt>
              </c:numCache>
            </c:numRef>
          </c:val>
        </c:ser>
        <c:dLbls>
          <c:showLegendKey val="0"/>
          <c:showVal val="0"/>
          <c:showCatName val="0"/>
          <c:showSerName val="0"/>
          <c:showPercent val="0"/>
          <c:showBubbleSize val="0"/>
        </c:dLbls>
        <c:gapWidth val="150"/>
        <c:shape val="box"/>
        <c:axId val="359993048"/>
        <c:axId val="359994616"/>
        <c:axId val="0"/>
      </c:bar3DChart>
      <c:catAx>
        <c:axId val="3599930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9994616"/>
        <c:crosses val="autoZero"/>
        <c:auto val="1"/>
        <c:lblAlgn val="ctr"/>
        <c:lblOffset val="100"/>
        <c:noMultiLvlLbl val="0"/>
      </c:catAx>
      <c:valAx>
        <c:axId val="3599946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99930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v>توافر الشبكة في المقاسم</c:v>
          </c:tx>
          <c:spPr>
            <a:solidFill>
              <a:schemeClr val="accent1"/>
            </a:solidFill>
            <a:ln>
              <a:noFill/>
            </a:ln>
            <a:effectLst/>
            <a:sp3d/>
          </c:spPr>
          <c:invertIfNegative val="0"/>
          <c:cat>
            <c:strRef>
              <c:f>'ficed q3'!$C$8:$D$8</c:f>
              <c:strCache>
                <c:ptCount val="2"/>
                <c:pt idx="0">
                  <c:v>دو</c:v>
                </c:pt>
                <c:pt idx="1">
                  <c:v>اتصالات</c:v>
                </c:pt>
              </c:strCache>
            </c:strRef>
          </c:cat>
          <c:val>
            <c:numRef>
              <c:f>'ficed q3'!$C$9:$D$9</c:f>
              <c:numCache>
                <c:formatCode>0%</c:formatCode>
                <c:ptCount val="2"/>
                <c:pt idx="0">
                  <c:v>1</c:v>
                </c:pt>
                <c:pt idx="1">
                  <c:v>1</c:v>
                </c:pt>
              </c:numCache>
            </c:numRef>
          </c:val>
        </c:ser>
        <c:ser>
          <c:idx val="1"/>
          <c:order val="1"/>
          <c:tx>
            <c:strRef>
              <c:f>'ficed q3'!$B$10</c:f>
              <c:strCache>
                <c:ptCount val="1"/>
                <c:pt idx="0">
                  <c:v>نسبة فعالية الشبكة</c:v>
                </c:pt>
              </c:strCache>
            </c:strRef>
          </c:tx>
          <c:spPr>
            <a:solidFill>
              <a:schemeClr val="accent2"/>
            </a:solidFill>
            <a:ln>
              <a:noFill/>
            </a:ln>
            <a:effectLst/>
            <a:sp3d/>
          </c:spPr>
          <c:invertIfNegative val="0"/>
          <c:cat>
            <c:strRef>
              <c:f>'ficed q3'!$C$8:$D$8</c:f>
              <c:strCache>
                <c:ptCount val="2"/>
                <c:pt idx="0">
                  <c:v>دو</c:v>
                </c:pt>
                <c:pt idx="1">
                  <c:v>اتصالات</c:v>
                </c:pt>
              </c:strCache>
            </c:strRef>
          </c:cat>
          <c:val>
            <c:numRef>
              <c:f>'ficed q3'!$C$10:$D$10</c:f>
              <c:numCache>
                <c:formatCode>0.00%</c:formatCode>
                <c:ptCount val="2"/>
                <c:pt idx="0">
                  <c:v>0.99439999999999995</c:v>
                </c:pt>
                <c:pt idx="1">
                  <c:v>0.96953</c:v>
                </c:pt>
              </c:numCache>
            </c:numRef>
          </c:val>
        </c:ser>
        <c:dLbls>
          <c:showLegendKey val="0"/>
          <c:showVal val="0"/>
          <c:showCatName val="0"/>
          <c:showSerName val="0"/>
          <c:showPercent val="0"/>
          <c:showBubbleSize val="0"/>
        </c:dLbls>
        <c:gapWidth val="150"/>
        <c:shape val="box"/>
        <c:axId val="283589128"/>
        <c:axId val="283582464"/>
        <c:axId val="0"/>
      </c:bar3DChart>
      <c:catAx>
        <c:axId val="2835891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3582464"/>
        <c:crosses val="autoZero"/>
        <c:auto val="1"/>
        <c:lblAlgn val="ctr"/>
        <c:lblOffset val="100"/>
        <c:noMultiLvlLbl val="0"/>
      </c:catAx>
      <c:valAx>
        <c:axId val="2835824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35891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'fixed q4'!$B$9</c:f>
              <c:strCache>
                <c:ptCount val="1"/>
                <c:pt idx="0">
                  <c:v>توافر الشبكة في المقاسم</c:v>
                </c:pt>
              </c:strCache>
            </c:strRef>
          </c:tx>
          <c:spPr>
            <a:solidFill>
              <a:schemeClr val="accent1"/>
            </a:solidFill>
            <a:ln>
              <a:noFill/>
            </a:ln>
            <a:effectLst/>
            <a:sp3d/>
          </c:spPr>
          <c:invertIfNegative val="0"/>
          <c:cat>
            <c:strRef>
              <c:f>'fixed q4'!$C$8:$D$8</c:f>
              <c:strCache>
                <c:ptCount val="2"/>
                <c:pt idx="0">
                  <c:v>دو</c:v>
                </c:pt>
                <c:pt idx="1">
                  <c:v>اتصالات</c:v>
                </c:pt>
              </c:strCache>
            </c:strRef>
          </c:cat>
          <c:val>
            <c:numRef>
              <c:f>'fixed q4'!$C$9:$D$9</c:f>
              <c:numCache>
                <c:formatCode>0%</c:formatCode>
                <c:ptCount val="2"/>
                <c:pt idx="0">
                  <c:v>1</c:v>
                </c:pt>
                <c:pt idx="1">
                  <c:v>1</c:v>
                </c:pt>
              </c:numCache>
            </c:numRef>
          </c:val>
        </c:ser>
        <c:ser>
          <c:idx val="1"/>
          <c:order val="1"/>
          <c:tx>
            <c:strRef>
              <c:f>'fixed q4'!$B$10</c:f>
              <c:strCache>
                <c:ptCount val="1"/>
                <c:pt idx="0">
                  <c:v>نسبة فعالية الشبكة</c:v>
                </c:pt>
              </c:strCache>
            </c:strRef>
          </c:tx>
          <c:spPr>
            <a:solidFill>
              <a:schemeClr val="accent2"/>
            </a:solidFill>
            <a:ln>
              <a:noFill/>
            </a:ln>
            <a:effectLst/>
            <a:sp3d/>
          </c:spPr>
          <c:invertIfNegative val="0"/>
          <c:cat>
            <c:strRef>
              <c:f>'fixed q4'!$C$8:$D$8</c:f>
              <c:strCache>
                <c:ptCount val="2"/>
                <c:pt idx="0">
                  <c:v>دو</c:v>
                </c:pt>
                <c:pt idx="1">
                  <c:v>اتصالات</c:v>
                </c:pt>
              </c:strCache>
            </c:strRef>
          </c:cat>
          <c:val>
            <c:numRef>
              <c:f>'fixed q4'!$C$10:$D$10</c:f>
              <c:numCache>
                <c:formatCode>0.00%</c:formatCode>
                <c:ptCount val="2"/>
                <c:pt idx="0">
                  <c:v>0.99480000000000002</c:v>
                </c:pt>
                <c:pt idx="1">
                  <c:v>0.97019999999999995</c:v>
                </c:pt>
              </c:numCache>
            </c:numRef>
          </c:val>
        </c:ser>
        <c:dLbls>
          <c:showLegendKey val="0"/>
          <c:showVal val="0"/>
          <c:showCatName val="0"/>
          <c:showSerName val="0"/>
          <c:showPercent val="0"/>
          <c:showBubbleSize val="0"/>
        </c:dLbls>
        <c:gapWidth val="150"/>
        <c:shape val="box"/>
        <c:axId val="366116016"/>
        <c:axId val="366116408"/>
        <c:axId val="0"/>
      </c:bar3DChart>
      <c:catAx>
        <c:axId val="3661160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6116408"/>
        <c:crosses val="autoZero"/>
        <c:auto val="1"/>
        <c:lblAlgn val="ctr"/>
        <c:lblOffset val="100"/>
        <c:noMultiLvlLbl val="0"/>
      </c:catAx>
      <c:valAx>
        <c:axId val="3661164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61160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'mobile q1'!$C$5</c:f>
              <c:strCache>
                <c:ptCount val="1"/>
                <c:pt idx="0">
                  <c:v>دو</c:v>
                </c:pt>
              </c:strCache>
            </c:strRef>
          </c:tx>
          <c:spPr>
            <a:solidFill>
              <a:schemeClr val="accent1"/>
            </a:solidFill>
            <a:ln>
              <a:noFill/>
            </a:ln>
            <a:effectLst/>
            <a:sp3d/>
          </c:spPr>
          <c:invertIfNegative val="0"/>
          <c:cat>
            <c:strRef>
              <c:f>'mobile q1'!$B$6:$B$11</c:f>
              <c:strCache>
                <c:ptCount val="6"/>
                <c:pt idx="0">
                  <c:v>توافر شبكات المقاسم</c:v>
                </c:pt>
                <c:pt idx="1">
                  <c:v>توافر شبكات الراديو</c:v>
                </c:pt>
                <c:pt idx="2">
                  <c:v> نجاح اتمام المكالمات (الجيل الثاني)</c:v>
                </c:pt>
                <c:pt idx="3">
                  <c:v>نجاح اتمام المكالمات (الجيل الثالث)</c:v>
                </c:pt>
                <c:pt idx="4">
                  <c:v>نجاح انشاء المكالمات (الجيل الثاني)</c:v>
                </c:pt>
                <c:pt idx="5">
                  <c:v>نجاح انشاء المكالمات (الجيل الثالث)</c:v>
                </c:pt>
              </c:strCache>
            </c:strRef>
          </c:cat>
          <c:val>
            <c:numRef>
              <c:f>'mobile q1'!$C$6:$C$11</c:f>
              <c:numCache>
                <c:formatCode>0.00%</c:formatCode>
                <c:ptCount val="6"/>
                <c:pt idx="0">
                  <c:v>1</c:v>
                </c:pt>
                <c:pt idx="1">
                  <c:v>0.9929</c:v>
                </c:pt>
                <c:pt idx="2">
                  <c:v>0.98619999999999997</c:v>
                </c:pt>
                <c:pt idx="3">
                  <c:v>0.99480000000000002</c:v>
                </c:pt>
                <c:pt idx="4">
                  <c:v>0.98909999999999998</c:v>
                </c:pt>
                <c:pt idx="5">
                  <c:v>0.99639999999999995</c:v>
                </c:pt>
              </c:numCache>
            </c:numRef>
          </c:val>
        </c:ser>
        <c:ser>
          <c:idx val="1"/>
          <c:order val="1"/>
          <c:tx>
            <c:strRef>
              <c:f>'mobile q1'!$D$5</c:f>
              <c:strCache>
                <c:ptCount val="1"/>
                <c:pt idx="0">
                  <c:v>اتصالات</c:v>
                </c:pt>
              </c:strCache>
            </c:strRef>
          </c:tx>
          <c:spPr>
            <a:solidFill>
              <a:schemeClr val="accent2"/>
            </a:solidFill>
            <a:ln>
              <a:noFill/>
            </a:ln>
            <a:effectLst/>
            <a:sp3d/>
          </c:spPr>
          <c:invertIfNegative val="0"/>
          <c:cat>
            <c:strRef>
              <c:f>'mobile q1'!$B$6:$B$11</c:f>
              <c:strCache>
                <c:ptCount val="6"/>
                <c:pt idx="0">
                  <c:v>توافر شبكات المقاسم</c:v>
                </c:pt>
                <c:pt idx="1">
                  <c:v>توافر شبكات الراديو</c:v>
                </c:pt>
                <c:pt idx="2">
                  <c:v> نجاح اتمام المكالمات (الجيل الثاني)</c:v>
                </c:pt>
                <c:pt idx="3">
                  <c:v>نجاح اتمام المكالمات (الجيل الثالث)</c:v>
                </c:pt>
                <c:pt idx="4">
                  <c:v>نجاح انشاء المكالمات (الجيل الثاني)</c:v>
                </c:pt>
                <c:pt idx="5">
                  <c:v>نجاح انشاء المكالمات (الجيل الثالث)</c:v>
                </c:pt>
              </c:strCache>
            </c:strRef>
          </c:cat>
          <c:val>
            <c:numRef>
              <c:f>'mobile q1'!$D$6:$D$11</c:f>
              <c:numCache>
                <c:formatCode>0.00%</c:formatCode>
                <c:ptCount val="6"/>
                <c:pt idx="0">
                  <c:v>1</c:v>
                </c:pt>
                <c:pt idx="1">
                  <c:v>0.99990000000000001</c:v>
                </c:pt>
                <c:pt idx="2">
                  <c:v>0.99590000000000001</c:v>
                </c:pt>
                <c:pt idx="3">
                  <c:v>0.99909999999999999</c:v>
                </c:pt>
                <c:pt idx="4">
                  <c:v>0.99819999999999998</c:v>
                </c:pt>
                <c:pt idx="5">
                  <c:v>0.99960000000000004</c:v>
                </c:pt>
              </c:numCache>
            </c:numRef>
          </c:val>
        </c:ser>
        <c:dLbls>
          <c:showLegendKey val="0"/>
          <c:showVal val="0"/>
          <c:showCatName val="0"/>
          <c:showSerName val="0"/>
          <c:showPercent val="0"/>
          <c:showBubbleSize val="0"/>
        </c:dLbls>
        <c:gapWidth val="150"/>
        <c:shape val="box"/>
        <c:axId val="366123856"/>
        <c:axId val="366122680"/>
        <c:axId val="0"/>
      </c:bar3DChart>
      <c:catAx>
        <c:axId val="3661238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6122680"/>
        <c:crosses val="autoZero"/>
        <c:auto val="1"/>
        <c:lblAlgn val="ctr"/>
        <c:lblOffset val="100"/>
        <c:noMultiLvlLbl val="0"/>
      </c:catAx>
      <c:valAx>
        <c:axId val="36612268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61238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'mobile q2'!$C$2</c:f>
              <c:strCache>
                <c:ptCount val="1"/>
                <c:pt idx="0">
                  <c:v>دو</c:v>
                </c:pt>
              </c:strCache>
            </c:strRef>
          </c:tx>
          <c:spPr>
            <a:solidFill>
              <a:schemeClr val="accent1"/>
            </a:solidFill>
            <a:ln>
              <a:noFill/>
            </a:ln>
            <a:effectLst/>
            <a:sp3d/>
          </c:spPr>
          <c:invertIfNegative val="0"/>
          <c:cat>
            <c:strRef>
              <c:f>'mobile q2'!$B$3:$B$8</c:f>
              <c:strCache>
                <c:ptCount val="6"/>
                <c:pt idx="0">
                  <c:v>توافر شبكات المقاسم</c:v>
                </c:pt>
                <c:pt idx="1">
                  <c:v>توافر شبكات الراديو</c:v>
                </c:pt>
                <c:pt idx="2">
                  <c:v> نجاح اتمام المكالمات (الجيل الثاني)</c:v>
                </c:pt>
                <c:pt idx="3">
                  <c:v>نجاح اتمام المكالمات (الجيل الثالث)</c:v>
                </c:pt>
                <c:pt idx="4">
                  <c:v>نجاح انشاء المكالمات (الجيل الثاني)</c:v>
                </c:pt>
                <c:pt idx="5">
                  <c:v>نجاح انشاء المكالمات (الجيل الثالث)</c:v>
                </c:pt>
              </c:strCache>
            </c:strRef>
          </c:cat>
          <c:val>
            <c:numRef>
              <c:f>'mobile q2'!$C$3:$C$8</c:f>
              <c:numCache>
                <c:formatCode>0.00%</c:formatCode>
                <c:ptCount val="6"/>
                <c:pt idx="0">
                  <c:v>1</c:v>
                </c:pt>
                <c:pt idx="1">
                  <c:v>0.99239999999999995</c:v>
                </c:pt>
                <c:pt idx="2">
                  <c:v>0.9839</c:v>
                </c:pt>
                <c:pt idx="3">
                  <c:v>0.99709999999999999</c:v>
                </c:pt>
                <c:pt idx="4">
                  <c:v>0.98680000000000001</c:v>
                </c:pt>
                <c:pt idx="5">
                  <c:v>0.99809999999999999</c:v>
                </c:pt>
              </c:numCache>
            </c:numRef>
          </c:val>
        </c:ser>
        <c:ser>
          <c:idx val="1"/>
          <c:order val="1"/>
          <c:tx>
            <c:strRef>
              <c:f>'mobile q2'!$D$2</c:f>
              <c:strCache>
                <c:ptCount val="1"/>
                <c:pt idx="0">
                  <c:v>اتصالات</c:v>
                </c:pt>
              </c:strCache>
            </c:strRef>
          </c:tx>
          <c:spPr>
            <a:solidFill>
              <a:schemeClr val="accent2"/>
            </a:solidFill>
            <a:ln>
              <a:noFill/>
            </a:ln>
            <a:effectLst/>
            <a:sp3d/>
          </c:spPr>
          <c:invertIfNegative val="0"/>
          <c:cat>
            <c:strRef>
              <c:f>'mobile q2'!$B$3:$B$8</c:f>
              <c:strCache>
                <c:ptCount val="6"/>
                <c:pt idx="0">
                  <c:v>توافر شبكات المقاسم</c:v>
                </c:pt>
                <c:pt idx="1">
                  <c:v>توافر شبكات الراديو</c:v>
                </c:pt>
                <c:pt idx="2">
                  <c:v> نجاح اتمام المكالمات (الجيل الثاني)</c:v>
                </c:pt>
                <c:pt idx="3">
                  <c:v>نجاح اتمام المكالمات (الجيل الثالث)</c:v>
                </c:pt>
                <c:pt idx="4">
                  <c:v>نجاح انشاء المكالمات (الجيل الثاني)</c:v>
                </c:pt>
                <c:pt idx="5">
                  <c:v>نجاح انشاء المكالمات (الجيل الثالث)</c:v>
                </c:pt>
              </c:strCache>
            </c:strRef>
          </c:cat>
          <c:val>
            <c:numRef>
              <c:f>'mobile q2'!$D$3:$D$8</c:f>
              <c:numCache>
                <c:formatCode>0.00%</c:formatCode>
                <c:ptCount val="6"/>
                <c:pt idx="0" formatCode="0%">
                  <c:v>1</c:v>
                </c:pt>
                <c:pt idx="1">
                  <c:v>0.99990000000000001</c:v>
                </c:pt>
                <c:pt idx="2">
                  <c:v>0.99550000000000005</c:v>
                </c:pt>
                <c:pt idx="3">
                  <c:v>0.99909999999999999</c:v>
                </c:pt>
                <c:pt idx="4">
                  <c:v>0.99790000000000001</c:v>
                </c:pt>
                <c:pt idx="5">
                  <c:v>0.99970000000000003</c:v>
                </c:pt>
              </c:numCache>
            </c:numRef>
          </c:val>
        </c:ser>
        <c:dLbls>
          <c:showLegendKey val="0"/>
          <c:showVal val="0"/>
          <c:showCatName val="0"/>
          <c:showSerName val="0"/>
          <c:showPercent val="0"/>
          <c:showBubbleSize val="0"/>
        </c:dLbls>
        <c:gapWidth val="150"/>
        <c:shape val="box"/>
        <c:axId val="278896128"/>
        <c:axId val="278891032"/>
        <c:axId val="0"/>
      </c:bar3DChart>
      <c:catAx>
        <c:axId val="2788961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8891032"/>
        <c:crosses val="autoZero"/>
        <c:auto val="1"/>
        <c:lblAlgn val="ctr"/>
        <c:lblOffset val="100"/>
        <c:noMultiLvlLbl val="0"/>
      </c:catAx>
      <c:valAx>
        <c:axId val="27889103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88961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1609459909060669E-2"/>
          <c:y val="0.10257648494659263"/>
          <c:w val="0.89902434290784072"/>
          <c:h val="0.63947957631193109"/>
        </c:manualLayout>
      </c:layout>
      <c:bar3DChart>
        <c:barDir val="col"/>
        <c:grouping val="clustered"/>
        <c:varyColors val="0"/>
        <c:ser>
          <c:idx val="0"/>
          <c:order val="0"/>
          <c:tx>
            <c:strRef>
              <c:f>'mobile q3'!$C$2</c:f>
              <c:strCache>
                <c:ptCount val="1"/>
                <c:pt idx="0">
                  <c:v>دو</c:v>
                </c:pt>
              </c:strCache>
            </c:strRef>
          </c:tx>
          <c:spPr>
            <a:solidFill>
              <a:schemeClr val="accent1"/>
            </a:solidFill>
            <a:ln>
              <a:noFill/>
            </a:ln>
            <a:effectLst/>
            <a:sp3d/>
          </c:spPr>
          <c:invertIfNegative val="0"/>
          <c:cat>
            <c:strRef>
              <c:f>'mobile q3'!$B$3:$B$8</c:f>
              <c:strCache>
                <c:ptCount val="6"/>
                <c:pt idx="0">
                  <c:v>توافر شبكات المقاسم</c:v>
                </c:pt>
                <c:pt idx="1">
                  <c:v>توافر شبكات الراديو</c:v>
                </c:pt>
                <c:pt idx="2">
                  <c:v> نجاح اتمام المكالمات (الجيل الثاني)</c:v>
                </c:pt>
                <c:pt idx="3">
                  <c:v>نجاح اتمام المكالمات (الجيل الثالث)</c:v>
                </c:pt>
                <c:pt idx="4">
                  <c:v>نجاح انشاء المكالمات (الجيل الثاني)</c:v>
                </c:pt>
                <c:pt idx="5">
                  <c:v>نجاح انشاء المكالمات (الجيل الثالث)</c:v>
                </c:pt>
              </c:strCache>
            </c:strRef>
          </c:cat>
          <c:val>
            <c:numRef>
              <c:f>'mobile q3'!$C$3:$C$8</c:f>
              <c:numCache>
                <c:formatCode>0.00%</c:formatCode>
                <c:ptCount val="6"/>
                <c:pt idx="0">
                  <c:v>1</c:v>
                </c:pt>
                <c:pt idx="1">
                  <c:v>0.98980000000000001</c:v>
                </c:pt>
                <c:pt idx="2">
                  <c:v>0.98440000000000005</c:v>
                </c:pt>
                <c:pt idx="3">
                  <c:v>0.99709999999999999</c:v>
                </c:pt>
                <c:pt idx="4">
                  <c:v>0.98750000000000004</c:v>
                </c:pt>
                <c:pt idx="5">
                  <c:v>0.998</c:v>
                </c:pt>
              </c:numCache>
            </c:numRef>
          </c:val>
        </c:ser>
        <c:ser>
          <c:idx val="1"/>
          <c:order val="1"/>
          <c:tx>
            <c:strRef>
              <c:f>'mobile q3'!$D$2</c:f>
              <c:strCache>
                <c:ptCount val="1"/>
                <c:pt idx="0">
                  <c:v>اتصالات</c:v>
                </c:pt>
              </c:strCache>
            </c:strRef>
          </c:tx>
          <c:spPr>
            <a:solidFill>
              <a:schemeClr val="accent2"/>
            </a:solidFill>
            <a:ln>
              <a:noFill/>
            </a:ln>
            <a:effectLst/>
            <a:sp3d/>
          </c:spPr>
          <c:invertIfNegative val="0"/>
          <c:cat>
            <c:strRef>
              <c:f>'mobile q3'!$B$3:$B$8</c:f>
              <c:strCache>
                <c:ptCount val="6"/>
                <c:pt idx="0">
                  <c:v>توافر شبكات المقاسم</c:v>
                </c:pt>
                <c:pt idx="1">
                  <c:v>توافر شبكات الراديو</c:v>
                </c:pt>
                <c:pt idx="2">
                  <c:v> نجاح اتمام المكالمات (الجيل الثاني)</c:v>
                </c:pt>
                <c:pt idx="3">
                  <c:v>نجاح اتمام المكالمات (الجيل الثالث)</c:v>
                </c:pt>
                <c:pt idx="4">
                  <c:v>نجاح انشاء المكالمات (الجيل الثاني)</c:v>
                </c:pt>
                <c:pt idx="5">
                  <c:v>نجاح انشاء المكالمات (الجيل الثالث)</c:v>
                </c:pt>
              </c:strCache>
            </c:strRef>
          </c:cat>
          <c:val>
            <c:numRef>
              <c:f>'mobile q3'!$D$3:$D$8</c:f>
              <c:numCache>
                <c:formatCode>0.00%</c:formatCode>
                <c:ptCount val="6"/>
                <c:pt idx="0">
                  <c:v>1</c:v>
                </c:pt>
                <c:pt idx="1">
                  <c:v>0.99980000000000002</c:v>
                </c:pt>
                <c:pt idx="2">
                  <c:v>0.99419999999999997</c:v>
                </c:pt>
                <c:pt idx="3">
                  <c:v>0.99919999999999998</c:v>
                </c:pt>
                <c:pt idx="4">
                  <c:v>0.99670000000000003</c:v>
                </c:pt>
                <c:pt idx="5">
                  <c:v>0.99980000000000002</c:v>
                </c:pt>
              </c:numCache>
            </c:numRef>
          </c:val>
        </c:ser>
        <c:dLbls>
          <c:showLegendKey val="0"/>
          <c:showVal val="0"/>
          <c:showCatName val="0"/>
          <c:showSerName val="0"/>
          <c:showPercent val="0"/>
          <c:showBubbleSize val="0"/>
        </c:dLbls>
        <c:gapWidth val="150"/>
        <c:shape val="box"/>
        <c:axId val="283257408"/>
        <c:axId val="283257800"/>
        <c:axId val="0"/>
      </c:bar3DChart>
      <c:catAx>
        <c:axId val="2832574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3257800"/>
        <c:crosses val="autoZero"/>
        <c:auto val="1"/>
        <c:lblAlgn val="ctr"/>
        <c:lblOffset val="100"/>
        <c:noMultiLvlLbl val="0"/>
      </c:catAx>
      <c:valAx>
        <c:axId val="28325780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32574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'mobile q4'!$C$2</c:f>
              <c:strCache>
                <c:ptCount val="1"/>
                <c:pt idx="0">
                  <c:v>دو</c:v>
                </c:pt>
              </c:strCache>
            </c:strRef>
          </c:tx>
          <c:spPr>
            <a:solidFill>
              <a:schemeClr val="accent1"/>
            </a:solidFill>
            <a:ln>
              <a:noFill/>
            </a:ln>
            <a:effectLst/>
            <a:sp3d/>
          </c:spPr>
          <c:invertIfNegative val="0"/>
          <c:cat>
            <c:strRef>
              <c:f>'mobile q4'!$B$3:$B$8</c:f>
              <c:strCache>
                <c:ptCount val="6"/>
                <c:pt idx="0">
                  <c:v>توافر شبكات المقاسم</c:v>
                </c:pt>
                <c:pt idx="1">
                  <c:v>توافر شبكات الراديو</c:v>
                </c:pt>
                <c:pt idx="2">
                  <c:v> نجاح اتمام المكالمات (الجيل الثاني)</c:v>
                </c:pt>
                <c:pt idx="3">
                  <c:v>نجاح اتمام المكالمات (الجيل الثالث)</c:v>
                </c:pt>
                <c:pt idx="4">
                  <c:v>نجاح انشاء المكالمات (الجيل الثاني)</c:v>
                </c:pt>
                <c:pt idx="5">
                  <c:v>نجاح انشاء المكالمات (الجيل الثالث)</c:v>
                </c:pt>
              </c:strCache>
            </c:strRef>
          </c:cat>
          <c:val>
            <c:numRef>
              <c:f>'mobile q4'!$C$3:$C$8</c:f>
              <c:numCache>
                <c:formatCode>0.00%</c:formatCode>
                <c:ptCount val="6"/>
                <c:pt idx="0">
                  <c:v>1</c:v>
                </c:pt>
                <c:pt idx="1">
                  <c:v>0.99729999999999996</c:v>
                </c:pt>
                <c:pt idx="2">
                  <c:v>0.9859</c:v>
                </c:pt>
                <c:pt idx="3">
                  <c:v>0.99709999999999999</c:v>
                </c:pt>
                <c:pt idx="4">
                  <c:v>0.98829999999999996</c:v>
                </c:pt>
                <c:pt idx="5">
                  <c:v>0.99790000000000001</c:v>
                </c:pt>
              </c:numCache>
            </c:numRef>
          </c:val>
        </c:ser>
        <c:ser>
          <c:idx val="1"/>
          <c:order val="1"/>
          <c:tx>
            <c:strRef>
              <c:f>'mobile q4'!$D$2</c:f>
              <c:strCache>
                <c:ptCount val="1"/>
                <c:pt idx="0">
                  <c:v>اتصالات</c:v>
                </c:pt>
              </c:strCache>
            </c:strRef>
          </c:tx>
          <c:spPr>
            <a:solidFill>
              <a:schemeClr val="accent2"/>
            </a:solidFill>
            <a:ln>
              <a:noFill/>
            </a:ln>
            <a:effectLst/>
            <a:sp3d/>
          </c:spPr>
          <c:invertIfNegative val="0"/>
          <c:cat>
            <c:strRef>
              <c:f>'mobile q4'!$B$3:$B$8</c:f>
              <c:strCache>
                <c:ptCount val="6"/>
                <c:pt idx="0">
                  <c:v>توافر شبكات المقاسم</c:v>
                </c:pt>
                <c:pt idx="1">
                  <c:v>توافر شبكات الراديو</c:v>
                </c:pt>
                <c:pt idx="2">
                  <c:v> نجاح اتمام المكالمات (الجيل الثاني)</c:v>
                </c:pt>
                <c:pt idx="3">
                  <c:v>نجاح اتمام المكالمات (الجيل الثالث)</c:v>
                </c:pt>
                <c:pt idx="4">
                  <c:v>نجاح انشاء المكالمات (الجيل الثاني)</c:v>
                </c:pt>
                <c:pt idx="5">
                  <c:v>نجاح انشاء المكالمات (الجيل الثالث)</c:v>
                </c:pt>
              </c:strCache>
            </c:strRef>
          </c:cat>
          <c:val>
            <c:numRef>
              <c:f>'mobile q4'!$D$3:$D$8</c:f>
              <c:numCache>
                <c:formatCode>0.00%</c:formatCode>
                <c:ptCount val="6"/>
                <c:pt idx="0">
                  <c:v>1</c:v>
                </c:pt>
                <c:pt idx="1">
                  <c:v>0.99990000000000001</c:v>
                </c:pt>
                <c:pt idx="2">
                  <c:v>0.99560000000000004</c:v>
                </c:pt>
                <c:pt idx="3">
                  <c:v>0.99909999999999999</c:v>
                </c:pt>
                <c:pt idx="4">
                  <c:v>0.99790000000000001</c:v>
                </c:pt>
                <c:pt idx="5">
                  <c:v>0.99970000000000003</c:v>
                </c:pt>
              </c:numCache>
            </c:numRef>
          </c:val>
        </c:ser>
        <c:dLbls>
          <c:showLegendKey val="0"/>
          <c:showVal val="0"/>
          <c:showCatName val="0"/>
          <c:showSerName val="0"/>
          <c:showPercent val="0"/>
          <c:showBubbleSize val="0"/>
        </c:dLbls>
        <c:gapWidth val="150"/>
        <c:shape val="box"/>
        <c:axId val="277315632"/>
        <c:axId val="367239304"/>
        <c:axId val="0"/>
      </c:bar3DChart>
      <c:catAx>
        <c:axId val="27731563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7239304"/>
        <c:crosses val="autoZero"/>
        <c:auto val="1"/>
        <c:lblAlgn val="ctr"/>
        <c:lblOffset val="100"/>
        <c:noMultiLvlLbl val="0"/>
      </c:catAx>
      <c:valAx>
        <c:axId val="36723930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73156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'drop q1'!$B$4</c:f>
              <c:strCache>
                <c:ptCount val="1"/>
                <c:pt idx="0">
                  <c:v>نسبة انقطاع المكالمات (الجيل الثاني)</c:v>
                </c:pt>
              </c:strCache>
            </c:strRef>
          </c:tx>
          <c:spPr>
            <a:solidFill>
              <a:schemeClr val="accent1"/>
            </a:solidFill>
            <a:ln>
              <a:noFill/>
            </a:ln>
            <a:effectLst/>
            <a:sp3d/>
          </c:spPr>
          <c:invertIfNegative val="0"/>
          <c:cat>
            <c:strRef>
              <c:f>'drop q1'!$C$3:$D$3</c:f>
              <c:strCache>
                <c:ptCount val="2"/>
                <c:pt idx="0">
                  <c:v>دو</c:v>
                </c:pt>
                <c:pt idx="1">
                  <c:v>اتصالات</c:v>
                </c:pt>
              </c:strCache>
            </c:strRef>
          </c:cat>
          <c:val>
            <c:numRef>
              <c:f>'drop q1'!$C$4:$D$4</c:f>
              <c:numCache>
                <c:formatCode>0.00%</c:formatCode>
                <c:ptCount val="2"/>
                <c:pt idx="0">
                  <c:v>3.0000000000000001E-3</c:v>
                </c:pt>
                <c:pt idx="1">
                  <c:v>2.2000000000000001E-3</c:v>
                </c:pt>
              </c:numCache>
            </c:numRef>
          </c:val>
        </c:ser>
        <c:ser>
          <c:idx val="1"/>
          <c:order val="1"/>
          <c:tx>
            <c:strRef>
              <c:f>'drop q1'!$B$5</c:f>
              <c:strCache>
                <c:ptCount val="1"/>
                <c:pt idx="0">
                  <c:v>نسبة انقطاع المكالمات (الجيل الثالث)</c:v>
                </c:pt>
              </c:strCache>
            </c:strRef>
          </c:tx>
          <c:spPr>
            <a:solidFill>
              <a:schemeClr val="accent2"/>
            </a:solidFill>
            <a:ln>
              <a:noFill/>
            </a:ln>
            <a:effectLst/>
            <a:sp3d/>
          </c:spPr>
          <c:invertIfNegative val="0"/>
          <c:cat>
            <c:strRef>
              <c:f>'drop q1'!$C$3:$D$3</c:f>
              <c:strCache>
                <c:ptCount val="2"/>
                <c:pt idx="0">
                  <c:v>دو</c:v>
                </c:pt>
                <c:pt idx="1">
                  <c:v>اتصالات</c:v>
                </c:pt>
              </c:strCache>
            </c:strRef>
          </c:cat>
          <c:val>
            <c:numRef>
              <c:f>'drop q1'!$C$5:$D$5</c:f>
              <c:numCache>
                <c:formatCode>0.00%</c:formatCode>
                <c:ptCount val="2"/>
                <c:pt idx="0">
                  <c:v>1.6000000000000001E-3</c:v>
                </c:pt>
                <c:pt idx="1">
                  <c:v>5.0000000000000001E-4</c:v>
                </c:pt>
              </c:numCache>
            </c:numRef>
          </c:val>
        </c:ser>
        <c:dLbls>
          <c:showLegendKey val="0"/>
          <c:showVal val="0"/>
          <c:showCatName val="0"/>
          <c:showSerName val="0"/>
          <c:showPercent val="0"/>
          <c:showBubbleSize val="0"/>
        </c:dLbls>
        <c:gapWidth val="150"/>
        <c:shape val="box"/>
        <c:axId val="272869008"/>
        <c:axId val="272869400"/>
        <c:axId val="0"/>
      </c:bar3DChart>
      <c:catAx>
        <c:axId val="2728690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2869400"/>
        <c:crosses val="autoZero"/>
        <c:auto val="1"/>
        <c:lblAlgn val="ctr"/>
        <c:lblOffset val="100"/>
        <c:noMultiLvlLbl val="0"/>
      </c:catAx>
      <c:valAx>
        <c:axId val="27286940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28690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FFC6D2-9FC3-BB43-A46F-B5337B0B9456}" type="datetimeFigureOut">
              <a:rPr lang="en-US" smtClean="0"/>
              <a:pPr/>
              <a:t>3/6/2016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77CC78-891C-9049-8111-1B45726BFD70}" type="slidenum">
              <a:rPr lang="en-US" smtClean="0"/>
              <a:pPr/>
              <a:t>‹#›</a:t>
            </a:fld>
            <a:endParaRPr lang="en-US"/>
          </a:p>
        </p:txBody>
      </p:sp>
    </p:spTree>
    <p:extLst>
      <p:ext uri="{BB962C8B-B14F-4D97-AF65-F5344CB8AC3E}">
        <p14:creationId xmlns:p14="http://schemas.microsoft.com/office/powerpoint/2010/main" val="24166146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9F2A3-A6AE-4247-9841-69F73DE47AE5}" type="slidenum">
              <a:rPr lang="en-US" smtClean="0"/>
              <a:pPr/>
              <a:t>17</a:t>
            </a:fld>
            <a:endParaRPr lang="en-US"/>
          </a:p>
        </p:txBody>
      </p:sp>
    </p:spTree>
    <p:extLst>
      <p:ext uri="{BB962C8B-B14F-4D97-AF65-F5344CB8AC3E}">
        <p14:creationId xmlns:p14="http://schemas.microsoft.com/office/powerpoint/2010/main" val="3531601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3915112" y="3126596"/>
            <a:ext cx="4927264" cy="646331"/>
          </a:xfrm>
          <a:prstGeom prst="rect">
            <a:avLst/>
          </a:prstGeom>
        </p:spPr>
        <p:txBody>
          <a:bodyPr vert="horz" wrap="square" anchor="ctr" anchorCtr="0">
            <a:spAutoFit/>
          </a:bodyPr>
          <a:lstStyle>
            <a:lvl1pPr algn="r">
              <a:defRPr sz="3600" b="1" i="0">
                <a:solidFill>
                  <a:srgbClr val="FFFFFF"/>
                </a:solidFill>
                <a:latin typeface="Tahoma"/>
                <a:cs typeface="Tahoma"/>
              </a:defRPr>
            </a:lvl1pPr>
          </a:lstStyle>
          <a:p>
            <a:r>
              <a:rPr lang="ar-SA" dirty="0" smtClean="0"/>
              <a:t>العنوان الرئيسي</a:t>
            </a:r>
            <a:endParaRPr lang="en-US" dirty="0"/>
          </a:p>
        </p:txBody>
      </p:sp>
      <p:sp>
        <p:nvSpPr>
          <p:cNvPr id="6" name="Subtitle 2"/>
          <p:cNvSpPr>
            <a:spLocks noGrp="1"/>
          </p:cNvSpPr>
          <p:nvPr>
            <p:ph type="subTitle" idx="1" hasCustomPrompt="1"/>
          </p:nvPr>
        </p:nvSpPr>
        <p:spPr>
          <a:xfrm>
            <a:off x="3915111" y="3936347"/>
            <a:ext cx="4927265" cy="705559"/>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ar-SA" dirty="0" smtClean="0"/>
              <a:t>العنوان الفرعي الخاص بك</a:t>
            </a:r>
            <a:endParaRPr lang="en-US" dirty="0" smtClean="0"/>
          </a:p>
          <a:p>
            <a:pPr algn="r"/>
            <a:r>
              <a:rPr lang="ar-SA" dirty="0" smtClean="0"/>
              <a:t>القسم مقسم يذهب هنا</a:t>
            </a:r>
            <a:endParaRPr lang="en-US" dirty="0"/>
          </a:p>
        </p:txBody>
      </p:sp>
    </p:spTree>
    <p:extLst>
      <p:ext uri="{BB962C8B-B14F-4D97-AF65-F5344CB8AC3E}">
        <p14:creationId xmlns:p14="http://schemas.microsoft.com/office/powerpoint/2010/main" val="3938776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685800" y="4629366"/>
            <a:ext cx="7772400" cy="768678"/>
          </a:xfrm>
          <a:prstGeom prst="rect">
            <a:avLst/>
          </a:prstGeom>
        </p:spPr>
        <p:txBody>
          <a:bodyPr/>
          <a:lstStyle>
            <a:lvl1pPr>
              <a:defRPr sz="3600" b="1">
                <a:solidFill>
                  <a:srgbClr val="FFFFFF"/>
                </a:solidFill>
                <a:latin typeface="Tahoma"/>
                <a:cs typeface="Tahoma"/>
              </a:defRPr>
            </a:lvl1pPr>
          </a:lstStyle>
          <a:p>
            <a:r>
              <a:rPr lang="ar-SA" dirty="0" smtClean="0"/>
              <a:t>بين الرؤية</a:t>
            </a:r>
            <a:endParaRPr lang="en-US" dirty="0"/>
          </a:p>
        </p:txBody>
      </p:sp>
      <p:sp>
        <p:nvSpPr>
          <p:cNvPr id="9" name="Subtitle 2"/>
          <p:cNvSpPr>
            <a:spLocks noGrp="1"/>
          </p:cNvSpPr>
          <p:nvPr>
            <p:ph type="subTitle" idx="1" hasCustomPrompt="1"/>
          </p:nvPr>
        </p:nvSpPr>
        <p:spPr>
          <a:xfrm>
            <a:off x="685800" y="5398045"/>
            <a:ext cx="7772400" cy="881781"/>
          </a:xfrm>
          <a:prstGeom prst="rect">
            <a:avLst/>
          </a:prstGeom>
        </p:spPr>
        <p:txBody>
          <a:bodyPr/>
          <a:lstStyle>
            <a:lvl1pPr marL="0" indent="0" algn="ctr">
              <a:buNone/>
              <a:defRPr sz="2000">
                <a:solidFill>
                  <a:schemeClr val="tx1">
                    <a:tint val="75000"/>
                  </a:schemeClr>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solidFill>
                  <a:srgbClr val="4BA6D2"/>
                </a:solidFill>
              </a:rPr>
              <a:t>دولة الإمارات العربية المتحدة هي دولة رائدة عالميا في مجال تكنولوجيا المعلومات والاتصالات</a:t>
            </a:r>
            <a:endParaRPr lang="en-US" dirty="0">
              <a:solidFill>
                <a:srgbClr val="4BA6D2"/>
              </a:solidFill>
            </a:endParaRPr>
          </a:p>
        </p:txBody>
      </p:sp>
    </p:spTree>
    <p:extLst>
      <p:ext uri="{BB962C8B-B14F-4D97-AF65-F5344CB8AC3E}">
        <p14:creationId xmlns:p14="http://schemas.microsoft.com/office/powerpoint/2010/main" val="4129791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7" name="Text Placeholder 26"/>
          <p:cNvSpPr>
            <a:spLocks noGrp="1"/>
          </p:cNvSpPr>
          <p:nvPr>
            <p:ph type="body" sz="quarter" idx="10" hasCustomPrompt="1"/>
          </p:nvPr>
        </p:nvSpPr>
        <p:spPr>
          <a:xfrm>
            <a:off x="247650" y="4275610"/>
            <a:ext cx="5786438" cy="2097421"/>
          </a:xfrm>
          <a:prstGeom prst="rect">
            <a:avLst/>
          </a:prstGeom>
        </p:spPr>
        <p:txBody>
          <a:bodyPr vert="horz" numCol="2" spcCol="182880"/>
          <a:lstStyle>
            <a:lvl1pPr marL="0" marR="0" indent="0" algn="r" defTabSz="457200" rtl="0" eaLnBrk="1" fontAlgn="auto" latinLnBrk="0" hangingPunct="1">
              <a:lnSpc>
                <a:spcPct val="100000"/>
              </a:lnSpc>
              <a:spcBef>
                <a:spcPct val="20000"/>
              </a:spcBef>
              <a:spcAft>
                <a:spcPts val="0"/>
              </a:spcAft>
              <a:buClrTx/>
              <a:buSzTx/>
              <a:buFont typeface="Arial"/>
              <a:buNone/>
              <a:tabLst/>
              <a:defRPr sz="1100" b="0" i="0" baseline="0">
                <a:solidFill>
                  <a:srgbClr val="333D47"/>
                </a:solidFill>
                <a:latin typeface="Tahoma"/>
                <a:cs typeface="Tahoma"/>
              </a:defRPr>
            </a:lvl1pPr>
            <a:lvl2pPr marL="457200" indent="0">
              <a:buNone/>
              <a:defRPr sz="1400" b="0" i="0">
                <a:latin typeface="Arial"/>
                <a:cs typeface="Arial"/>
              </a:defRPr>
            </a:lvl2pPr>
            <a:lvl3pPr marL="914400" indent="0">
              <a:buNone/>
              <a:defRPr sz="1400" b="0" i="0">
                <a:latin typeface="Arial"/>
                <a:cs typeface="Arial"/>
              </a:defRPr>
            </a:lvl3pPr>
            <a:lvl4pPr marL="1371600" indent="0">
              <a:buNone/>
              <a:defRPr sz="1400" b="0" i="0">
                <a:latin typeface="Arial"/>
                <a:cs typeface="Arial"/>
              </a:defRPr>
            </a:lvl4pPr>
            <a:lvl5pPr marL="1828800" indent="0">
              <a:buNone/>
              <a:defRPr sz="1400" b="0" i="0">
                <a:latin typeface="Arial"/>
                <a:cs typeface="Arial"/>
              </a:defRPr>
            </a:lvl5pPr>
          </a:lstStyle>
          <a:p>
            <a:pPr lvl="0"/>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endParaRPr lang="en-US" dirty="0" smtClean="0"/>
          </a:p>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endParaRPr lang="en-US" dirty="0" smtClean="0"/>
          </a:p>
          <a:p>
            <a:pPr lvl="0"/>
            <a:endParaRPr lang="en-US" dirty="0" smtClean="0"/>
          </a:p>
        </p:txBody>
      </p:sp>
      <p:sp>
        <p:nvSpPr>
          <p:cNvPr id="11" name="Text Placeholder 26"/>
          <p:cNvSpPr>
            <a:spLocks noGrp="1"/>
          </p:cNvSpPr>
          <p:nvPr>
            <p:ph type="body" sz="quarter" idx="13" hasCustomPrompt="1"/>
          </p:nvPr>
        </p:nvSpPr>
        <p:spPr>
          <a:xfrm>
            <a:off x="6117361" y="4275611"/>
            <a:ext cx="2715429" cy="2097420"/>
          </a:xfrm>
          <a:prstGeom prst="rect">
            <a:avLst/>
          </a:prstGeom>
        </p:spPr>
        <p:txBody>
          <a:bodyPr vert="horz" numCol="1" spcCol="0"/>
          <a:lstStyle>
            <a:lvl1pPr marL="171450" marR="0" indent="-171450" algn="r" defTabSz="457200" rtl="0" eaLnBrk="1" fontAlgn="auto" latinLnBrk="0" hangingPunct="1">
              <a:lnSpc>
                <a:spcPct val="100000"/>
              </a:lnSpc>
              <a:spcBef>
                <a:spcPct val="20000"/>
              </a:spcBef>
              <a:spcAft>
                <a:spcPts val="0"/>
              </a:spcAft>
              <a:buClr>
                <a:srgbClr val="F47C00"/>
              </a:buClr>
              <a:buSzTx/>
              <a:buFont typeface="Arial"/>
              <a:buChar char="•"/>
              <a:tabLst/>
              <a:defRPr sz="1100" b="0" i="0" baseline="0">
                <a:solidFill>
                  <a:srgbClr val="333D47"/>
                </a:solidFill>
                <a:latin typeface="Tahoma"/>
                <a:cs typeface="Tahoma"/>
              </a:defRPr>
            </a:lvl1pPr>
            <a:lvl2pPr marL="457200" indent="0">
              <a:buNone/>
              <a:defRPr sz="1400" b="0" i="0">
                <a:latin typeface="Arial"/>
                <a:cs typeface="Arial"/>
              </a:defRPr>
            </a:lvl2pPr>
            <a:lvl3pPr marL="914400" indent="0">
              <a:buNone/>
              <a:defRPr sz="1400" b="0" i="0">
                <a:latin typeface="Arial"/>
                <a:cs typeface="Arial"/>
              </a:defRPr>
            </a:lvl3pPr>
            <a:lvl4pPr marL="1371600" indent="0">
              <a:buNone/>
              <a:defRPr sz="1400" b="0" i="0">
                <a:latin typeface="Arial"/>
                <a:cs typeface="Arial"/>
              </a:defRPr>
            </a:lvl4pPr>
            <a:lvl5pPr marL="1828800" indent="0">
              <a:buNone/>
              <a:defRPr sz="1400" b="0" i="0">
                <a:latin typeface="Arial"/>
                <a:cs typeface="Arial"/>
              </a:defRPr>
            </a:lvl5pPr>
          </a:lstStyle>
          <a:p>
            <a:pPr lvl="0"/>
            <a:r>
              <a:rPr lang="ar-SA" dirty="0" smtClean="0"/>
              <a:t>جُل من النزاع والبريطاني, عام وتعدد فرنسية الإقتصاديجُل </a:t>
            </a:r>
            <a:r>
              <a:rPr lang="en-US" dirty="0" smtClean="0"/>
              <a:t/>
            </a:r>
            <a:br>
              <a:rPr lang="en-US" dirty="0" smtClean="0"/>
            </a:br>
            <a:endParaRPr lang="en-US" dirty="0" smtClean="0"/>
          </a:p>
          <a:p>
            <a:pPr lvl="0"/>
            <a:r>
              <a:rPr lang="ar-SA" dirty="0" smtClean="0"/>
              <a:t>جُل من النزاع والبريطاني, عام وتعدد فرنسية الإقتصاديجُل</a:t>
            </a:r>
            <a:r>
              <a:rPr lang="en-US" dirty="0" smtClean="0"/>
              <a:t/>
            </a:r>
            <a:br>
              <a:rPr lang="en-US" dirty="0" smtClean="0"/>
            </a:br>
            <a:r>
              <a:rPr lang="ar-SA" dirty="0" smtClean="0"/>
              <a:t> </a:t>
            </a:r>
            <a:endParaRPr lang="en-US" dirty="0" smtClean="0"/>
          </a:p>
          <a:p>
            <a:pPr lvl="0"/>
            <a:r>
              <a:rPr lang="ar-SA" dirty="0" smtClean="0"/>
              <a:t>جُل من النزاع والبريطاني, عام وتعدد فرنسية الإقتصاديجُل</a:t>
            </a:r>
            <a:r>
              <a:rPr lang="en-US" dirty="0" smtClean="0"/>
              <a:t/>
            </a:r>
            <a:br>
              <a:rPr lang="en-US" dirty="0" smtClean="0"/>
            </a:br>
            <a:r>
              <a:rPr lang="ar-SA" dirty="0" smtClean="0"/>
              <a:t> </a:t>
            </a:r>
            <a:endParaRPr lang="en-US" dirty="0" smtClean="0"/>
          </a:p>
          <a:p>
            <a:pPr lvl="0"/>
            <a:r>
              <a:rPr lang="ar-SA" dirty="0" smtClean="0"/>
              <a:t>جُل من النزاع والبريطاني, عام وتعدد فرنسية الإقتصاديجُل</a:t>
            </a:r>
            <a:endParaRPr lang="en-US" dirty="0" smtClean="0"/>
          </a:p>
        </p:txBody>
      </p:sp>
      <p:sp>
        <p:nvSpPr>
          <p:cNvPr id="7" name="Slide Number Placeholder 5"/>
          <p:cNvSpPr>
            <a:spLocks noGrp="1"/>
          </p:cNvSpPr>
          <p:nvPr>
            <p:ph type="sldNum" sz="quarter" idx="4"/>
          </p:nvPr>
        </p:nvSpPr>
        <p:spPr>
          <a:xfrm>
            <a:off x="247650"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10" name="Text Placeholder 4"/>
          <p:cNvSpPr>
            <a:spLocks noGrp="1"/>
          </p:cNvSpPr>
          <p:nvPr>
            <p:ph type="body" sz="quarter" idx="12" hasCustomPrompt="1"/>
          </p:nvPr>
        </p:nvSpPr>
        <p:spPr>
          <a:xfrm>
            <a:off x="236791" y="3458053"/>
            <a:ext cx="8602797" cy="706438"/>
          </a:xfrm>
          <a:prstGeom prst="rect">
            <a:avLst/>
          </a:prstGeom>
        </p:spPr>
        <p:txBody>
          <a:bodyPr vert="horz"/>
          <a:lstStyle>
            <a:lvl1pPr marL="0" indent="0" algn="r">
              <a:lnSpc>
                <a:spcPts val="2000"/>
              </a:lnSpc>
              <a:buNone/>
              <a:defRPr sz="1800" b="1" baseline="0">
                <a:solidFill>
                  <a:srgbClr val="F47C00"/>
                </a:solidFill>
                <a:latin typeface="Tahoma"/>
                <a:cs typeface="Tahoma"/>
              </a:defRPr>
            </a:lvl1pPr>
          </a:lstStyle>
          <a:p>
            <a:pPr lvl="0"/>
            <a:r>
              <a:rPr lang="ar-SA" dirty="0" smtClean="0"/>
              <a:t> تحت أعلنت المناوشات. سقطت</a:t>
            </a:r>
            <a:endParaRPr lang="en-US" dirty="0" smtClean="0"/>
          </a:p>
          <a:p>
            <a:pPr lvl="0"/>
            <a:r>
              <a:rPr lang="ar-SA" dirty="0" smtClean="0"/>
              <a:t>أي ايطاليا، باستسلام الإستسلام كلا. </a:t>
            </a:r>
            <a:endParaRPr lang="en-US" dirty="0"/>
          </a:p>
        </p:txBody>
      </p:sp>
      <p:sp>
        <p:nvSpPr>
          <p:cNvPr id="12" name="Title 1"/>
          <p:cNvSpPr>
            <a:spLocks noGrp="1"/>
          </p:cNvSpPr>
          <p:nvPr>
            <p:ph type="ctrTitle" hasCustomPrompt="1"/>
          </p:nvPr>
        </p:nvSpPr>
        <p:spPr>
          <a:xfrm>
            <a:off x="247651" y="1684778"/>
            <a:ext cx="8570912"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13" name="Subtitle 2"/>
          <p:cNvSpPr>
            <a:spLocks noGrp="1"/>
          </p:cNvSpPr>
          <p:nvPr>
            <p:ph type="subTitle" idx="1" hasCustomPrompt="1"/>
          </p:nvPr>
        </p:nvSpPr>
        <p:spPr>
          <a:xfrm>
            <a:off x="247651" y="2723929"/>
            <a:ext cx="8570912"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Tree>
    <p:extLst>
      <p:ext uri="{BB962C8B-B14F-4D97-AF65-F5344CB8AC3E}">
        <p14:creationId xmlns:p14="http://schemas.microsoft.com/office/powerpoint/2010/main" val="1024453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0" y="1411061"/>
            <a:ext cx="3039241" cy="5074920"/>
          </a:xfrm>
          <a:prstGeom prst="rect">
            <a:avLst/>
          </a:prstGeom>
        </p:spPr>
        <p:txBody>
          <a:bodyPr vert="horz"/>
          <a:lstStyle>
            <a:lvl1pPr marL="0" indent="0">
              <a:buNone/>
              <a:defRPr/>
            </a:lvl1pPr>
          </a:lstStyle>
          <a:p>
            <a:endParaRPr lang="en-US" dirty="0"/>
          </a:p>
        </p:txBody>
      </p:sp>
      <p:sp>
        <p:nvSpPr>
          <p:cNvPr id="10" name="Slide Number Placeholder 5"/>
          <p:cNvSpPr>
            <a:spLocks noGrp="1"/>
          </p:cNvSpPr>
          <p:nvPr>
            <p:ph type="sldNum" sz="quarter" idx="4"/>
          </p:nvPr>
        </p:nvSpPr>
        <p:spPr>
          <a:xfrm>
            <a:off x="247650"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15" name="Text Placeholder 4"/>
          <p:cNvSpPr>
            <a:spLocks noGrp="1"/>
          </p:cNvSpPr>
          <p:nvPr>
            <p:ph type="body" sz="quarter" idx="12" hasCustomPrompt="1"/>
          </p:nvPr>
        </p:nvSpPr>
        <p:spPr>
          <a:xfrm>
            <a:off x="3166850" y="3458053"/>
            <a:ext cx="5672738" cy="706438"/>
          </a:xfrm>
          <a:prstGeom prst="rect">
            <a:avLst/>
          </a:prstGeom>
        </p:spPr>
        <p:txBody>
          <a:bodyPr vert="horz"/>
          <a:lstStyle>
            <a:lvl1pPr marL="0" indent="0" algn="r">
              <a:lnSpc>
                <a:spcPts val="2000"/>
              </a:lnSpc>
              <a:buNone/>
              <a:defRPr sz="1800" b="1" baseline="0">
                <a:solidFill>
                  <a:srgbClr val="6BAA36"/>
                </a:solidFill>
                <a:latin typeface="Tahoma"/>
                <a:cs typeface="Tahoma"/>
              </a:defRPr>
            </a:lvl1pPr>
          </a:lstStyle>
          <a:p>
            <a:pPr lvl="0"/>
            <a:r>
              <a:rPr lang="ar-SA" dirty="0" smtClean="0"/>
              <a:t> تحت أعلنت المناوشات. سقطت</a:t>
            </a:r>
            <a:endParaRPr lang="en-US" dirty="0" smtClean="0"/>
          </a:p>
          <a:p>
            <a:pPr lvl="0"/>
            <a:r>
              <a:rPr lang="ar-SA" dirty="0" smtClean="0"/>
              <a:t>أي ايطاليا، باستسلام الإستسلام كلا. </a:t>
            </a:r>
            <a:endParaRPr lang="en-US" dirty="0"/>
          </a:p>
        </p:txBody>
      </p:sp>
      <p:sp>
        <p:nvSpPr>
          <p:cNvPr id="17" name="Title 1"/>
          <p:cNvSpPr>
            <a:spLocks noGrp="1"/>
          </p:cNvSpPr>
          <p:nvPr>
            <p:ph type="ctrTitle" hasCustomPrompt="1"/>
          </p:nvPr>
        </p:nvSpPr>
        <p:spPr>
          <a:xfrm>
            <a:off x="3166849" y="1684778"/>
            <a:ext cx="5651713"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18" name="Subtitle 2"/>
          <p:cNvSpPr>
            <a:spLocks noGrp="1"/>
          </p:cNvSpPr>
          <p:nvPr>
            <p:ph type="subTitle" idx="1" hasCustomPrompt="1"/>
          </p:nvPr>
        </p:nvSpPr>
        <p:spPr>
          <a:xfrm>
            <a:off x="3166849" y="2723929"/>
            <a:ext cx="5651713"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
        <p:nvSpPr>
          <p:cNvPr id="19" name="Text Placeholder 26"/>
          <p:cNvSpPr>
            <a:spLocks noGrp="1"/>
          </p:cNvSpPr>
          <p:nvPr>
            <p:ph type="body" sz="quarter" idx="13" hasCustomPrompt="1"/>
          </p:nvPr>
        </p:nvSpPr>
        <p:spPr>
          <a:xfrm>
            <a:off x="3166850" y="4275610"/>
            <a:ext cx="5672738" cy="2097421"/>
          </a:xfrm>
          <a:prstGeom prst="rect">
            <a:avLst/>
          </a:prstGeom>
        </p:spPr>
        <p:txBody>
          <a:bodyPr vert="horz" numCol="2" spcCol="182880"/>
          <a:lstStyle>
            <a:lvl1pPr marL="0" marR="0" indent="0" algn="r" defTabSz="457200" rtl="0" eaLnBrk="1" fontAlgn="auto" latinLnBrk="0" hangingPunct="1">
              <a:lnSpc>
                <a:spcPct val="100000"/>
              </a:lnSpc>
              <a:spcBef>
                <a:spcPct val="20000"/>
              </a:spcBef>
              <a:spcAft>
                <a:spcPts val="0"/>
              </a:spcAft>
              <a:buClrTx/>
              <a:buSzTx/>
              <a:buFont typeface="Arial"/>
              <a:buNone/>
              <a:tabLst/>
              <a:defRPr sz="1100" b="0" i="0" baseline="0">
                <a:solidFill>
                  <a:srgbClr val="333D47"/>
                </a:solidFill>
                <a:latin typeface="Tahoma"/>
                <a:cs typeface="Tahoma"/>
              </a:defRPr>
            </a:lvl1pPr>
            <a:lvl2pPr marL="457200" indent="0">
              <a:buNone/>
              <a:defRPr sz="1400" b="0" i="0">
                <a:latin typeface="Arial"/>
                <a:cs typeface="Arial"/>
              </a:defRPr>
            </a:lvl2pPr>
            <a:lvl3pPr marL="914400" indent="0">
              <a:buNone/>
              <a:defRPr sz="1400" b="0" i="0">
                <a:latin typeface="Arial"/>
                <a:cs typeface="Arial"/>
              </a:defRPr>
            </a:lvl3pPr>
            <a:lvl4pPr marL="1371600" indent="0">
              <a:buNone/>
              <a:defRPr sz="1400" b="0" i="0">
                <a:latin typeface="Arial"/>
                <a:cs typeface="Arial"/>
              </a:defRPr>
            </a:lvl4pPr>
            <a:lvl5pPr marL="1828800" indent="0">
              <a:buNone/>
              <a:defRPr sz="1400" b="0" i="0">
                <a:latin typeface="Arial"/>
                <a:cs typeface="Arial"/>
              </a:defRPr>
            </a:lvl5pPr>
          </a:lstStyle>
          <a:p>
            <a:pPr lvl="0"/>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endParaRPr lang="en-US" dirty="0" smtClean="0"/>
          </a:p>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endParaRPr lang="en-US" dirty="0" smtClean="0"/>
          </a:p>
          <a:p>
            <a:pPr lvl="0"/>
            <a:endParaRPr lang="en-US" dirty="0" smtClean="0"/>
          </a:p>
        </p:txBody>
      </p:sp>
    </p:spTree>
    <p:extLst>
      <p:ext uri="{BB962C8B-B14F-4D97-AF65-F5344CB8AC3E}">
        <p14:creationId xmlns:p14="http://schemas.microsoft.com/office/powerpoint/2010/main" val="2832700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Picture Placeholder 12"/>
          <p:cNvSpPr>
            <a:spLocks noGrp="1" noChangeAspect="1"/>
          </p:cNvSpPr>
          <p:nvPr>
            <p:ph type="pic" sz="quarter" idx="10" hasCustomPrompt="1"/>
          </p:nvPr>
        </p:nvSpPr>
        <p:spPr>
          <a:xfrm>
            <a:off x="349830" y="4040188"/>
            <a:ext cx="2682295" cy="2057478"/>
          </a:xfrm>
          <a:prstGeom prst="rect">
            <a:avLst/>
          </a:prstGeom>
        </p:spPr>
        <p:txBody>
          <a:bodyPr vert="horz"/>
          <a:lstStyle>
            <a:lvl1pPr marL="0" indent="0">
              <a:buNone/>
              <a:defRPr/>
            </a:lvl1pPr>
          </a:lstStyle>
          <a:p>
            <a:r>
              <a:rPr lang="en-US" dirty="0" smtClean="0"/>
              <a:t> </a:t>
            </a:r>
            <a:endParaRPr lang="en-US" dirty="0"/>
          </a:p>
        </p:txBody>
      </p:sp>
      <p:sp>
        <p:nvSpPr>
          <p:cNvPr id="18" name="Picture Placeholder 12"/>
          <p:cNvSpPr>
            <a:spLocks noGrp="1" noChangeAspect="1"/>
          </p:cNvSpPr>
          <p:nvPr>
            <p:ph type="pic" sz="quarter" idx="14" hasCustomPrompt="1"/>
          </p:nvPr>
        </p:nvSpPr>
        <p:spPr>
          <a:xfrm>
            <a:off x="3216854" y="4040188"/>
            <a:ext cx="2682295" cy="2057478"/>
          </a:xfrm>
          <a:prstGeom prst="rect">
            <a:avLst/>
          </a:prstGeom>
        </p:spPr>
        <p:txBody>
          <a:bodyPr vert="horz"/>
          <a:lstStyle>
            <a:lvl1pPr marL="0" indent="0">
              <a:buNone/>
              <a:defRPr/>
            </a:lvl1pPr>
          </a:lstStyle>
          <a:p>
            <a:r>
              <a:rPr lang="en-US" dirty="0" smtClean="0"/>
              <a:t> </a:t>
            </a:r>
            <a:endParaRPr lang="en-US" dirty="0"/>
          </a:p>
        </p:txBody>
      </p:sp>
      <p:sp>
        <p:nvSpPr>
          <p:cNvPr id="20" name="Picture Placeholder 12"/>
          <p:cNvSpPr>
            <a:spLocks noGrp="1" noChangeAspect="1"/>
          </p:cNvSpPr>
          <p:nvPr>
            <p:ph type="pic" sz="quarter" idx="16" hasCustomPrompt="1"/>
          </p:nvPr>
        </p:nvSpPr>
        <p:spPr>
          <a:xfrm>
            <a:off x="6075941" y="4040188"/>
            <a:ext cx="2682295" cy="2057478"/>
          </a:xfrm>
          <a:prstGeom prst="rect">
            <a:avLst/>
          </a:prstGeom>
        </p:spPr>
        <p:txBody>
          <a:bodyPr vert="horz"/>
          <a:lstStyle>
            <a:lvl1pPr marL="0" indent="0">
              <a:buNone/>
              <a:defRPr/>
            </a:lvl1pPr>
          </a:lstStyle>
          <a:p>
            <a:r>
              <a:rPr lang="en-US" dirty="0" smtClean="0"/>
              <a:t> </a:t>
            </a:r>
            <a:endParaRPr lang="en-US" dirty="0"/>
          </a:p>
        </p:txBody>
      </p:sp>
      <p:sp>
        <p:nvSpPr>
          <p:cNvPr id="12" name="Slide Number Placeholder 5"/>
          <p:cNvSpPr>
            <a:spLocks noGrp="1"/>
          </p:cNvSpPr>
          <p:nvPr>
            <p:ph type="sldNum" sz="quarter" idx="4"/>
          </p:nvPr>
        </p:nvSpPr>
        <p:spPr>
          <a:xfrm>
            <a:off x="247650"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13" name="Text Placeholder 4"/>
          <p:cNvSpPr>
            <a:spLocks noGrp="1"/>
          </p:cNvSpPr>
          <p:nvPr>
            <p:ph type="body" sz="quarter" idx="19" hasCustomPrompt="1"/>
          </p:nvPr>
        </p:nvSpPr>
        <p:spPr>
          <a:xfrm>
            <a:off x="271401" y="3329859"/>
            <a:ext cx="2786070" cy="595311"/>
          </a:xfrm>
          <a:prstGeom prst="rect">
            <a:avLst/>
          </a:prstGeom>
        </p:spPr>
        <p:txBody>
          <a:bodyPr vert="horz"/>
          <a:lstStyle>
            <a:lvl1pPr marL="0" indent="0" algn="r">
              <a:lnSpc>
                <a:spcPts val="1800"/>
              </a:lnSpc>
              <a:buNone/>
              <a:defRPr sz="1400">
                <a:solidFill>
                  <a:srgbClr val="7D9AA9"/>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14" name="Text Placeholder 4"/>
          <p:cNvSpPr>
            <a:spLocks noGrp="1"/>
          </p:cNvSpPr>
          <p:nvPr>
            <p:ph type="body" sz="quarter" idx="20" hasCustomPrompt="1"/>
          </p:nvPr>
        </p:nvSpPr>
        <p:spPr>
          <a:xfrm>
            <a:off x="3162786" y="3329859"/>
            <a:ext cx="2786070" cy="595311"/>
          </a:xfrm>
          <a:prstGeom prst="rect">
            <a:avLst/>
          </a:prstGeom>
        </p:spPr>
        <p:txBody>
          <a:bodyPr vert="horz"/>
          <a:lstStyle>
            <a:lvl1pPr marL="0" indent="0" algn="r">
              <a:lnSpc>
                <a:spcPts val="1800"/>
              </a:lnSpc>
              <a:buNone/>
              <a:defRPr sz="1400">
                <a:solidFill>
                  <a:srgbClr val="7D9AA9"/>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15" name="Text Placeholder 4"/>
          <p:cNvSpPr>
            <a:spLocks noGrp="1"/>
          </p:cNvSpPr>
          <p:nvPr>
            <p:ph type="body" sz="quarter" idx="21" hasCustomPrompt="1"/>
          </p:nvPr>
        </p:nvSpPr>
        <p:spPr>
          <a:xfrm>
            <a:off x="6054169" y="3329859"/>
            <a:ext cx="2785543" cy="595311"/>
          </a:xfrm>
          <a:prstGeom prst="rect">
            <a:avLst/>
          </a:prstGeom>
        </p:spPr>
        <p:txBody>
          <a:bodyPr vert="horz"/>
          <a:lstStyle>
            <a:lvl1pPr marL="0" indent="0" algn="r">
              <a:lnSpc>
                <a:spcPts val="1800"/>
              </a:lnSpc>
              <a:buNone/>
              <a:defRPr sz="1400">
                <a:solidFill>
                  <a:srgbClr val="7D9AA9"/>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22" name="Title 1"/>
          <p:cNvSpPr>
            <a:spLocks noGrp="1"/>
          </p:cNvSpPr>
          <p:nvPr>
            <p:ph type="ctrTitle" hasCustomPrompt="1"/>
          </p:nvPr>
        </p:nvSpPr>
        <p:spPr>
          <a:xfrm>
            <a:off x="247651" y="1684778"/>
            <a:ext cx="8570912"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23" name="Subtitle 2"/>
          <p:cNvSpPr>
            <a:spLocks noGrp="1"/>
          </p:cNvSpPr>
          <p:nvPr>
            <p:ph type="subTitle" idx="1" hasCustomPrompt="1"/>
          </p:nvPr>
        </p:nvSpPr>
        <p:spPr>
          <a:xfrm>
            <a:off x="247651" y="2723929"/>
            <a:ext cx="8570912"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Tree>
    <p:extLst>
      <p:ext uri="{BB962C8B-B14F-4D97-AF65-F5344CB8AC3E}">
        <p14:creationId xmlns:p14="http://schemas.microsoft.com/office/powerpoint/2010/main" val="824318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2" name="Picture Placeholder 21"/>
          <p:cNvSpPr>
            <a:spLocks noGrp="1"/>
          </p:cNvSpPr>
          <p:nvPr>
            <p:ph type="pic" sz="quarter" idx="16"/>
          </p:nvPr>
        </p:nvSpPr>
        <p:spPr>
          <a:xfrm>
            <a:off x="341313" y="4794245"/>
            <a:ext cx="2659062" cy="1398192"/>
          </a:xfrm>
          <a:prstGeom prst="rect">
            <a:avLst/>
          </a:prstGeom>
        </p:spPr>
        <p:txBody>
          <a:bodyPr vert="horz"/>
          <a:lstStyle>
            <a:lvl1pPr marL="0" indent="0">
              <a:buNone/>
              <a:defRPr sz="1000">
                <a:latin typeface="Arial"/>
              </a:defRPr>
            </a:lvl1pPr>
          </a:lstStyle>
          <a:p>
            <a:endParaRPr lang="en-US" dirty="0"/>
          </a:p>
        </p:txBody>
      </p:sp>
      <p:sp>
        <p:nvSpPr>
          <p:cNvPr id="23" name="Picture Placeholder 21"/>
          <p:cNvSpPr>
            <a:spLocks noGrp="1"/>
          </p:cNvSpPr>
          <p:nvPr>
            <p:ph type="pic" sz="quarter" idx="17"/>
          </p:nvPr>
        </p:nvSpPr>
        <p:spPr>
          <a:xfrm>
            <a:off x="3221046" y="4794245"/>
            <a:ext cx="2659062" cy="1398192"/>
          </a:xfrm>
          <a:prstGeom prst="rect">
            <a:avLst/>
          </a:prstGeom>
        </p:spPr>
        <p:txBody>
          <a:bodyPr vert="horz"/>
          <a:lstStyle>
            <a:lvl1pPr marL="0" indent="0">
              <a:buNone/>
              <a:defRPr sz="1000">
                <a:latin typeface="Arial"/>
              </a:defRPr>
            </a:lvl1pPr>
          </a:lstStyle>
          <a:p>
            <a:endParaRPr lang="en-US" dirty="0"/>
          </a:p>
        </p:txBody>
      </p:sp>
      <p:sp>
        <p:nvSpPr>
          <p:cNvPr id="24" name="Picture Placeholder 21"/>
          <p:cNvSpPr>
            <a:spLocks noGrp="1"/>
          </p:cNvSpPr>
          <p:nvPr>
            <p:ph type="pic" sz="quarter" idx="18"/>
          </p:nvPr>
        </p:nvSpPr>
        <p:spPr>
          <a:xfrm>
            <a:off x="6100779" y="4779958"/>
            <a:ext cx="2659062" cy="1398192"/>
          </a:xfrm>
          <a:prstGeom prst="rect">
            <a:avLst/>
          </a:prstGeom>
        </p:spPr>
        <p:txBody>
          <a:bodyPr vert="horz"/>
          <a:lstStyle>
            <a:lvl1pPr marL="0" indent="0">
              <a:buNone/>
              <a:defRPr sz="1000">
                <a:latin typeface="Arial"/>
              </a:defRPr>
            </a:lvl1pPr>
          </a:lstStyle>
          <a:p>
            <a:endParaRPr lang="en-US" dirty="0"/>
          </a:p>
        </p:txBody>
      </p:sp>
      <p:sp>
        <p:nvSpPr>
          <p:cNvPr id="25" name="Text Placeholder 15"/>
          <p:cNvSpPr>
            <a:spLocks noGrp="1"/>
          </p:cNvSpPr>
          <p:nvPr>
            <p:ph type="body" sz="quarter" idx="11" hasCustomPrompt="1"/>
          </p:nvPr>
        </p:nvSpPr>
        <p:spPr>
          <a:xfrm>
            <a:off x="271401" y="4030612"/>
            <a:ext cx="2786070"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26" name="Text Placeholder 15"/>
          <p:cNvSpPr>
            <a:spLocks noGrp="1"/>
          </p:cNvSpPr>
          <p:nvPr>
            <p:ph type="body" sz="quarter" idx="13" hasCustomPrompt="1"/>
          </p:nvPr>
        </p:nvSpPr>
        <p:spPr>
          <a:xfrm>
            <a:off x="3162786" y="4030612"/>
            <a:ext cx="2786070"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27" name="Text Placeholder 15"/>
          <p:cNvSpPr>
            <a:spLocks noGrp="1"/>
          </p:cNvSpPr>
          <p:nvPr>
            <p:ph type="body" sz="quarter" idx="15" hasCustomPrompt="1"/>
          </p:nvPr>
        </p:nvSpPr>
        <p:spPr>
          <a:xfrm>
            <a:off x="6054170" y="4039952"/>
            <a:ext cx="2785543"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28" name="Slide Number Placeholder 5"/>
          <p:cNvSpPr>
            <a:spLocks noGrp="1"/>
          </p:cNvSpPr>
          <p:nvPr>
            <p:ph type="sldNum" sz="quarter" idx="4"/>
          </p:nvPr>
        </p:nvSpPr>
        <p:spPr>
          <a:xfrm>
            <a:off x="195093"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29" name="Text Placeholder 4"/>
          <p:cNvSpPr>
            <a:spLocks noGrp="1"/>
          </p:cNvSpPr>
          <p:nvPr>
            <p:ph type="body" sz="quarter" idx="19" hasCustomPrompt="1"/>
          </p:nvPr>
        </p:nvSpPr>
        <p:spPr>
          <a:xfrm>
            <a:off x="271401" y="3329859"/>
            <a:ext cx="2786070"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0" name="Text Placeholder 4"/>
          <p:cNvSpPr>
            <a:spLocks noGrp="1"/>
          </p:cNvSpPr>
          <p:nvPr>
            <p:ph type="body" sz="quarter" idx="20" hasCustomPrompt="1"/>
          </p:nvPr>
        </p:nvSpPr>
        <p:spPr>
          <a:xfrm>
            <a:off x="3162786" y="3329859"/>
            <a:ext cx="2786070"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1" name="Text Placeholder 4"/>
          <p:cNvSpPr>
            <a:spLocks noGrp="1"/>
          </p:cNvSpPr>
          <p:nvPr>
            <p:ph type="body" sz="quarter" idx="21" hasCustomPrompt="1"/>
          </p:nvPr>
        </p:nvSpPr>
        <p:spPr>
          <a:xfrm>
            <a:off x="6054169" y="3329859"/>
            <a:ext cx="2785543"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2" name="Title 1"/>
          <p:cNvSpPr>
            <a:spLocks noGrp="1"/>
          </p:cNvSpPr>
          <p:nvPr>
            <p:ph type="ctrTitle" hasCustomPrompt="1"/>
          </p:nvPr>
        </p:nvSpPr>
        <p:spPr>
          <a:xfrm>
            <a:off x="247651" y="1684778"/>
            <a:ext cx="8570912"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33" name="Subtitle 2"/>
          <p:cNvSpPr>
            <a:spLocks noGrp="1"/>
          </p:cNvSpPr>
          <p:nvPr>
            <p:ph type="subTitle" idx="1" hasCustomPrompt="1"/>
          </p:nvPr>
        </p:nvSpPr>
        <p:spPr>
          <a:xfrm>
            <a:off x="247651" y="2723929"/>
            <a:ext cx="8570912"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Tree>
    <p:extLst>
      <p:ext uri="{BB962C8B-B14F-4D97-AF65-F5344CB8AC3E}">
        <p14:creationId xmlns:p14="http://schemas.microsoft.com/office/powerpoint/2010/main" val="596132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3" name="Picture Placeholder 21"/>
          <p:cNvSpPr>
            <a:spLocks noGrp="1"/>
          </p:cNvSpPr>
          <p:nvPr>
            <p:ph type="pic" sz="quarter" idx="16"/>
          </p:nvPr>
        </p:nvSpPr>
        <p:spPr>
          <a:xfrm>
            <a:off x="341313" y="4794245"/>
            <a:ext cx="2659062" cy="1398192"/>
          </a:xfrm>
          <a:prstGeom prst="rect">
            <a:avLst/>
          </a:prstGeom>
        </p:spPr>
        <p:txBody>
          <a:bodyPr vert="horz"/>
          <a:lstStyle>
            <a:lvl1pPr marL="0" indent="0">
              <a:buNone/>
              <a:defRPr sz="1000">
                <a:latin typeface="Arial"/>
              </a:defRPr>
            </a:lvl1pPr>
          </a:lstStyle>
          <a:p>
            <a:endParaRPr lang="en-US" dirty="0"/>
          </a:p>
        </p:txBody>
      </p:sp>
      <p:sp>
        <p:nvSpPr>
          <p:cNvPr id="24" name="Picture Placeholder 21"/>
          <p:cNvSpPr>
            <a:spLocks noGrp="1"/>
          </p:cNvSpPr>
          <p:nvPr>
            <p:ph type="pic" sz="quarter" idx="17"/>
          </p:nvPr>
        </p:nvSpPr>
        <p:spPr>
          <a:xfrm>
            <a:off x="3221046" y="4794245"/>
            <a:ext cx="2659062" cy="1398192"/>
          </a:xfrm>
          <a:prstGeom prst="rect">
            <a:avLst/>
          </a:prstGeom>
        </p:spPr>
        <p:txBody>
          <a:bodyPr vert="horz"/>
          <a:lstStyle>
            <a:lvl1pPr marL="0" indent="0">
              <a:buNone/>
              <a:defRPr sz="1000">
                <a:latin typeface="Arial"/>
              </a:defRPr>
            </a:lvl1pPr>
          </a:lstStyle>
          <a:p>
            <a:endParaRPr lang="en-US" dirty="0"/>
          </a:p>
        </p:txBody>
      </p:sp>
      <p:sp>
        <p:nvSpPr>
          <p:cNvPr id="25" name="Picture Placeholder 21"/>
          <p:cNvSpPr>
            <a:spLocks noGrp="1"/>
          </p:cNvSpPr>
          <p:nvPr>
            <p:ph type="pic" sz="quarter" idx="18"/>
          </p:nvPr>
        </p:nvSpPr>
        <p:spPr>
          <a:xfrm>
            <a:off x="6100779" y="4779958"/>
            <a:ext cx="2659062" cy="1398192"/>
          </a:xfrm>
          <a:prstGeom prst="rect">
            <a:avLst/>
          </a:prstGeom>
        </p:spPr>
        <p:txBody>
          <a:bodyPr vert="horz"/>
          <a:lstStyle>
            <a:lvl1pPr marL="0" indent="0">
              <a:buNone/>
              <a:defRPr sz="1000">
                <a:latin typeface="Arial"/>
              </a:defRPr>
            </a:lvl1pPr>
          </a:lstStyle>
          <a:p>
            <a:endParaRPr lang="en-US" dirty="0"/>
          </a:p>
        </p:txBody>
      </p:sp>
      <p:sp>
        <p:nvSpPr>
          <p:cNvPr id="26" name="Picture Placeholder 21"/>
          <p:cNvSpPr>
            <a:spLocks noGrp="1"/>
          </p:cNvSpPr>
          <p:nvPr>
            <p:ph type="pic" sz="quarter" idx="19"/>
          </p:nvPr>
        </p:nvSpPr>
        <p:spPr>
          <a:xfrm>
            <a:off x="1877895" y="2566427"/>
            <a:ext cx="1179576" cy="1106424"/>
          </a:xfrm>
          <a:prstGeom prst="rect">
            <a:avLst/>
          </a:prstGeom>
        </p:spPr>
        <p:txBody>
          <a:bodyPr vert="horz"/>
          <a:lstStyle>
            <a:lvl1pPr marL="0" indent="0">
              <a:buNone/>
              <a:defRPr sz="1000">
                <a:latin typeface="Arial"/>
              </a:defRPr>
            </a:lvl1pPr>
          </a:lstStyle>
          <a:p>
            <a:endParaRPr lang="en-US" dirty="0"/>
          </a:p>
        </p:txBody>
      </p:sp>
      <p:sp>
        <p:nvSpPr>
          <p:cNvPr id="14" name="Picture Placeholder 21"/>
          <p:cNvSpPr>
            <a:spLocks noGrp="1"/>
          </p:cNvSpPr>
          <p:nvPr>
            <p:ph type="pic" sz="quarter" idx="20"/>
          </p:nvPr>
        </p:nvSpPr>
        <p:spPr>
          <a:xfrm>
            <a:off x="4769280" y="2569597"/>
            <a:ext cx="1179576" cy="1106424"/>
          </a:xfrm>
          <a:prstGeom prst="rect">
            <a:avLst/>
          </a:prstGeom>
        </p:spPr>
        <p:txBody>
          <a:bodyPr vert="horz"/>
          <a:lstStyle>
            <a:lvl1pPr marL="0" indent="0">
              <a:buNone/>
              <a:defRPr sz="1000">
                <a:latin typeface="Arial"/>
              </a:defRPr>
            </a:lvl1pPr>
          </a:lstStyle>
          <a:p>
            <a:endParaRPr lang="en-US" dirty="0"/>
          </a:p>
        </p:txBody>
      </p:sp>
      <p:sp>
        <p:nvSpPr>
          <p:cNvPr id="15" name="Picture Placeholder 21"/>
          <p:cNvSpPr>
            <a:spLocks noGrp="1"/>
          </p:cNvSpPr>
          <p:nvPr>
            <p:ph type="pic" sz="quarter" idx="21"/>
          </p:nvPr>
        </p:nvSpPr>
        <p:spPr>
          <a:xfrm>
            <a:off x="7660137" y="2569597"/>
            <a:ext cx="1179576" cy="1106424"/>
          </a:xfrm>
          <a:prstGeom prst="rect">
            <a:avLst/>
          </a:prstGeom>
        </p:spPr>
        <p:txBody>
          <a:bodyPr vert="horz"/>
          <a:lstStyle>
            <a:lvl1pPr marL="0" indent="0">
              <a:buNone/>
              <a:defRPr sz="1000">
                <a:latin typeface="Arial"/>
              </a:defRPr>
            </a:lvl1pPr>
          </a:lstStyle>
          <a:p>
            <a:endParaRPr lang="en-US" dirty="0"/>
          </a:p>
        </p:txBody>
      </p:sp>
      <p:sp>
        <p:nvSpPr>
          <p:cNvPr id="27" name="Slide Number Placeholder 5"/>
          <p:cNvSpPr>
            <a:spLocks noGrp="1"/>
          </p:cNvSpPr>
          <p:nvPr>
            <p:ph type="sldNum" sz="quarter" idx="4"/>
          </p:nvPr>
        </p:nvSpPr>
        <p:spPr>
          <a:xfrm>
            <a:off x="195093"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28" name="Text Placeholder 15"/>
          <p:cNvSpPr>
            <a:spLocks noGrp="1"/>
          </p:cNvSpPr>
          <p:nvPr>
            <p:ph type="body" sz="quarter" idx="11" hasCustomPrompt="1"/>
          </p:nvPr>
        </p:nvSpPr>
        <p:spPr>
          <a:xfrm>
            <a:off x="271401" y="4030612"/>
            <a:ext cx="2786070"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29" name="Text Placeholder 15"/>
          <p:cNvSpPr>
            <a:spLocks noGrp="1"/>
          </p:cNvSpPr>
          <p:nvPr>
            <p:ph type="body" sz="quarter" idx="13" hasCustomPrompt="1"/>
          </p:nvPr>
        </p:nvSpPr>
        <p:spPr>
          <a:xfrm>
            <a:off x="3162786" y="4030612"/>
            <a:ext cx="2786070"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30" name="Text Placeholder 15"/>
          <p:cNvSpPr>
            <a:spLocks noGrp="1"/>
          </p:cNvSpPr>
          <p:nvPr>
            <p:ph type="body" sz="quarter" idx="15" hasCustomPrompt="1"/>
          </p:nvPr>
        </p:nvSpPr>
        <p:spPr>
          <a:xfrm>
            <a:off x="6054170" y="4039952"/>
            <a:ext cx="2785543"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34" name="Text Placeholder 4"/>
          <p:cNvSpPr>
            <a:spLocks noGrp="1"/>
          </p:cNvSpPr>
          <p:nvPr>
            <p:ph type="body" sz="quarter" idx="22" hasCustomPrompt="1"/>
          </p:nvPr>
        </p:nvSpPr>
        <p:spPr>
          <a:xfrm>
            <a:off x="271401" y="1595738"/>
            <a:ext cx="2786070"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5" name="Text Placeholder 4"/>
          <p:cNvSpPr>
            <a:spLocks noGrp="1"/>
          </p:cNvSpPr>
          <p:nvPr>
            <p:ph type="body" sz="quarter" idx="23" hasCustomPrompt="1"/>
          </p:nvPr>
        </p:nvSpPr>
        <p:spPr>
          <a:xfrm>
            <a:off x="3162786" y="1595738"/>
            <a:ext cx="2786070"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6" name="Text Placeholder 4"/>
          <p:cNvSpPr>
            <a:spLocks noGrp="1"/>
          </p:cNvSpPr>
          <p:nvPr>
            <p:ph type="body" sz="quarter" idx="24" hasCustomPrompt="1"/>
          </p:nvPr>
        </p:nvSpPr>
        <p:spPr>
          <a:xfrm>
            <a:off x="6054169" y="1595738"/>
            <a:ext cx="2785543"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Tree>
    <p:extLst>
      <p:ext uri="{BB962C8B-B14F-4D97-AF65-F5344CB8AC3E}">
        <p14:creationId xmlns:p14="http://schemas.microsoft.com/office/powerpoint/2010/main" val="3804096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4905542" y="1684778"/>
            <a:ext cx="3936835" cy="1039151"/>
          </a:xfrm>
          <a:prstGeom prst="rect">
            <a:avLst/>
          </a:prstGeom>
        </p:spPr>
        <p:txBody>
          <a:bodyPr/>
          <a:lstStyle>
            <a:lvl1pPr algn="r">
              <a:lnSpc>
                <a:spcPts val="3600"/>
              </a:lnSpc>
              <a:defRPr sz="3600" b="1">
                <a:solidFill>
                  <a:schemeClr val="bg1"/>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4" name="Subtitle 2"/>
          <p:cNvSpPr>
            <a:spLocks noGrp="1"/>
          </p:cNvSpPr>
          <p:nvPr>
            <p:ph type="subTitle" idx="1" hasCustomPrompt="1"/>
          </p:nvPr>
        </p:nvSpPr>
        <p:spPr>
          <a:xfrm>
            <a:off x="4905542" y="2723929"/>
            <a:ext cx="3936835" cy="402899"/>
          </a:xfrm>
          <a:prstGeom prst="rect">
            <a:avLst/>
          </a:prstGeom>
        </p:spPr>
        <p:txBody>
          <a:bodyPr/>
          <a:lstStyle>
            <a:lvl1pPr marL="0" indent="0" algn="r">
              <a:buNone/>
              <a:defRPr sz="1800">
                <a:solidFill>
                  <a:schemeClr val="bg1"/>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
        <p:nvSpPr>
          <p:cNvPr id="7" name="Text Placeholder 6"/>
          <p:cNvSpPr>
            <a:spLocks noGrp="1"/>
          </p:cNvSpPr>
          <p:nvPr>
            <p:ph type="body" sz="quarter" idx="10" hasCustomPrompt="1"/>
          </p:nvPr>
        </p:nvSpPr>
        <p:spPr>
          <a:xfrm>
            <a:off x="4905542" y="3504665"/>
            <a:ext cx="3936835" cy="759555"/>
          </a:xfrm>
          <a:prstGeom prst="rect">
            <a:avLst/>
          </a:prstGeom>
        </p:spPr>
        <p:txBody>
          <a:bodyPr vert="horz"/>
          <a:lstStyle>
            <a:lvl1pPr marL="0" indent="0" algn="r">
              <a:lnSpc>
                <a:spcPts val="2400"/>
              </a:lnSpc>
              <a:buNone/>
              <a:defRPr sz="2000" baseline="0">
                <a:solidFill>
                  <a:srgbClr val="B1A99E"/>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10" name="Text Placeholder 8"/>
          <p:cNvSpPr>
            <a:spLocks noGrp="1"/>
          </p:cNvSpPr>
          <p:nvPr>
            <p:ph type="body" sz="quarter" idx="11" hasCustomPrompt="1"/>
          </p:nvPr>
        </p:nvSpPr>
        <p:spPr>
          <a:xfrm>
            <a:off x="5895972" y="4360896"/>
            <a:ext cx="2946406" cy="1907277"/>
          </a:xfrm>
          <a:prstGeom prst="rect">
            <a:avLst/>
          </a:prstGeom>
        </p:spPr>
        <p:txBody>
          <a:bodyPr vert="horz"/>
          <a:lstStyle>
            <a:lvl1pPr marL="0" indent="0" algn="r">
              <a:lnSpc>
                <a:spcPts val="1200"/>
              </a:lnSpc>
              <a:buNone/>
              <a:defRPr sz="1100" baseline="0">
                <a:solidFill>
                  <a:schemeClr val="bg1"/>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p>
        </p:txBody>
      </p:sp>
      <p:sp>
        <p:nvSpPr>
          <p:cNvPr id="11" name="Slide Number Placeholder 5"/>
          <p:cNvSpPr>
            <a:spLocks noGrp="1"/>
          </p:cNvSpPr>
          <p:nvPr>
            <p:ph type="sldNum" sz="quarter" idx="4"/>
          </p:nvPr>
        </p:nvSpPr>
        <p:spPr>
          <a:xfrm>
            <a:off x="195093"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Tree>
    <p:extLst>
      <p:ext uri="{BB962C8B-B14F-4D97-AF65-F5344CB8AC3E}">
        <p14:creationId xmlns:p14="http://schemas.microsoft.com/office/powerpoint/2010/main" val="3876963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3" name="Chart Placeholder 12"/>
          <p:cNvSpPr>
            <a:spLocks noGrp="1"/>
          </p:cNvSpPr>
          <p:nvPr>
            <p:ph type="chart" sz="quarter" idx="10"/>
          </p:nvPr>
        </p:nvSpPr>
        <p:spPr>
          <a:xfrm>
            <a:off x="247850" y="1684338"/>
            <a:ext cx="4611083" cy="4581366"/>
          </a:xfrm>
          <a:prstGeom prst="rect">
            <a:avLst/>
          </a:prstGeom>
        </p:spPr>
        <p:txBody>
          <a:bodyPr vert="horz"/>
          <a:lstStyle>
            <a:lvl1pPr marL="0" indent="0">
              <a:buNone/>
              <a:defRPr/>
            </a:lvl1pPr>
          </a:lstStyle>
          <a:p>
            <a:endParaRPr lang="en-US" dirty="0"/>
          </a:p>
        </p:txBody>
      </p:sp>
      <p:sp>
        <p:nvSpPr>
          <p:cNvPr id="9" name="Text Placeholder 6"/>
          <p:cNvSpPr>
            <a:spLocks noGrp="1"/>
          </p:cNvSpPr>
          <p:nvPr>
            <p:ph type="body" sz="quarter" idx="11" hasCustomPrompt="1"/>
          </p:nvPr>
        </p:nvSpPr>
        <p:spPr>
          <a:xfrm>
            <a:off x="4998759" y="3565307"/>
            <a:ext cx="3819803" cy="608493"/>
          </a:xfrm>
          <a:prstGeom prst="rect">
            <a:avLst/>
          </a:prstGeom>
        </p:spPr>
        <p:txBody>
          <a:bodyPr vert="horz"/>
          <a:lstStyle>
            <a:lvl1pPr marL="0" indent="0" algn="r">
              <a:lnSpc>
                <a:spcPts val="1800"/>
              </a:lnSpc>
              <a:buNone/>
              <a:defRPr sz="2000" baseline="0">
                <a:solidFill>
                  <a:srgbClr val="B1A99E"/>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8" name="Slide Number Placeholder 5"/>
          <p:cNvSpPr>
            <a:spLocks noGrp="1"/>
          </p:cNvSpPr>
          <p:nvPr>
            <p:ph type="sldNum" sz="quarter" idx="4"/>
          </p:nvPr>
        </p:nvSpPr>
        <p:spPr>
          <a:xfrm>
            <a:off x="195093"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15" name="Title 1"/>
          <p:cNvSpPr>
            <a:spLocks noGrp="1"/>
          </p:cNvSpPr>
          <p:nvPr>
            <p:ph type="ctrTitle" hasCustomPrompt="1"/>
          </p:nvPr>
        </p:nvSpPr>
        <p:spPr>
          <a:xfrm>
            <a:off x="4998759" y="1684778"/>
            <a:ext cx="3819804"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16" name="Subtitle 2"/>
          <p:cNvSpPr>
            <a:spLocks noGrp="1"/>
          </p:cNvSpPr>
          <p:nvPr>
            <p:ph type="subTitle" idx="1" hasCustomPrompt="1"/>
          </p:nvPr>
        </p:nvSpPr>
        <p:spPr>
          <a:xfrm>
            <a:off x="4998759" y="2723929"/>
            <a:ext cx="3819804"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
        <p:nvSpPr>
          <p:cNvPr id="20" name="Text Placeholder 26"/>
          <p:cNvSpPr>
            <a:spLocks noGrp="1"/>
          </p:cNvSpPr>
          <p:nvPr>
            <p:ph type="body" sz="quarter" idx="13" hasCustomPrompt="1"/>
          </p:nvPr>
        </p:nvSpPr>
        <p:spPr>
          <a:xfrm>
            <a:off x="4998759" y="4252309"/>
            <a:ext cx="3834031" cy="2097420"/>
          </a:xfrm>
          <a:prstGeom prst="rect">
            <a:avLst/>
          </a:prstGeom>
        </p:spPr>
        <p:txBody>
          <a:bodyPr vert="horz" numCol="1" spcCol="0"/>
          <a:lstStyle>
            <a:lvl1pPr marL="171450" marR="0" indent="-171450" algn="r" defTabSz="457200" rtl="0" eaLnBrk="1" fontAlgn="auto" latinLnBrk="0" hangingPunct="1">
              <a:lnSpc>
                <a:spcPct val="100000"/>
              </a:lnSpc>
              <a:spcBef>
                <a:spcPct val="20000"/>
              </a:spcBef>
              <a:spcAft>
                <a:spcPts val="0"/>
              </a:spcAft>
              <a:buClr>
                <a:srgbClr val="F47C00"/>
              </a:buClr>
              <a:buSzTx/>
              <a:buFont typeface="Arial"/>
              <a:buChar char="•"/>
              <a:tabLst/>
              <a:defRPr sz="1100" b="0" i="0" baseline="0">
                <a:solidFill>
                  <a:srgbClr val="333D47"/>
                </a:solidFill>
                <a:latin typeface="Tahoma"/>
                <a:cs typeface="Tahoma"/>
              </a:defRPr>
            </a:lvl1pPr>
            <a:lvl2pPr marL="457200" indent="0">
              <a:buNone/>
              <a:defRPr sz="1400" b="0" i="0">
                <a:latin typeface="Arial"/>
                <a:cs typeface="Arial"/>
              </a:defRPr>
            </a:lvl2pPr>
            <a:lvl3pPr marL="914400" indent="0">
              <a:buNone/>
              <a:defRPr sz="1400" b="0" i="0">
                <a:latin typeface="Arial"/>
                <a:cs typeface="Arial"/>
              </a:defRPr>
            </a:lvl3pPr>
            <a:lvl4pPr marL="1371600" indent="0">
              <a:buNone/>
              <a:defRPr sz="1400" b="0" i="0">
                <a:latin typeface="Arial"/>
                <a:cs typeface="Arial"/>
              </a:defRPr>
            </a:lvl4pPr>
            <a:lvl5pPr marL="1828800" indent="0">
              <a:buNone/>
              <a:defRPr sz="1400" b="0" i="0">
                <a:latin typeface="Arial"/>
                <a:cs typeface="Arial"/>
              </a:defRPr>
            </a:lvl5pPr>
          </a:lstStyle>
          <a:p>
            <a:pPr lvl="0"/>
            <a:r>
              <a:rPr lang="ar-SA" dirty="0" smtClean="0"/>
              <a:t>جُل من النزاع والبريطاني, عام وتعدد فرنسية الإقتصاديجُل </a:t>
            </a:r>
            <a:r>
              <a:rPr lang="en-US" dirty="0" smtClean="0"/>
              <a:t/>
            </a:r>
            <a:br>
              <a:rPr lang="en-US" dirty="0" smtClean="0"/>
            </a:br>
            <a:endParaRPr lang="en-US" dirty="0" smtClean="0"/>
          </a:p>
          <a:p>
            <a:pPr lvl="0"/>
            <a:r>
              <a:rPr lang="ar-SA" dirty="0" smtClean="0"/>
              <a:t>جُل من النزاع والبريطاني, عام وتعدد فرنسية الإقتصاديجُل</a:t>
            </a:r>
            <a:r>
              <a:rPr lang="en-US" dirty="0" smtClean="0"/>
              <a:t/>
            </a:r>
            <a:br>
              <a:rPr lang="en-US" dirty="0" smtClean="0"/>
            </a:br>
            <a:r>
              <a:rPr lang="ar-SA" dirty="0" smtClean="0"/>
              <a:t> </a:t>
            </a:r>
            <a:endParaRPr lang="en-US" dirty="0" smtClean="0"/>
          </a:p>
          <a:p>
            <a:pPr lvl="0"/>
            <a:r>
              <a:rPr lang="ar-SA" dirty="0" smtClean="0"/>
              <a:t>جُل من النزاع والبريطاني, عام وتعدد فرنسية الإقتصاديجُل</a:t>
            </a:r>
            <a:r>
              <a:rPr lang="en-US" dirty="0" smtClean="0"/>
              <a:t/>
            </a:r>
            <a:br>
              <a:rPr lang="en-US" dirty="0" smtClean="0"/>
            </a:br>
            <a:r>
              <a:rPr lang="ar-SA" dirty="0" smtClean="0"/>
              <a:t> </a:t>
            </a:r>
            <a:endParaRPr lang="en-US" dirty="0" smtClean="0"/>
          </a:p>
          <a:p>
            <a:pPr lvl="0"/>
            <a:r>
              <a:rPr lang="ar-SA" dirty="0" smtClean="0"/>
              <a:t>جُل من النزاع والبريطاني, عام وتعدد فرنسية الإقتصاديجُل</a:t>
            </a:r>
            <a:endParaRPr lang="en-US" dirty="0" smtClean="0"/>
          </a:p>
        </p:txBody>
      </p:sp>
    </p:spTree>
    <p:extLst>
      <p:ext uri="{BB962C8B-B14F-4D97-AF65-F5344CB8AC3E}">
        <p14:creationId xmlns:p14="http://schemas.microsoft.com/office/powerpoint/2010/main" val="28213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3915112" y="3126596"/>
            <a:ext cx="4927264" cy="646331"/>
          </a:xfrm>
          <a:prstGeom prst="rect">
            <a:avLst/>
          </a:prstGeom>
        </p:spPr>
        <p:txBody>
          <a:bodyPr vert="horz" wrap="square" anchor="ctr" anchorCtr="0">
            <a:spAutoFit/>
          </a:bodyPr>
          <a:lstStyle>
            <a:lvl1pPr algn="r">
              <a:defRPr sz="3600" b="1" i="0">
                <a:solidFill>
                  <a:srgbClr val="FFFFFF"/>
                </a:solidFill>
                <a:latin typeface="Tahoma"/>
                <a:cs typeface="Tahoma"/>
              </a:defRPr>
            </a:lvl1pPr>
          </a:lstStyle>
          <a:p>
            <a:r>
              <a:rPr lang="ar-SA" dirty="0" smtClean="0"/>
              <a:t>العنوان الرئيسي</a:t>
            </a:r>
            <a:endParaRPr lang="en-US" dirty="0"/>
          </a:p>
        </p:txBody>
      </p:sp>
      <p:sp>
        <p:nvSpPr>
          <p:cNvPr id="9" name="Subtitle 2"/>
          <p:cNvSpPr>
            <a:spLocks noGrp="1"/>
          </p:cNvSpPr>
          <p:nvPr>
            <p:ph type="subTitle" idx="1" hasCustomPrompt="1"/>
          </p:nvPr>
        </p:nvSpPr>
        <p:spPr>
          <a:xfrm>
            <a:off x="3915111" y="3936347"/>
            <a:ext cx="4927265" cy="705559"/>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ar-SA" dirty="0" smtClean="0"/>
              <a:t>العنوان الفرعي الخاص بك</a:t>
            </a:r>
            <a:endParaRPr lang="en-US" dirty="0" smtClean="0"/>
          </a:p>
          <a:p>
            <a:pPr algn="r"/>
            <a:r>
              <a:rPr lang="ar-SA" dirty="0" smtClean="0"/>
              <a:t>القسم مقسم يذهب هنا</a:t>
            </a:r>
            <a:endParaRPr lang="en-US" dirty="0"/>
          </a:p>
        </p:txBody>
      </p:sp>
    </p:spTree>
    <p:extLst>
      <p:ext uri="{BB962C8B-B14F-4D97-AF65-F5344CB8AC3E}">
        <p14:creationId xmlns:p14="http://schemas.microsoft.com/office/powerpoint/2010/main" val="204081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dirty="0" smtClean="0"/>
              <a:t>القسم المفرق</a:t>
            </a:r>
            <a:r>
              <a:rPr lang="en-US" dirty="0" smtClean="0"/>
              <a:t/>
            </a:r>
            <a:br>
              <a:rPr lang="en-US" dirty="0" smtClean="0"/>
            </a:br>
            <a:r>
              <a:rPr lang="en-US" dirty="0" smtClean="0"/>
              <a:t>)</a:t>
            </a:r>
            <a:r>
              <a:rPr lang="ar-SA" dirty="0" smtClean="0"/>
              <a:t>صورة الخيار</a:t>
            </a:r>
            <a:r>
              <a:rPr lang="en-US" dirty="0" smtClean="0"/>
              <a:t>(</a:t>
            </a:r>
            <a:endParaRPr lang="en-US" dirty="0"/>
          </a:p>
        </p:txBody>
      </p:sp>
      <p:sp>
        <p:nvSpPr>
          <p:cNvPr id="4"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ar-SA" dirty="0" smtClean="0"/>
              <a:t>العنوان الفرعي الخاص بك</a:t>
            </a:r>
            <a:endParaRPr lang="en-US" dirty="0" smtClean="0"/>
          </a:p>
          <a:p>
            <a:pPr algn="r"/>
            <a:r>
              <a:rPr lang="ar-SA" dirty="0" smtClean="0"/>
              <a:t>القسم مقسم يذهب هنا</a:t>
            </a:r>
            <a:endParaRPr lang="en-US" dirty="0"/>
          </a:p>
        </p:txBody>
      </p:sp>
    </p:spTree>
    <p:extLst>
      <p:ext uri="{BB962C8B-B14F-4D97-AF65-F5344CB8AC3E}">
        <p14:creationId xmlns:p14="http://schemas.microsoft.com/office/powerpoint/2010/main" val="770040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dirty="0" smtClean="0"/>
              <a:t>القسم المفرق</a:t>
            </a:r>
            <a:r>
              <a:rPr lang="en-US" dirty="0" smtClean="0"/>
              <a:t/>
            </a:r>
            <a:br>
              <a:rPr lang="en-US" dirty="0" smtClean="0"/>
            </a:br>
            <a:r>
              <a:rPr lang="en-US" dirty="0" smtClean="0"/>
              <a:t>)</a:t>
            </a:r>
            <a:r>
              <a:rPr lang="ar-SA" dirty="0" smtClean="0"/>
              <a:t>صورة الخيار</a:t>
            </a:r>
            <a:r>
              <a:rPr lang="en-US" dirty="0" smtClean="0"/>
              <a:t>(</a:t>
            </a:r>
            <a:endParaRPr lang="en-US" dirty="0"/>
          </a:p>
        </p:txBody>
      </p:sp>
      <p:sp>
        <p:nvSpPr>
          <p:cNvPr id="9"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ar-SA" dirty="0" smtClean="0"/>
              <a:t>العنوان الفرعي الخاص بك</a:t>
            </a:r>
            <a:endParaRPr lang="en-US" dirty="0" smtClean="0"/>
          </a:p>
          <a:p>
            <a:pPr algn="r"/>
            <a:r>
              <a:rPr lang="ar-SA" dirty="0" smtClean="0"/>
              <a:t>القسم مقسم يذهب هنا</a:t>
            </a:r>
            <a:endParaRPr lang="en-US" dirty="0"/>
          </a:p>
        </p:txBody>
      </p:sp>
    </p:spTree>
    <p:extLst>
      <p:ext uri="{BB962C8B-B14F-4D97-AF65-F5344CB8AC3E}">
        <p14:creationId xmlns:p14="http://schemas.microsoft.com/office/powerpoint/2010/main" val="3650289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9"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105720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13"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1148323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11"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2539522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11"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1997796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11"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1460602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5560794"/>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450979" y="2780522"/>
            <a:ext cx="8534400" cy="1470025"/>
          </a:xfrm>
        </p:spPr>
        <p:txBody>
          <a:bodyPr>
            <a:normAutofit fontScale="90000"/>
          </a:bodyPr>
          <a:lstStyle/>
          <a:p>
            <a:pPr rtl="1"/>
            <a:r>
              <a:rPr lang="ar-AE" dirty="0" smtClean="0">
                <a:cs typeface="AL-Mohanad" pitchFamily="2" charset="-78"/>
              </a:rPr>
              <a:t>تقارير </a:t>
            </a:r>
            <a:r>
              <a:rPr lang="ar-AE" dirty="0">
                <a:cs typeface="AL-Mohanad" pitchFamily="2" charset="-78"/>
              </a:rPr>
              <a:t>جودة الخدمات للهاتف الثابت والمتحرك عن الربع</a:t>
            </a:r>
            <a:br>
              <a:rPr lang="ar-AE" dirty="0">
                <a:cs typeface="AL-Mohanad" pitchFamily="2" charset="-78"/>
              </a:rPr>
            </a:br>
            <a:r>
              <a:rPr lang="ar-AE" dirty="0" smtClean="0">
                <a:latin typeface="Gill Sans MT" pitchFamily="34" charset="0"/>
                <a:cs typeface="AL-Mohanad" pitchFamily="2" charset="-78"/>
              </a:rPr>
              <a:t>1 .2 .3 .4 </a:t>
            </a:r>
            <a:r>
              <a:rPr lang="en-US" dirty="0" smtClean="0">
                <a:latin typeface="Gill Sans MT" pitchFamily="34" charset="0"/>
                <a:cs typeface="AL-Mohanad" pitchFamily="2" charset="-78"/>
              </a:rPr>
              <a:t>2015</a:t>
            </a:r>
            <a:endParaRPr lang="en-US" dirty="0">
              <a:latin typeface="Gill Sans MT" pitchFamily="34" charset="0"/>
              <a:cs typeface="AL-Mohanad" pitchFamily="2" charset="-78"/>
            </a:endParaRPr>
          </a:p>
        </p:txBody>
      </p:sp>
    </p:spTree>
    <p:extLst>
      <p:ext uri="{BB962C8B-B14F-4D97-AF65-F5344CB8AC3E}">
        <p14:creationId xmlns:p14="http://schemas.microsoft.com/office/powerpoint/2010/main" val="2259344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cs typeface="AL-Mohanad" pitchFamily="2" charset="-78"/>
              </a:rPr>
              <a:pPr/>
              <a:t>10</a:t>
            </a:fld>
            <a:endParaRPr lang="en-US" dirty="0">
              <a:cs typeface="AL-Mohanad" pitchFamily="2" charset="-78"/>
            </a:endParaRPr>
          </a:p>
        </p:txBody>
      </p:sp>
      <p:sp>
        <p:nvSpPr>
          <p:cNvPr id="5" name="Title 1"/>
          <p:cNvSpPr>
            <a:spLocks noGrp="1"/>
          </p:cNvSpPr>
          <p:nvPr>
            <p:ph type="ctrTitle"/>
          </p:nvPr>
        </p:nvSpPr>
        <p:spPr>
          <a:xfrm>
            <a:off x="1231641" y="1408922"/>
            <a:ext cx="7586922" cy="1039151"/>
          </a:xfrm>
        </p:spPr>
        <p:txBody>
          <a:bodyPr>
            <a:normAutofit/>
          </a:bodyPr>
          <a:lstStyle/>
          <a:p>
            <a:pPr algn="r"/>
            <a:r>
              <a:rPr lang="ar-AE" sz="2400" dirty="0">
                <a:latin typeface="Berlin Sans FB" pitchFamily="34" charset="0"/>
                <a:cs typeface="AL-Mohanad" pitchFamily="2" charset="-78"/>
              </a:rPr>
              <a:t>خدمات الصوت للهاتف المتحرك - الربع </a:t>
            </a:r>
            <a:r>
              <a:rPr lang="ar-AE" sz="2400" dirty="0" smtClean="0">
                <a:latin typeface="Berlin Sans FB" pitchFamily="34" charset="0"/>
                <a:cs typeface="AL-Mohanad" pitchFamily="2" charset="-78"/>
              </a:rPr>
              <a:t>الثاني </a:t>
            </a:r>
            <a:endParaRPr lang="en-US" sz="240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cs typeface="AL-Mohanad" pitchFamily="2" charset="-78"/>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chemeClr val="tx1">
                  <a:tint val="75000"/>
                </a:schemeClr>
              </a:solidFill>
              <a:effectLst/>
              <a:uLnTx/>
              <a:uFillTx/>
              <a:cs typeface="AL-Mohanad" pitchFamily="2" charset="-78"/>
            </a:endParaRPr>
          </a:p>
        </p:txBody>
      </p:sp>
      <p:graphicFrame>
        <p:nvGraphicFramePr>
          <p:cNvPr id="9" name="Table 8"/>
          <p:cNvGraphicFramePr>
            <a:graphicFrameLocks noGrp="1"/>
          </p:cNvGraphicFramePr>
          <p:nvPr>
            <p:extLst>
              <p:ext uri="{D42A27DB-BD31-4B8C-83A1-F6EECF244321}">
                <p14:modId xmlns:p14="http://schemas.microsoft.com/office/powerpoint/2010/main" val="2303150620"/>
              </p:ext>
            </p:extLst>
          </p:nvPr>
        </p:nvGraphicFramePr>
        <p:xfrm>
          <a:off x="914401" y="2099388"/>
          <a:ext cx="7315203" cy="1576815"/>
        </p:xfrm>
        <a:graphic>
          <a:graphicData uri="http://schemas.openxmlformats.org/drawingml/2006/table">
            <a:tbl>
              <a:tblPr/>
              <a:tblGrid>
                <a:gridCol w="2608003"/>
                <a:gridCol w="2353600"/>
                <a:gridCol w="2353600"/>
              </a:tblGrid>
              <a:tr h="153785">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اتصالات</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دو</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168202">
                <a:tc>
                  <a:txBody>
                    <a:bodyPr/>
                    <a:lstStyle/>
                    <a:p>
                      <a:pPr algn="ctr" rtl="0" fontAlgn="b"/>
                      <a:r>
                        <a:rPr lang="en-US" sz="1000" b="0" i="0" u="none" strike="noStrike">
                          <a:solidFill>
                            <a:srgbClr val="000000"/>
                          </a:solidFill>
                          <a:latin typeface="Gill Sans MT"/>
                        </a:rPr>
                        <a:t>100.00%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latin typeface="Gill Sans MT"/>
                        </a:rPr>
                        <a:t>100.00%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توافر شبكات المقاسم</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168202">
                <a:tc>
                  <a:txBody>
                    <a:bodyPr/>
                    <a:lstStyle/>
                    <a:p>
                      <a:pPr algn="ctr" rtl="0" fontAlgn="b"/>
                      <a:r>
                        <a:rPr lang="en-US" sz="1000" b="0" i="0" u="none" strike="noStrike" dirty="0" smtClean="0">
                          <a:solidFill>
                            <a:srgbClr val="000000"/>
                          </a:solidFill>
                          <a:latin typeface="Gill Sans MT"/>
                        </a:rPr>
                        <a:t>99.99%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99.24%</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توافر شبكات الراديو</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49900">
                <a:tc>
                  <a:txBody>
                    <a:bodyPr/>
                    <a:lstStyle/>
                    <a:p>
                      <a:pPr algn="ctr" rtl="0" fontAlgn="b"/>
                      <a:r>
                        <a:rPr lang="en-US" sz="1000" b="0" i="0" u="none" strike="noStrike" dirty="0" smtClean="0">
                          <a:solidFill>
                            <a:srgbClr val="000000"/>
                          </a:solidFill>
                          <a:latin typeface="Gill Sans MT"/>
                        </a:rPr>
                        <a:t>99.55%</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98.39%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نجاح اتمام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49900">
                <a:tc>
                  <a:txBody>
                    <a:bodyPr/>
                    <a:lstStyle/>
                    <a:p>
                      <a:pPr algn="ctr" rtl="0" fontAlgn="b"/>
                      <a:r>
                        <a:rPr lang="en-US" sz="1000" b="0" i="0" u="none" strike="noStrike" dirty="0" smtClean="0">
                          <a:solidFill>
                            <a:srgbClr val="000000"/>
                          </a:solidFill>
                          <a:latin typeface="Gill Sans MT"/>
                        </a:rPr>
                        <a:t>99.91%</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99.71%</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اتمام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49900">
                <a:tc>
                  <a:txBody>
                    <a:bodyPr/>
                    <a:lstStyle/>
                    <a:p>
                      <a:pPr algn="ctr" rtl="0" fontAlgn="b"/>
                      <a:r>
                        <a:rPr lang="en-US" sz="1000" b="0" i="0" u="none" strike="noStrike" dirty="0" smtClean="0">
                          <a:solidFill>
                            <a:srgbClr val="000000"/>
                          </a:solidFill>
                          <a:latin typeface="Gill Sans MT"/>
                        </a:rPr>
                        <a:t>99.79%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98.68%</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انشاء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49900">
                <a:tc>
                  <a:txBody>
                    <a:bodyPr/>
                    <a:lstStyle/>
                    <a:p>
                      <a:pPr algn="ctr" rtl="0" fontAlgn="b"/>
                      <a:r>
                        <a:rPr lang="en-US" sz="1000" b="0" i="0" u="none" strike="noStrike" dirty="0" smtClean="0">
                          <a:solidFill>
                            <a:srgbClr val="000000"/>
                          </a:solidFill>
                          <a:latin typeface="Gill Sans MT"/>
                        </a:rPr>
                        <a:t>99.97%</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99.81%</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انشاء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4050292577"/>
              </p:ext>
            </p:extLst>
          </p:nvPr>
        </p:nvGraphicFramePr>
        <p:xfrm>
          <a:off x="1054100" y="3949700"/>
          <a:ext cx="7048500" cy="2466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2612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11</a:t>
            </a:fld>
            <a:endParaRPr lang="en-US" dirty="0"/>
          </a:p>
        </p:txBody>
      </p:sp>
      <p:sp>
        <p:nvSpPr>
          <p:cNvPr id="5" name="Title 1"/>
          <p:cNvSpPr>
            <a:spLocks noGrp="1"/>
          </p:cNvSpPr>
          <p:nvPr>
            <p:ph type="ctrTitle"/>
          </p:nvPr>
        </p:nvSpPr>
        <p:spPr>
          <a:xfrm>
            <a:off x="2034073" y="1408922"/>
            <a:ext cx="6784490" cy="1039151"/>
          </a:xfrm>
        </p:spPr>
        <p:txBody>
          <a:bodyPr>
            <a:normAutofit/>
          </a:bodyPr>
          <a:lstStyle/>
          <a:p>
            <a:pPr algn="r" rtl="1"/>
            <a:r>
              <a:rPr lang="ar-AE" sz="2400" dirty="0" smtClean="0">
                <a:latin typeface="Berlin Sans FB" pitchFamily="34" charset="0"/>
                <a:cs typeface="AL-Mohanad" pitchFamily="2" charset="-78"/>
              </a:rPr>
              <a:t>خدمات </a:t>
            </a:r>
            <a:r>
              <a:rPr lang="ar-AE" sz="2400" dirty="0">
                <a:latin typeface="Berlin Sans FB" pitchFamily="34" charset="0"/>
                <a:cs typeface="AL-Mohanad" pitchFamily="2" charset="-78"/>
              </a:rPr>
              <a:t>الصوت للهاتف المتحرك - الربع </a:t>
            </a:r>
            <a:r>
              <a:rPr lang="ar-AE" sz="2400" dirty="0" smtClean="0">
                <a:latin typeface="Berlin Sans FB" pitchFamily="34" charset="0"/>
                <a:cs typeface="AL-Mohanad" pitchFamily="2" charset="-78"/>
              </a:rPr>
              <a:t>الثالث</a:t>
            </a:r>
            <a:endParaRPr lang="en-US" sz="240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1177623048"/>
              </p:ext>
            </p:extLst>
          </p:nvPr>
        </p:nvGraphicFramePr>
        <p:xfrm>
          <a:off x="914400" y="2006081"/>
          <a:ext cx="7315200" cy="1851828"/>
        </p:xfrm>
        <a:graphic>
          <a:graphicData uri="http://schemas.openxmlformats.org/drawingml/2006/table">
            <a:tbl>
              <a:tblPr/>
              <a:tblGrid>
                <a:gridCol w="2438400"/>
                <a:gridCol w="2438400"/>
                <a:gridCol w="2438400"/>
              </a:tblGrid>
              <a:tr h="211596">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اتصالات</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دو</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11596">
                <a:tc>
                  <a:txBody>
                    <a:bodyPr/>
                    <a:lstStyle/>
                    <a:p>
                      <a:pPr algn="ctr" rtl="0" fontAlgn="b"/>
                      <a:r>
                        <a:rPr lang="en-US" sz="1000" b="0" i="0" u="none" strike="noStrike">
                          <a:solidFill>
                            <a:srgbClr val="000000"/>
                          </a:solidFill>
                          <a:latin typeface="Gill Sans MT"/>
                        </a:rPr>
                        <a:t>100.00%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latin typeface="Gill Sans MT"/>
                        </a:rPr>
                        <a:t>100.00%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توافر شبكات المقاسم</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11596">
                <a:tc>
                  <a:txBody>
                    <a:bodyPr/>
                    <a:lstStyle/>
                    <a:p>
                      <a:pPr algn="ctr" rtl="0" fontAlgn="b"/>
                      <a:r>
                        <a:rPr lang="en-US" sz="1000" b="0" i="0" u="none" strike="noStrike" dirty="0" smtClean="0">
                          <a:solidFill>
                            <a:srgbClr val="000000"/>
                          </a:solidFill>
                          <a:latin typeface="Gill Sans MT"/>
                        </a:rPr>
                        <a:t>99.98%</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98.98%</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توافر شبكات الراديو</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260">
                <a:tc>
                  <a:txBody>
                    <a:bodyPr/>
                    <a:lstStyle/>
                    <a:p>
                      <a:pPr algn="ctr" rtl="0" fontAlgn="b"/>
                      <a:r>
                        <a:rPr lang="en-US" sz="1000" b="0" i="0" u="none" strike="noStrike" dirty="0" smtClean="0">
                          <a:solidFill>
                            <a:srgbClr val="000000"/>
                          </a:solidFill>
                          <a:latin typeface="Gill Sans MT"/>
                        </a:rPr>
                        <a:t>99.42%</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98.44%</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نجاح اتمام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260">
                <a:tc>
                  <a:txBody>
                    <a:bodyPr/>
                    <a:lstStyle/>
                    <a:p>
                      <a:pPr algn="ctr" rtl="0" fontAlgn="b"/>
                      <a:r>
                        <a:rPr lang="en-US" sz="1000" b="0" i="0" u="none" strike="noStrike" dirty="0" smtClean="0">
                          <a:solidFill>
                            <a:srgbClr val="000000"/>
                          </a:solidFill>
                          <a:latin typeface="Gill Sans MT"/>
                        </a:rPr>
                        <a:t>99.92%</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99.71%</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اتمام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260">
                <a:tc>
                  <a:txBody>
                    <a:bodyPr/>
                    <a:lstStyle/>
                    <a:p>
                      <a:pPr algn="ctr" rtl="0" fontAlgn="b"/>
                      <a:r>
                        <a:rPr lang="en-US" sz="1000" b="0" i="0" u="none" strike="noStrike" dirty="0" smtClean="0">
                          <a:solidFill>
                            <a:srgbClr val="000000"/>
                          </a:solidFill>
                          <a:latin typeface="Gill Sans MT"/>
                        </a:rPr>
                        <a:t>99.67%</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98.75%</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انشاء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260">
                <a:tc>
                  <a:txBody>
                    <a:bodyPr/>
                    <a:lstStyle/>
                    <a:p>
                      <a:pPr algn="ctr" rtl="0" fontAlgn="b"/>
                      <a:r>
                        <a:rPr lang="en-US" sz="1000" b="0" i="0" u="none" strike="noStrike" dirty="0" smtClean="0">
                          <a:solidFill>
                            <a:srgbClr val="000000"/>
                          </a:solidFill>
                          <a:latin typeface="Gill Sans MT"/>
                        </a:rPr>
                        <a:t>99.98%</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99.8%</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انشاء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652762882"/>
              </p:ext>
            </p:extLst>
          </p:nvPr>
        </p:nvGraphicFramePr>
        <p:xfrm>
          <a:off x="1016000" y="3857909"/>
          <a:ext cx="7213600" cy="23523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1482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12</a:t>
            </a:fld>
            <a:endParaRPr lang="en-US" dirty="0"/>
          </a:p>
        </p:txBody>
      </p:sp>
      <p:sp>
        <p:nvSpPr>
          <p:cNvPr id="5" name="Title 1"/>
          <p:cNvSpPr>
            <a:spLocks noGrp="1"/>
          </p:cNvSpPr>
          <p:nvPr>
            <p:ph type="ctrTitle"/>
          </p:nvPr>
        </p:nvSpPr>
        <p:spPr>
          <a:xfrm>
            <a:off x="1922106" y="1408923"/>
            <a:ext cx="6896457" cy="590106"/>
          </a:xfrm>
        </p:spPr>
        <p:txBody>
          <a:bodyPr>
            <a:normAutofit/>
          </a:bodyPr>
          <a:lstStyle/>
          <a:p>
            <a:pPr algn="r" rtl="1"/>
            <a:r>
              <a:rPr lang="ar-AE" sz="2400" dirty="0" smtClean="0">
                <a:latin typeface="Berlin Sans FB" pitchFamily="34" charset="0"/>
                <a:cs typeface="AL-Mohanad" pitchFamily="2" charset="-78"/>
              </a:rPr>
              <a:t>خدمات </a:t>
            </a:r>
            <a:r>
              <a:rPr lang="ar-AE" sz="2400" dirty="0">
                <a:latin typeface="Berlin Sans FB" pitchFamily="34" charset="0"/>
                <a:cs typeface="AL-Mohanad" pitchFamily="2" charset="-78"/>
              </a:rPr>
              <a:t>الصوت للهاتف المتحرك - الربع </a:t>
            </a:r>
            <a:r>
              <a:rPr lang="ar-AE" sz="2400" dirty="0" smtClean="0">
                <a:latin typeface="Berlin Sans FB" pitchFamily="34" charset="0"/>
                <a:cs typeface="AL-Mohanad" pitchFamily="2" charset="-78"/>
              </a:rPr>
              <a:t>الرابع</a:t>
            </a:r>
            <a:endParaRPr lang="en-US" sz="240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9" name="Table 8"/>
          <p:cNvGraphicFramePr>
            <a:graphicFrameLocks noGrp="1"/>
          </p:cNvGraphicFramePr>
          <p:nvPr>
            <p:extLst>
              <p:ext uri="{D42A27DB-BD31-4B8C-83A1-F6EECF244321}">
                <p14:modId xmlns:p14="http://schemas.microsoft.com/office/powerpoint/2010/main" val="740707574"/>
              </p:ext>
            </p:extLst>
          </p:nvPr>
        </p:nvGraphicFramePr>
        <p:xfrm>
          <a:off x="914400" y="1999028"/>
          <a:ext cx="7315200" cy="1789201"/>
        </p:xfrm>
        <a:graphic>
          <a:graphicData uri="http://schemas.openxmlformats.org/drawingml/2006/table">
            <a:tbl>
              <a:tblPr/>
              <a:tblGrid>
                <a:gridCol w="2438400"/>
                <a:gridCol w="2438400"/>
                <a:gridCol w="2438400"/>
              </a:tblGrid>
              <a:tr h="209583">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اتصالات</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دو</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09583">
                <a:tc>
                  <a:txBody>
                    <a:bodyPr/>
                    <a:lstStyle/>
                    <a:p>
                      <a:pPr algn="ctr" rtl="0" fontAlgn="b"/>
                      <a:r>
                        <a:rPr lang="en-US" sz="1000" b="0" i="0" u="none" strike="noStrike">
                          <a:solidFill>
                            <a:srgbClr val="000000"/>
                          </a:solidFill>
                          <a:latin typeface="Gill Sans MT"/>
                        </a:rPr>
                        <a:t>100.00%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latin typeface="Gill Sans MT"/>
                        </a:rPr>
                        <a:t>100.00%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توافر شبكات المقاسم</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09583">
                <a:tc>
                  <a:txBody>
                    <a:bodyPr/>
                    <a:lstStyle/>
                    <a:p>
                      <a:pPr algn="ctr" rtl="0" fontAlgn="b"/>
                      <a:r>
                        <a:rPr lang="en-US" sz="1000" b="0" i="0" u="none" strike="noStrike" dirty="0" smtClean="0">
                          <a:solidFill>
                            <a:srgbClr val="000000"/>
                          </a:solidFill>
                          <a:latin typeface="Gill Sans MT"/>
                        </a:rPr>
                        <a:t>99.99%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99.73%</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توافر شبكات الراديو</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0113">
                <a:tc>
                  <a:txBody>
                    <a:bodyPr/>
                    <a:lstStyle/>
                    <a:p>
                      <a:pPr algn="ctr" rtl="0" fontAlgn="b"/>
                      <a:r>
                        <a:rPr lang="en-US" sz="1000" b="0" i="0" u="none" strike="noStrike" dirty="0" smtClean="0">
                          <a:solidFill>
                            <a:srgbClr val="000000"/>
                          </a:solidFill>
                          <a:latin typeface="Gill Sans MT"/>
                        </a:rPr>
                        <a:t>99.56%</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98.59%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نجاح اتمام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0113">
                <a:tc>
                  <a:txBody>
                    <a:bodyPr/>
                    <a:lstStyle/>
                    <a:p>
                      <a:pPr algn="ctr" rtl="0" fontAlgn="b"/>
                      <a:r>
                        <a:rPr lang="en-US" sz="1000" b="0" i="0" u="none" strike="noStrike" dirty="0" smtClean="0">
                          <a:solidFill>
                            <a:srgbClr val="000000"/>
                          </a:solidFill>
                          <a:latin typeface="Gill Sans MT"/>
                        </a:rPr>
                        <a:t>99.91%</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99.71%</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اتمام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0113">
                <a:tc>
                  <a:txBody>
                    <a:bodyPr/>
                    <a:lstStyle/>
                    <a:p>
                      <a:pPr algn="ctr" rtl="0" fontAlgn="b"/>
                      <a:r>
                        <a:rPr lang="en-US" sz="1000" b="0" i="0" u="none" strike="noStrike" dirty="0" smtClean="0">
                          <a:solidFill>
                            <a:srgbClr val="000000"/>
                          </a:solidFill>
                          <a:latin typeface="Gill Sans MT"/>
                        </a:rPr>
                        <a:t>99.79%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98.83%</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انشاء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0113">
                <a:tc>
                  <a:txBody>
                    <a:bodyPr/>
                    <a:lstStyle/>
                    <a:p>
                      <a:pPr algn="ctr" rtl="0" fontAlgn="b"/>
                      <a:r>
                        <a:rPr lang="en-US" sz="1000" b="0" i="0" u="none" strike="noStrike" dirty="0" smtClean="0">
                          <a:solidFill>
                            <a:srgbClr val="000000"/>
                          </a:solidFill>
                          <a:latin typeface="Gill Sans MT"/>
                        </a:rPr>
                        <a:t>99.97%</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99.79%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انشاء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4255876298"/>
              </p:ext>
            </p:extLst>
          </p:nvPr>
        </p:nvGraphicFramePr>
        <p:xfrm>
          <a:off x="1016000" y="3962400"/>
          <a:ext cx="6946900" cy="21462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7183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13</a:t>
            </a:fld>
            <a:endParaRPr lang="en-US" dirty="0"/>
          </a:p>
        </p:txBody>
      </p:sp>
      <p:sp>
        <p:nvSpPr>
          <p:cNvPr id="5" name="Title 1"/>
          <p:cNvSpPr>
            <a:spLocks noGrp="1"/>
          </p:cNvSpPr>
          <p:nvPr>
            <p:ph type="ctrTitle"/>
          </p:nvPr>
        </p:nvSpPr>
        <p:spPr>
          <a:xfrm>
            <a:off x="1446245" y="1399592"/>
            <a:ext cx="7372318" cy="1039151"/>
          </a:xfrm>
        </p:spPr>
        <p:txBody>
          <a:bodyPr/>
          <a:lstStyle/>
          <a:p>
            <a:pPr algn="r" rtl="1"/>
            <a:r>
              <a:rPr lang="ar-AE" sz="2400" dirty="0">
                <a:latin typeface="Berlin Sans FB" pitchFamily="34" charset="0"/>
                <a:cs typeface="AL-Mohanad" pitchFamily="2" charset="-78"/>
              </a:rPr>
              <a:t>خدمات الصوت للهاتف </a:t>
            </a:r>
            <a:r>
              <a:rPr lang="ar-AE" sz="2400" dirty="0" smtClean="0">
                <a:latin typeface="Berlin Sans FB" pitchFamily="34" charset="0"/>
                <a:cs typeface="AL-Mohanad" pitchFamily="2" charset="-78"/>
              </a:rPr>
              <a:t>المتحرك  </a:t>
            </a:r>
            <a:r>
              <a:rPr lang="ar-AE" sz="2400" dirty="0">
                <a:latin typeface="Berlin Sans FB" pitchFamily="34" charset="0"/>
                <a:cs typeface="AL-Mohanad" pitchFamily="2" charset="-78"/>
              </a:rPr>
              <a:t>- الربع الأول</a:t>
            </a:r>
            <a:endParaRPr lang="en-US" sz="240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111971896"/>
              </p:ext>
            </p:extLst>
          </p:nvPr>
        </p:nvGraphicFramePr>
        <p:xfrm>
          <a:off x="914401" y="2211355"/>
          <a:ext cx="7315199" cy="914401"/>
        </p:xfrm>
        <a:graphic>
          <a:graphicData uri="http://schemas.openxmlformats.org/drawingml/2006/table">
            <a:tbl>
              <a:tblPr/>
              <a:tblGrid>
                <a:gridCol w="2465724"/>
                <a:gridCol w="2465724"/>
                <a:gridCol w="2383751"/>
              </a:tblGrid>
              <a:tr h="215153">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اتصالات</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دو</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ctr" rtl="0" fontAlgn="b"/>
                      <a:r>
                        <a:rPr lang="en-US" sz="1000" b="0" i="0" u="none" strike="noStrike" dirty="0" smtClean="0">
                          <a:solidFill>
                            <a:srgbClr val="000000"/>
                          </a:solidFill>
                          <a:latin typeface="Gill Sans MT"/>
                          <a:cs typeface="AL-Mohanad" pitchFamily="2" charset="-78"/>
                        </a:rPr>
                        <a:t>0.22%</a:t>
                      </a:r>
                      <a:endParaRPr lang="en-US" sz="10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cs typeface="AL-Mohanad" pitchFamily="2" charset="-78"/>
                        </a:rPr>
                        <a:t>0.3%</a:t>
                      </a:r>
                      <a:endParaRPr lang="en-US" sz="10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نسبة انقطاع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ctr" rtl="0" fontAlgn="b"/>
                      <a:r>
                        <a:rPr lang="en-US" sz="1000" b="0" i="0" u="none" strike="noStrike" dirty="0" smtClean="0">
                          <a:solidFill>
                            <a:srgbClr val="000000"/>
                          </a:solidFill>
                          <a:latin typeface="Gill Sans MT"/>
                          <a:cs typeface="AL-Mohanad" pitchFamily="2" charset="-78"/>
                        </a:rPr>
                        <a:t>0.05%</a:t>
                      </a:r>
                      <a:endParaRPr lang="en-US" sz="10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cs typeface="AL-Mohanad" pitchFamily="2" charset="-78"/>
                        </a:rPr>
                        <a:t>0.16%</a:t>
                      </a:r>
                      <a:endParaRPr lang="en-US" sz="10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نسبة انقطاع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1115179350"/>
              </p:ext>
            </p:extLst>
          </p:nvPr>
        </p:nvGraphicFramePr>
        <p:xfrm>
          <a:off x="1079500" y="3327400"/>
          <a:ext cx="6997700" cy="24764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14</a:t>
            </a:fld>
            <a:endParaRPr lang="en-US" dirty="0"/>
          </a:p>
        </p:txBody>
      </p:sp>
      <p:sp>
        <p:nvSpPr>
          <p:cNvPr id="5" name="Title 1"/>
          <p:cNvSpPr>
            <a:spLocks noGrp="1"/>
          </p:cNvSpPr>
          <p:nvPr>
            <p:ph type="ctrTitle"/>
          </p:nvPr>
        </p:nvSpPr>
        <p:spPr>
          <a:xfrm>
            <a:off x="1707923" y="1475449"/>
            <a:ext cx="7055077" cy="1039151"/>
          </a:xfrm>
        </p:spPr>
        <p:txBody>
          <a:bodyPr>
            <a:normAutofit/>
          </a:bodyPr>
          <a:lstStyle/>
          <a:p>
            <a:pPr algn="r" rtl="1"/>
            <a:r>
              <a:rPr lang="ar-AE" sz="2400" dirty="0" smtClean="0">
                <a:latin typeface="Berlin Sans FB" pitchFamily="34" charset="0"/>
                <a:cs typeface="AL-Mohanad" pitchFamily="2" charset="-78"/>
              </a:rPr>
              <a:t>خدمات </a:t>
            </a:r>
            <a:r>
              <a:rPr lang="ar-AE" sz="2400" dirty="0">
                <a:latin typeface="Berlin Sans FB" pitchFamily="34" charset="0"/>
                <a:cs typeface="AL-Mohanad" pitchFamily="2" charset="-78"/>
              </a:rPr>
              <a:t>الصوت للهاتف المتحرك  - الربع </a:t>
            </a:r>
            <a:r>
              <a:rPr lang="ar-AE" sz="2400" dirty="0" smtClean="0">
                <a:latin typeface="Berlin Sans FB" pitchFamily="34" charset="0"/>
                <a:cs typeface="AL-Mohanad" pitchFamily="2" charset="-78"/>
              </a:rPr>
              <a:t>الثاني</a:t>
            </a:r>
            <a:endParaRPr lang="en-US" sz="240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8" name="Table 7"/>
          <p:cNvGraphicFramePr>
            <a:graphicFrameLocks noGrp="1"/>
          </p:cNvGraphicFramePr>
          <p:nvPr>
            <p:extLst>
              <p:ext uri="{D42A27DB-BD31-4B8C-83A1-F6EECF244321}">
                <p14:modId xmlns:p14="http://schemas.microsoft.com/office/powerpoint/2010/main" val="2930678537"/>
              </p:ext>
            </p:extLst>
          </p:nvPr>
        </p:nvGraphicFramePr>
        <p:xfrm>
          <a:off x="914400" y="2220686"/>
          <a:ext cx="7315200" cy="914401"/>
        </p:xfrm>
        <a:graphic>
          <a:graphicData uri="http://schemas.openxmlformats.org/drawingml/2006/table">
            <a:tbl>
              <a:tblPr/>
              <a:tblGrid>
                <a:gridCol w="2438400"/>
                <a:gridCol w="2438400"/>
                <a:gridCol w="2438400"/>
              </a:tblGrid>
              <a:tr h="215153">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اتصالات</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دو</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ctr" rtl="0" fontAlgn="b"/>
                      <a:r>
                        <a:rPr lang="en-US" sz="1000" b="0" i="0" u="none" strike="noStrike" dirty="0" smtClean="0">
                          <a:solidFill>
                            <a:srgbClr val="000000"/>
                          </a:solidFill>
                          <a:latin typeface="Gill Sans MT"/>
                          <a:cs typeface="AL-Mohanad" pitchFamily="2" charset="-78"/>
                        </a:rPr>
                        <a:t>0.24%</a:t>
                      </a:r>
                      <a:endParaRPr lang="en-US" sz="10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cs typeface="AL-Mohanad" pitchFamily="2" charset="-78"/>
                        </a:rPr>
                        <a:t>0.3%</a:t>
                      </a:r>
                      <a:endParaRPr lang="en-US" sz="10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نسبة انقطاع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ctr" rtl="0" fontAlgn="b"/>
                      <a:r>
                        <a:rPr lang="en-US" sz="1000" b="0" i="0" u="none" strike="noStrike" dirty="0" smtClean="0">
                          <a:solidFill>
                            <a:srgbClr val="000000"/>
                          </a:solidFill>
                          <a:latin typeface="Gill Sans MT"/>
                          <a:cs typeface="AL-Mohanad" pitchFamily="2" charset="-78"/>
                        </a:rPr>
                        <a:t>0.06%</a:t>
                      </a:r>
                      <a:endParaRPr lang="en-US" sz="10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cs typeface="AL-Mohanad" pitchFamily="2" charset="-78"/>
                        </a:rPr>
                        <a:t>0.1%</a:t>
                      </a:r>
                      <a:endParaRPr lang="en-US" sz="10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نسبة انقطاع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9" name="Chart 8"/>
          <p:cNvGraphicFramePr>
            <a:graphicFrameLocks/>
          </p:cNvGraphicFramePr>
          <p:nvPr>
            <p:extLst>
              <p:ext uri="{D42A27DB-BD31-4B8C-83A1-F6EECF244321}">
                <p14:modId xmlns:p14="http://schemas.microsoft.com/office/powerpoint/2010/main" val="1547655621"/>
              </p:ext>
            </p:extLst>
          </p:nvPr>
        </p:nvGraphicFramePr>
        <p:xfrm>
          <a:off x="1016000" y="3302000"/>
          <a:ext cx="7035800" cy="25098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7548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15</a:t>
            </a:fld>
            <a:endParaRPr lang="en-US" dirty="0"/>
          </a:p>
        </p:txBody>
      </p:sp>
      <p:sp>
        <p:nvSpPr>
          <p:cNvPr id="5" name="Title 1"/>
          <p:cNvSpPr>
            <a:spLocks noGrp="1"/>
          </p:cNvSpPr>
          <p:nvPr>
            <p:ph type="ctrTitle"/>
          </p:nvPr>
        </p:nvSpPr>
        <p:spPr>
          <a:xfrm>
            <a:off x="1194318" y="1492898"/>
            <a:ext cx="7624245" cy="899192"/>
          </a:xfrm>
        </p:spPr>
        <p:txBody>
          <a:bodyPr/>
          <a:lstStyle/>
          <a:p>
            <a:pPr algn="r" rtl="1"/>
            <a:r>
              <a:rPr lang="ar-AE" sz="2400" dirty="0">
                <a:latin typeface="Berlin Sans FB" pitchFamily="34" charset="0"/>
                <a:cs typeface="AL-Mohanad" pitchFamily="2" charset="-78"/>
              </a:rPr>
              <a:t>خدمات الصوت للهاتف المتحرك  - الربع </a:t>
            </a:r>
            <a:r>
              <a:rPr lang="ar-AE" sz="2400" dirty="0" smtClean="0">
                <a:latin typeface="Berlin Sans FB" pitchFamily="34" charset="0"/>
                <a:cs typeface="AL-Mohanad" pitchFamily="2" charset="-78"/>
              </a:rPr>
              <a:t>الثالث</a:t>
            </a:r>
            <a:endParaRPr lang="en-US" sz="240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9" name="Table 8"/>
          <p:cNvGraphicFramePr>
            <a:graphicFrameLocks noGrp="1"/>
          </p:cNvGraphicFramePr>
          <p:nvPr>
            <p:extLst>
              <p:ext uri="{D42A27DB-BD31-4B8C-83A1-F6EECF244321}">
                <p14:modId xmlns:p14="http://schemas.microsoft.com/office/powerpoint/2010/main" val="3400647095"/>
              </p:ext>
            </p:extLst>
          </p:nvPr>
        </p:nvGraphicFramePr>
        <p:xfrm>
          <a:off x="878633" y="2239347"/>
          <a:ext cx="7315201" cy="1036911"/>
        </p:xfrm>
        <a:graphic>
          <a:graphicData uri="http://schemas.openxmlformats.org/drawingml/2006/table">
            <a:tbl>
              <a:tblPr/>
              <a:tblGrid>
                <a:gridCol w="2546774"/>
                <a:gridCol w="2546774"/>
                <a:gridCol w="2221653"/>
              </a:tblGrid>
              <a:tr h="243979">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اتصالات</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دو</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96466">
                <a:tc>
                  <a:txBody>
                    <a:bodyPr/>
                    <a:lstStyle/>
                    <a:p>
                      <a:pPr algn="ctr" rtl="0" fontAlgn="b"/>
                      <a:r>
                        <a:rPr lang="en-US" sz="1000" b="0" i="0" u="none" strike="noStrike" dirty="0" smtClean="0">
                          <a:solidFill>
                            <a:srgbClr val="000000"/>
                          </a:solidFill>
                          <a:latin typeface="Gill Sans MT"/>
                          <a:cs typeface="AL-Mohanad" pitchFamily="2" charset="-78"/>
                        </a:rPr>
                        <a:t>0.25%</a:t>
                      </a:r>
                      <a:endParaRPr lang="en-US" sz="10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cs typeface="AL-Mohanad" pitchFamily="2" charset="-78"/>
                        </a:rPr>
                        <a:t>0.31%</a:t>
                      </a:r>
                      <a:endParaRPr lang="en-US" sz="10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نسبة انقطاع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96466">
                <a:tc>
                  <a:txBody>
                    <a:bodyPr/>
                    <a:lstStyle/>
                    <a:p>
                      <a:pPr algn="ctr" rtl="0" fontAlgn="b"/>
                      <a:r>
                        <a:rPr lang="en-US" sz="1000" b="0" i="0" u="none" strike="noStrike" dirty="0" smtClean="0">
                          <a:solidFill>
                            <a:srgbClr val="000000"/>
                          </a:solidFill>
                          <a:latin typeface="Gill Sans MT"/>
                          <a:cs typeface="AL-Mohanad" pitchFamily="2" charset="-78"/>
                        </a:rPr>
                        <a:t>0.06%</a:t>
                      </a:r>
                      <a:endParaRPr lang="en-US" sz="10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cs typeface="AL-Mohanad" pitchFamily="2" charset="-78"/>
                        </a:rPr>
                        <a:t>0.08%</a:t>
                      </a:r>
                      <a:endParaRPr lang="en-US" sz="10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نسبة انقطاع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1845220869"/>
              </p:ext>
            </p:extLst>
          </p:nvPr>
        </p:nvGraphicFramePr>
        <p:xfrm>
          <a:off x="977900" y="3492500"/>
          <a:ext cx="7215934" cy="22812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7710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16</a:t>
            </a:fld>
            <a:endParaRPr lang="en-US" dirty="0"/>
          </a:p>
        </p:txBody>
      </p:sp>
      <p:sp>
        <p:nvSpPr>
          <p:cNvPr id="5" name="Title 1"/>
          <p:cNvSpPr>
            <a:spLocks noGrp="1"/>
          </p:cNvSpPr>
          <p:nvPr>
            <p:ph type="ctrTitle"/>
          </p:nvPr>
        </p:nvSpPr>
        <p:spPr>
          <a:xfrm>
            <a:off x="1511559" y="1475449"/>
            <a:ext cx="7307004" cy="1039151"/>
          </a:xfrm>
        </p:spPr>
        <p:txBody>
          <a:bodyPr/>
          <a:lstStyle/>
          <a:p>
            <a:pPr algn="r" rtl="1"/>
            <a:r>
              <a:rPr lang="ar-AE" sz="2400" dirty="0">
                <a:latin typeface="Berlin Sans FB" pitchFamily="34" charset="0"/>
                <a:cs typeface="AL-Mohanad" pitchFamily="2" charset="-78"/>
              </a:rPr>
              <a:t>خدمات الصوت للهاتف المتحرك  - الربع </a:t>
            </a:r>
            <a:r>
              <a:rPr lang="ar-AE" sz="2400" dirty="0" smtClean="0">
                <a:latin typeface="Berlin Sans FB" pitchFamily="34" charset="0"/>
                <a:cs typeface="AL-Mohanad" pitchFamily="2" charset="-78"/>
              </a:rPr>
              <a:t>الرابع</a:t>
            </a:r>
            <a:endParaRPr lang="en-US" sz="240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503351294"/>
              </p:ext>
            </p:extLst>
          </p:nvPr>
        </p:nvGraphicFramePr>
        <p:xfrm>
          <a:off x="914400" y="2286000"/>
          <a:ext cx="7315200" cy="914401"/>
        </p:xfrm>
        <a:graphic>
          <a:graphicData uri="http://schemas.openxmlformats.org/drawingml/2006/table">
            <a:tbl>
              <a:tblPr/>
              <a:tblGrid>
                <a:gridCol w="2438400"/>
                <a:gridCol w="2438400"/>
                <a:gridCol w="2438400"/>
              </a:tblGrid>
              <a:tr h="215153">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اتصالات</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دو</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ctr" rtl="0" fontAlgn="b"/>
                      <a:r>
                        <a:rPr lang="en-US" sz="1000" b="0" i="0" u="none" strike="noStrike" dirty="0" smtClean="0">
                          <a:solidFill>
                            <a:srgbClr val="000000"/>
                          </a:solidFill>
                          <a:latin typeface="Gill Sans MT"/>
                          <a:cs typeface="AL-Mohanad" pitchFamily="2" charset="-78"/>
                        </a:rPr>
                        <a:t>0.23%</a:t>
                      </a:r>
                      <a:endParaRPr lang="en-US" sz="10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cs typeface="AL-Mohanad" pitchFamily="2" charset="-78"/>
                        </a:rPr>
                        <a:t>0.24%</a:t>
                      </a:r>
                      <a:endParaRPr lang="en-US" sz="10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نسبة انقطاع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ctr" rtl="0" fontAlgn="b"/>
                      <a:r>
                        <a:rPr lang="en-US" sz="1000" b="0" i="0" u="none" strike="noStrike" dirty="0" smtClean="0">
                          <a:solidFill>
                            <a:srgbClr val="000000"/>
                          </a:solidFill>
                          <a:latin typeface="Gill Sans MT"/>
                          <a:cs typeface="AL-Mohanad" pitchFamily="2" charset="-78"/>
                        </a:rPr>
                        <a:t>0.05%</a:t>
                      </a:r>
                      <a:endParaRPr lang="en-US" sz="10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cs typeface="AL-Mohanad" pitchFamily="2" charset="-78"/>
                        </a:rPr>
                        <a:t>0.09%</a:t>
                      </a:r>
                      <a:endParaRPr lang="en-US" sz="10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نسبة انقطاع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17589200"/>
              </p:ext>
            </p:extLst>
          </p:nvPr>
        </p:nvGraphicFramePr>
        <p:xfrm>
          <a:off x="1003300" y="3441700"/>
          <a:ext cx="7226300" cy="2578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7346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17</a:t>
            </a:fld>
            <a:endParaRPr lang="en-US" dirty="0"/>
          </a:p>
        </p:txBody>
      </p:sp>
      <p:sp>
        <p:nvSpPr>
          <p:cNvPr id="2" name="Title 1"/>
          <p:cNvSpPr>
            <a:spLocks noGrp="1"/>
          </p:cNvSpPr>
          <p:nvPr>
            <p:ph type="ctrTitle"/>
          </p:nvPr>
        </p:nvSpPr>
        <p:spPr>
          <a:xfrm>
            <a:off x="4998759" y="1461624"/>
            <a:ext cx="3819804" cy="1039151"/>
          </a:xfrm>
        </p:spPr>
        <p:txBody>
          <a:bodyPr/>
          <a:lstStyle/>
          <a:p>
            <a:pPr algn="r" rtl="1"/>
            <a:r>
              <a:rPr lang="ar-AE" dirty="0" smtClean="0">
                <a:latin typeface="Berlin Sans FB" pitchFamily="34" charset="0"/>
                <a:cs typeface="AL-Mohanad" pitchFamily="2" charset="-78"/>
              </a:rPr>
              <a:t>القياسات </a:t>
            </a:r>
            <a:endParaRPr lang="en-US" dirty="0">
              <a:latin typeface="Berlin Sans FB" pitchFamily="34" charset="0"/>
              <a:cs typeface="AL-Mohanad" pitchFamily="2" charset="-78"/>
            </a:endParaRPr>
          </a:p>
        </p:txBody>
      </p:sp>
      <p:sp>
        <p:nvSpPr>
          <p:cNvPr id="6" name="Rectangle 5"/>
          <p:cNvSpPr/>
          <p:nvPr/>
        </p:nvSpPr>
        <p:spPr>
          <a:xfrm>
            <a:off x="817563" y="4824632"/>
            <a:ext cx="8001000" cy="523220"/>
          </a:xfrm>
          <a:prstGeom prst="rect">
            <a:avLst/>
          </a:prstGeom>
        </p:spPr>
        <p:txBody>
          <a:bodyPr wrap="square">
            <a:spAutoFit/>
          </a:bodyPr>
          <a:lstStyle/>
          <a:p>
            <a:pPr marL="457200" indent="-457200" algn="r" rtl="1">
              <a:buFont typeface="Arial" pitchFamily="34" charset="0"/>
              <a:buChar char="•"/>
            </a:pPr>
            <a:r>
              <a:rPr lang="ar-AE" sz="2800" dirty="0" smtClean="0">
                <a:latin typeface="Berlin Sans FB" pitchFamily="34" charset="0"/>
                <a:cs typeface="AL-Mohanad" pitchFamily="2" charset="-78"/>
              </a:rPr>
              <a:t>الاتصال </a:t>
            </a:r>
            <a:r>
              <a:rPr lang="ar-AE" sz="2800" dirty="0">
                <a:latin typeface="Berlin Sans FB" pitchFamily="34" charset="0"/>
                <a:cs typeface="AL-Mohanad" pitchFamily="2" charset="-78"/>
              </a:rPr>
              <a:t>بالأنترنت عبر الهاتف </a:t>
            </a:r>
            <a:r>
              <a:rPr lang="ar-AE" sz="2800" dirty="0" smtClean="0">
                <a:latin typeface="Berlin Sans FB" pitchFamily="34" charset="0"/>
                <a:cs typeface="AL-Mohanad" pitchFamily="2" charset="-78"/>
              </a:rPr>
              <a:t>الثابت – دو: غير متوفر</a:t>
            </a:r>
            <a:endParaRPr lang="en-US" sz="2800" dirty="0">
              <a:latin typeface="Berlin Sans FB" pitchFamily="34" charset="0"/>
              <a:cs typeface="AL-Mohanad" pitchFamily="2" charset="-78"/>
            </a:endParaRPr>
          </a:p>
        </p:txBody>
      </p:sp>
      <p:graphicFrame>
        <p:nvGraphicFramePr>
          <p:cNvPr id="7" name="Table 6"/>
          <p:cNvGraphicFramePr>
            <a:graphicFrameLocks noGrp="1"/>
          </p:cNvGraphicFramePr>
          <p:nvPr>
            <p:extLst>
              <p:ext uri="{D42A27DB-BD31-4B8C-83A1-F6EECF244321}">
                <p14:modId xmlns:p14="http://schemas.microsoft.com/office/powerpoint/2010/main" val="440930054"/>
              </p:ext>
            </p:extLst>
          </p:nvPr>
        </p:nvGraphicFramePr>
        <p:xfrm>
          <a:off x="1350963" y="3172409"/>
          <a:ext cx="7467600" cy="1081406"/>
        </p:xfrm>
        <a:graphic>
          <a:graphicData uri="http://schemas.openxmlformats.org/drawingml/2006/table">
            <a:tbl>
              <a:tblPr firstRow="1" bandRow="1"/>
              <a:tblGrid>
                <a:gridCol w="2467852"/>
                <a:gridCol w="1202838"/>
                <a:gridCol w="1202838"/>
                <a:gridCol w="1217330"/>
                <a:gridCol w="1376742"/>
              </a:tblGrid>
              <a:tr h="372097">
                <a:tc>
                  <a:txBody>
                    <a:bodyPr/>
                    <a:lstStyle/>
                    <a:p>
                      <a:pPr algn="l" fontAlgn="t"/>
                      <a:r>
                        <a:rPr lang="ar-AE" sz="1800" b="0" i="0" u="none" strike="noStrike" dirty="0">
                          <a:solidFill>
                            <a:srgbClr val="000000"/>
                          </a:solidFill>
                          <a:effectLst/>
                          <a:latin typeface="Arial"/>
                          <a:cs typeface="AL-Mohanad" pitchFamily="2" charset="-78"/>
                        </a:rPr>
                        <a:t> </a:t>
                      </a: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1" fontAlgn="t"/>
                      <a:r>
                        <a:rPr lang="ar-AE" sz="1800" b="0" i="0" u="none" strike="noStrike" dirty="0">
                          <a:solidFill>
                            <a:srgbClr val="000000"/>
                          </a:solidFill>
                          <a:effectLst/>
                          <a:latin typeface="Arial"/>
                          <a:cs typeface="AL-Mohanad" pitchFamily="2" charset="-78"/>
                        </a:rPr>
                        <a:t>الربع الاول </a:t>
                      </a: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1" fontAlgn="t"/>
                      <a:r>
                        <a:rPr lang="ar-AE" sz="1800" b="0" i="0" u="none" strike="noStrike" dirty="0">
                          <a:solidFill>
                            <a:srgbClr val="000000"/>
                          </a:solidFill>
                          <a:effectLst/>
                          <a:latin typeface="Arial"/>
                          <a:cs typeface="AL-Mohanad" pitchFamily="2" charset="-78"/>
                        </a:rPr>
                        <a:t>الربع الثاني  </a:t>
                      </a: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1" fontAlgn="t"/>
                      <a:r>
                        <a:rPr lang="ar-AE" sz="1800" b="0" i="0" u="none" strike="noStrike">
                          <a:solidFill>
                            <a:srgbClr val="000000"/>
                          </a:solidFill>
                          <a:effectLst/>
                          <a:latin typeface="Arial"/>
                          <a:cs typeface="AL-Mohanad" pitchFamily="2" charset="-78"/>
                        </a:rPr>
                        <a:t>الربع الثالث</a:t>
                      </a: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1" fontAlgn="t"/>
                      <a:r>
                        <a:rPr lang="ar-AE" sz="1800" b="0" i="0" u="none" strike="noStrike" dirty="0">
                          <a:solidFill>
                            <a:srgbClr val="000000"/>
                          </a:solidFill>
                          <a:effectLst/>
                          <a:latin typeface="Arial"/>
                          <a:cs typeface="AL-Mohanad" pitchFamily="2" charset="-78"/>
                        </a:rPr>
                        <a:t>الربع الرابع</a:t>
                      </a: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709309">
                <a:tc>
                  <a:txBody>
                    <a:bodyPr/>
                    <a:lstStyle/>
                    <a:p>
                      <a:pPr algn="r" rtl="1" fontAlgn="t"/>
                      <a:r>
                        <a:rPr lang="ar-AE" sz="1800" b="0" i="0" u="none" strike="noStrike" dirty="0">
                          <a:solidFill>
                            <a:srgbClr val="000000"/>
                          </a:solidFill>
                          <a:effectLst/>
                          <a:latin typeface="Berlin Sans FB"/>
                          <a:cs typeface="AL-Mohanad" pitchFamily="2" charset="-78"/>
                        </a:rPr>
                        <a:t>الاتصال </a:t>
                      </a:r>
                      <a:r>
                        <a:rPr lang="ar-AE" sz="1800" b="0" i="0" u="none" strike="noStrike" dirty="0" smtClean="0">
                          <a:solidFill>
                            <a:srgbClr val="000000"/>
                          </a:solidFill>
                          <a:effectLst/>
                          <a:latin typeface="Berlin Sans FB"/>
                          <a:cs typeface="AL-Mohanad" pitchFamily="2" charset="-78"/>
                        </a:rPr>
                        <a:t>بالأنترنت </a:t>
                      </a:r>
                      <a:r>
                        <a:rPr lang="ar-AE" sz="1800" b="0" i="0" u="none" strike="noStrike" dirty="0">
                          <a:solidFill>
                            <a:srgbClr val="000000"/>
                          </a:solidFill>
                          <a:effectLst/>
                          <a:latin typeface="Berlin Sans FB"/>
                          <a:cs typeface="AL-Mohanad" pitchFamily="2" charset="-78"/>
                        </a:rPr>
                        <a:t>عبر الهاتف الثابت </a:t>
                      </a: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pPr algn="ctr" rtl="0" fontAlgn="t"/>
                      <a:r>
                        <a:rPr lang="en-US" sz="1000" b="0" i="0" u="none" strike="noStrike" dirty="0" smtClean="0">
                          <a:solidFill>
                            <a:srgbClr val="000000"/>
                          </a:solidFill>
                          <a:latin typeface="Gill Sans MT"/>
                          <a:cs typeface="AL-Mohanad" pitchFamily="2" charset="-78"/>
                        </a:rPr>
                        <a:t>99.39%</a:t>
                      </a:r>
                      <a:endParaRPr lang="en-US" sz="1000" b="0" i="0" u="none" strike="noStrike" dirty="0">
                        <a:solidFill>
                          <a:srgbClr val="000000"/>
                        </a:solidFill>
                        <a:latin typeface="Gill Sans MT"/>
                        <a:cs typeface="AL-Mohanad" pitchFamily="2" charset="-78"/>
                      </a:endParaRPr>
                    </a:p>
                  </a:txBody>
                  <a:tcPr marL="0" marR="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pPr algn="ctr" rtl="0" fontAlgn="t"/>
                      <a:r>
                        <a:rPr lang="en-US" sz="1000" b="0" i="0" u="none" strike="noStrike" dirty="0" smtClean="0">
                          <a:solidFill>
                            <a:srgbClr val="000000"/>
                          </a:solidFill>
                          <a:latin typeface="Gill Sans MT"/>
                          <a:cs typeface="AL-Mohanad" pitchFamily="2" charset="-78"/>
                        </a:rPr>
                        <a:t>99.63%</a:t>
                      </a:r>
                      <a:endParaRPr lang="en-US" sz="1000" b="0" i="0" u="none" strike="noStrike" dirty="0">
                        <a:solidFill>
                          <a:srgbClr val="000000"/>
                        </a:solidFill>
                        <a:latin typeface="Gill Sans MT"/>
                        <a:cs typeface="AL-Mohanad" pitchFamily="2" charset="-78"/>
                      </a:endParaRPr>
                    </a:p>
                  </a:txBody>
                  <a:tcPr marL="0" marR="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pPr algn="ctr" rtl="0" fontAlgn="t"/>
                      <a:r>
                        <a:rPr lang="en-US" sz="1000" b="0" i="0" u="none" strike="noStrike" dirty="0" smtClean="0">
                          <a:solidFill>
                            <a:srgbClr val="000000"/>
                          </a:solidFill>
                          <a:latin typeface="Gill Sans MT"/>
                          <a:cs typeface="AL-Mohanad" pitchFamily="2" charset="-78"/>
                        </a:rPr>
                        <a:t>82.67%</a:t>
                      </a:r>
                      <a:endParaRPr lang="en-US" sz="1000" b="0" i="0" u="none" strike="noStrike" dirty="0">
                        <a:solidFill>
                          <a:srgbClr val="000000"/>
                        </a:solidFill>
                        <a:latin typeface="Gill Sans MT"/>
                        <a:cs typeface="AL-Mohanad" pitchFamily="2" charset="-78"/>
                      </a:endParaRPr>
                    </a:p>
                  </a:txBody>
                  <a:tcPr marL="0" marR="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pPr algn="ctr" rtl="0" fontAlgn="t"/>
                      <a:r>
                        <a:rPr lang="en-US" sz="1000" b="0" i="0" u="none" strike="noStrike" dirty="0" smtClean="0">
                          <a:solidFill>
                            <a:srgbClr val="000000"/>
                          </a:solidFill>
                          <a:latin typeface="Gill Sans MT"/>
                          <a:cs typeface="AL-Mohanad" pitchFamily="2" charset="-78"/>
                        </a:rPr>
                        <a:t>87.78%</a:t>
                      </a:r>
                      <a:endParaRPr lang="en-US" sz="1000" b="0" i="0" u="none" strike="noStrike" dirty="0">
                        <a:solidFill>
                          <a:srgbClr val="000000"/>
                        </a:solidFill>
                        <a:latin typeface="Gill Sans MT"/>
                        <a:cs typeface="AL-Mohanad" pitchFamily="2" charset="-78"/>
                      </a:endParaRPr>
                    </a:p>
                  </a:txBody>
                  <a:tcPr marL="0" marR="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r>
            </a:tbl>
          </a:graphicData>
        </a:graphic>
      </p:graphicFrame>
      <p:sp>
        <p:nvSpPr>
          <p:cNvPr id="12" name="Content Placeholder 3"/>
          <p:cNvSpPr>
            <a:spLocks noGrp="1"/>
          </p:cNvSpPr>
          <p:nvPr>
            <p:ph type="subTitle" idx="1"/>
          </p:nvPr>
        </p:nvSpPr>
        <p:spPr>
          <a:xfrm>
            <a:off x="1386257" y="2369976"/>
            <a:ext cx="7553604" cy="802433"/>
          </a:xfrm>
        </p:spPr>
        <p:txBody>
          <a:bodyPr/>
          <a:lstStyle/>
          <a:p>
            <a:pPr marL="457200" indent="-457200" algn="r" rtl="1">
              <a:buFont typeface="Arial" pitchFamily="34" charset="0"/>
              <a:buChar char="•"/>
            </a:pPr>
            <a:r>
              <a:rPr lang="ar-AE" sz="2800" dirty="0" smtClean="0">
                <a:latin typeface="Berlin Sans FB" pitchFamily="34" charset="0"/>
                <a:cs typeface="AL-Mohanad" pitchFamily="2" charset="-78"/>
              </a:rPr>
              <a:t>اتصالات- الاتصال بالأنترنت عبر الهاتف الثابت </a:t>
            </a:r>
            <a:endParaRPr lang="en-US" sz="2800" dirty="0" smtClean="0">
              <a:latin typeface="Berlin Sans FB" pitchFamily="34" charset="0"/>
              <a:cs typeface="AL-Mohanad" pitchFamily="2" charset="-78"/>
            </a:endParaRPr>
          </a:p>
          <a:p>
            <a:endParaRPr lang="en-US" sz="2800" dirty="0" smtClean="0">
              <a:latin typeface="Berlin Sans FB" pitchFamily="34" charset="0"/>
              <a:cs typeface="AL-Mohanad" pitchFamily="2" charset="-78"/>
            </a:endParaRPr>
          </a:p>
          <a:p>
            <a:endParaRPr lang="en-US" sz="2800" dirty="0" smtClean="0">
              <a:latin typeface="Berlin Sans FB" pitchFamily="34" charset="0"/>
              <a:cs typeface="AL-Mohanad" pitchFamily="2" charset="-78"/>
            </a:endParaRPr>
          </a:p>
          <a:p>
            <a:endParaRPr lang="en-US" sz="2800" dirty="0" smtClean="0">
              <a:latin typeface="Berlin Sans FB" pitchFamily="34" charset="0"/>
              <a:cs typeface="AL-Mohanad" pitchFamily="2" charset="-78"/>
            </a:endParaRPr>
          </a:p>
          <a:p>
            <a:endParaRPr lang="en-US" dirty="0" smtClean="0">
              <a:latin typeface="Berlin Sans FB" pitchFamily="34" charset="0"/>
              <a:cs typeface="AL-Mohanad" pitchFamily="2" charset="-78"/>
            </a:endParaRPr>
          </a:p>
          <a:p>
            <a:endParaRPr lang="en-US" dirty="0" smtClean="0">
              <a:latin typeface="Berlin Sans FB" pitchFamily="34" charset="0"/>
              <a:cs typeface="AL-Mohanad" pitchFamily="2" charset="-78"/>
            </a:endParaRPr>
          </a:p>
          <a:p>
            <a:endParaRPr lang="en-US" dirty="0">
              <a:cs typeface="AL-Mohanad" pitchFamily="2" charset="-78"/>
            </a:endParaRPr>
          </a:p>
        </p:txBody>
      </p:sp>
    </p:spTree>
    <p:extLst>
      <p:ext uri="{BB962C8B-B14F-4D97-AF65-F5344CB8AC3E}">
        <p14:creationId xmlns:p14="http://schemas.microsoft.com/office/powerpoint/2010/main" val="16224950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18</a:t>
            </a:fld>
            <a:endParaRPr lang="en-US" dirty="0"/>
          </a:p>
        </p:txBody>
      </p:sp>
      <p:sp>
        <p:nvSpPr>
          <p:cNvPr id="2" name="Title 1"/>
          <p:cNvSpPr>
            <a:spLocks noGrp="1"/>
          </p:cNvSpPr>
          <p:nvPr>
            <p:ph type="ctrTitle"/>
          </p:nvPr>
        </p:nvSpPr>
        <p:spPr>
          <a:xfrm>
            <a:off x="4998759" y="1408922"/>
            <a:ext cx="3819804" cy="466531"/>
          </a:xfrm>
        </p:spPr>
        <p:txBody>
          <a:bodyPr>
            <a:noAutofit/>
          </a:bodyPr>
          <a:lstStyle/>
          <a:p>
            <a:pPr lvl="1" algn="r" rtl="1">
              <a:spcBef>
                <a:spcPct val="0"/>
              </a:spcBef>
            </a:pPr>
            <a:r>
              <a:rPr lang="ar-AE" sz="2400" dirty="0" smtClean="0">
                <a:solidFill>
                  <a:srgbClr val="BF9D25"/>
                </a:solidFill>
                <a:latin typeface="Berlin Sans FB" pitchFamily="34" charset="0"/>
                <a:cs typeface="+mn-cs"/>
              </a:rPr>
              <a:t>ملخص</a:t>
            </a:r>
            <a:endParaRPr lang="en-US" sz="2400" dirty="0">
              <a:solidFill>
                <a:srgbClr val="BF9D25"/>
              </a:solidFill>
              <a:latin typeface="Berlin Sans FB" pitchFamily="34" charset="0"/>
              <a:cs typeface="+mn-cs"/>
            </a:endParaRPr>
          </a:p>
        </p:txBody>
      </p:sp>
      <p:sp>
        <p:nvSpPr>
          <p:cNvPr id="4" name="Content Placeholder 3"/>
          <p:cNvSpPr>
            <a:spLocks noGrp="1"/>
          </p:cNvSpPr>
          <p:nvPr>
            <p:ph type="subTitle" idx="1"/>
          </p:nvPr>
        </p:nvSpPr>
        <p:spPr>
          <a:xfrm>
            <a:off x="998376" y="1408922"/>
            <a:ext cx="7820187" cy="402899"/>
          </a:xfrm>
        </p:spPr>
        <p:txBody>
          <a:bodyPr/>
          <a:lstStyle/>
          <a:p>
            <a:endParaRPr lang="en-US" dirty="0" smtClean="0">
              <a:latin typeface="Berlin Sans FB" pitchFamily="34" charset="0"/>
              <a:cs typeface="+mn-cs"/>
            </a:endParaRPr>
          </a:p>
          <a:p>
            <a:pPr marL="457200" indent="-457200" algn="r" rtl="1"/>
            <a:r>
              <a:rPr lang="en-US" sz="2000" u="sng" dirty="0" smtClean="0">
                <a:latin typeface="Berlin Sans FB" pitchFamily="34" charset="0"/>
                <a:cs typeface="+mn-cs"/>
              </a:rPr>
              <a:t> 1 </a:t>
            </a:r>
            <a:r>
              <a:rPr lang="ar-AE" sz="2000" u="sng" dirty="0" smtClean="0">
                <a:latin typeface="Berlin Sans FB" pitchFamily="34" charset="0"/>
                <a:cs typeface="AL-Mohanad" pitchFamily="2" charset="-78"/>
              </a:rPr>
              <a:t>خدمات الصوت عبر الهاتف الثابت:</a:t>
            </a:r>
            <a:endParaRPr lang="en-US" sz="2000" dirty="0" smtClean="0">
              <a:latin typeface="Berlin Sans FB" pitchFamily="34" charset="0"/>
              <a:cs typeface="AL-Mohanad" pitchFamily="2" charset="-78"/>
            </a:endParaRPr>
          </a:p>
          <a:p>
            <a:pPr marL="457200" indent="-457200" algn="r" rtl="1"/>
            <a:r>
              <a:rPr lang="ar-AE" sz="2000" u="sng" dirty="0" smtClean="0">
                <a:latin typeface="Berlin Sans FB" pitchFamily="34" charset="0"/>
                <a:cs typeface="AL-Mohanad" pitchFamily="2" charset="-78"/>
              </a:rPr>
              <a:t>النتيجة</a:t>
            </a:r>
            <a:endParaRPr lang="en-US" sz="2000" u="sng" dirty="0" smtClean="0">
              <a:latin typeface="Berlin Sans FB" pitchFamily="34" charset="0"/>
              <a:cs typeface="AL-Mohanad" pitchFamily="2" charset="-78"/>
            </a:endParaRPr>
          </a:p>
          <a:p>
            <a:pPr marL="457200" indent="-457200" algn="r" rtl="1">
              <a:buFont typeface="Arial" pitchFamily="34" charset="0"/>
              <a:buChar char="•"/>
            </a:pPr>
            <a:r>
              <a:rPr lang="ar-AE" sz="1200" dirty="0" smtClean="0">
                <a:cs typeface="AL-Mohanad" pitchFamily="2" charset="-78"/>
              </a:rPr>
              <a:t>توافر الشبكة</a:t>
            </a:r>
            <a:endParaRPr lang="en-US" sz="1200" u="sng" dirty="0" smtClean="0">
              <a:latin typeface="Berlin Sans FB" pitchFamily="34" charset="0"/>
              <a:cs typeface="AL-Mohanad" pitchFamily="2" charset="-78"/>
            </a:endParaRPr>
          </a:p>
          <a:p>
            <a:pPr marL="457200" indent="-457200" algn="r" rtl="1"/>
            <a:r>
              <a:rPr lang="en-US" sz="1200" dirty="0" smtClean="0">
                <a:latin typeface="Berlin Sans FB" pitchFamily="34" charset="0"/>
                <a:cs typeface="AL-Mohanad" pitchFamily="2" charset="-78"/>
              </a:rPr>
              <a:t> </a:t>
            </a:r>
            <a:r>
              <a:rPr lang="ar-AE" sz="1200" dirty="0" smtClean="0">
                <a:latin typeface="Berlin Sans FB" pitchFamily="34" charset="0"/>
                <a:cs typeface="AL-Mohanad" pitchFamily="2" charset="-78"/>
              </a:rPr>
              <a:t>توافر شبكات المقاسم للشركات المرخص لها بنسبة 100% خلال العام </a:t>
            </a:r>
            <a:r>
              <a:rPr lang="en-US" sz="1200" dirty="0" smtClean="0">
                <a:cs typeface="AL-Mohanad" pitchFamily="2" charset="-78"/>
              </a:rPr>
              <a:t>2015</a:t>
            </a:r>
            <a:endParaRPr lang="en-US" sz="1200" dirty="0" smtClean="0">
              <a:cs typeface="AL-Mohanad" pitchFamily="2" charset="-78"/>
            </a:endParaRPr>
          </a:p>
          <a:p>
            <a:pPr marL="457200" indent="-457200" algn="r" rtl="1"/>
            <a:endParaRPr lang="en-US" sz="1200" u="sng" dirty="0" smtClean="0">
              <a:latin typeface="Berlin Sans FB" pitchFamily="34" charset="0"/>
              <a:cs typeface="AL-Mohanad" pitchFamily="2" charset="-78"/>
            </a:endParaRPr>
          </a:p>
          <a:p>
            <a:pPr algn="just" rtl="1"/>
            <a:r>
              <a:rPr lang="ar-AE" sz="1200" dirty="0" smtClean="0">
                <a:cs typeface="AL-Mohanad" pitchFamily="2" charset="-78"/>
              </a:rPr>
              <a:t>ويوضح الشكل التالي 1.1 نسبة فعالية الشبكة على التوالي لكل من المرخص لهم خلال عام </a:t>
            </a:r>
            <a:r>
              <a:rPr lang="en-US" sz="1200" dirty="0" smtClean="0">
                <a:cs typeface="AL-Mohanad" pitchFamily="2" charset="-78"/>
              </a:rPr>
              <a:t>2015</a:t>
            </a:r>
            <a:endParaRPr lang="en-US" sz="1200" dirty="0" smtClean="0">
              <a:cs typeface="AL-Mohanad" pitchFamily="2" charset="-78"/>
            </a:endParaRPr>
          </a:p>
          <a:p>
            <a:pPr algn="just" rtl="1"/>
            <a:endParaRPr lang="en-US" sz="1600" dirty="0">
              <a:latin typeface="Berlin Sans FB" pitchFamily="34" charset="0"/>
              <a:cs typeface="+mn-cs"/>
            </a:endParaRPr>
          </a:p>
        </p:txBody>
      </p:sp>
      <p:sp>
        <p:nvSpPr>
          <p:cNvPr id="4098" name="Rectangle 2"/>
          <p:cNvSpPr>
            <a:spLocks noChangeArrowheads="1"/>
          </p:cNvSpPr>
          <p:nvPr/>
        </p:nvSpPr>
        <p:spPr bwMode="auto">
          <a:xfrm>
            <a:off x="3205162" y="5906277"/>
            <a:ext cx="42672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tabLst>
                <a:tab pos="457200" algn="l"/>
              </a:tabLst>
            </a:pPr>
            <a:r>
              <a:rPr lang="ar-AE" sz="1100" dirty="0" smtClean="0">
                <a:cs typeface="AL-Mohanad" pitchFamily="2" charset="-78"/>
              </a:rPr>
              <a:t>1</a:t>
            </a:r>
            <a:r>
              <a:rPr lang="en-US" sz="1100" dirty="0" smtClean="0">
                <a:cs typeface="AL-Mohanad" pitchFamily="2" charset="-78"/>
              </a:rPr>
              <a:t>-</a:t>
            </a:r>
            <a:r>
              <a:rPr lang="ar-AE" sz="1100" dirty="0" smtClean="0">
                <a:cs typeface="AL-Mohanad" pitchFamily="2" charset="-78"/>
              </a:rPr>
              <a:t>1 نسبة فعالية الشبكة</a:t>
            </a:r>
            <a:endParaRPr kumimoji="0" lang="en-US" sz="1100" i="0" u="none" strike="noStrike" cap="none" normalizeH="0" baseline="0" dirty="0" smtClean="0">
              <a:ln>
                <a:noFill/>
              </a:ln>
              <a:solidFill>
                <a:schemeClr val="tx1"/>
              </a:solidFill>
              <a:effectLst/>
              <a:latin typeface="Berlin Sans FB" pitchFamily="34" charset="0"/>
              <a:cs typeface="AL-Mohanad" pitchFamily="2" charset="-78"/>
            </a:endParaRPr>
          </a:p>
        </p:txBody>
      </p:sp>
      <p:graphicFrame>
        <p:nvGraphicFramePr>
          <p:cNvPr id="9" name="Chart 8"/>
          <p:cNvGraphicFramePr>
            <a:graphicFrameLocks/>
          </p:cNvGraphicFramePr>
          <p:nvPr>
            <p:extLst>
              <p:ext uri="{D42A27DB-BD31-4B8C-83A1-F6EECF244321}">
                <p14:modId xmlns:p14="http://schemas.microsoft.com/office/powerpoint/2010/main" val="4245495315"/>
              </p:ext>
            </p:extLst>
          </p:nvPr>
        </p:nvGraphicFramePr>
        <p:xfrm>
          <a:off x="1683955" y="3279227"/>
          <a:ext cx="6343650" cy="281283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19</a:t>
            </a:fld>
            <a:endParaRPr lang="en-US" dirty="0"/>
          </a:p>
        </p:txBody>
      </p:sp>
      <p:sp>
        <p:nvSpPr>
          <p:cNvPr id="2" name="Title 1"/>
          <p:cNvSpPr>
            <a:spLocks noGrp="1"/>
          </p:cNvSpPr>
          <p:nvPr>
            <p:ph type="ctrTitle"/>
          </p:nvPr>
        </p:nvSpPr>
        <p:spPr/>
        <p:txBody>
          <a:bodyPr>
            <a:noAutofit/>
          </a:bodyPr>
          <a:lstStyle/>
          <a:p>
            <a:pPr lvl="1" algn="r" rtl="0">
              <a:spcBef>
                <a:spcPct val="0"/>
              </a:spcBef>
            </a:pPr>
            <a:r>
              <a:rPr lang="ar-AE" sz="2000" u="sng" dirty="0" smtClean="0">
                <a:latin typeface="Berlin Sans FB" pitchFamily="34" charset="0"/>
                <a:cs typeface="AL-Mohanad" pitchFamily="2" charset="-78"/>
              </a:rPr>
              <a:t>2. خدمات الصوت للهاتف المتحرك</a:t>
            </a:r>
            <a:endParaRPr lang="en-US" sz="2000" u="sng" dirty="0">
              <a:latin typeface="Berlin Sans FB" pitchFamily="34" charset="0"/>
              <a:cs typeface="AL-Mohanad" pitchFamily="2" charset="-78"/>
            </a:endParaRPr>
          </a:p>
        </p:txBody>
      </p:sp>
      <p:sp>
        <p:nvSpPr>
          <p:cNvPr id="4" name="Content Placeholder 3"/>
          <p:cNvSpPr>
            <a:spLocks noGrp="1"/>
          </p:cNvSpPr>
          <p:nvPr>
            <p:ph type="subTitle" idx="1"/>
          </p:nvPr>
        </p:nvSpPr>
        <p:spPr>
          <a:xfrm>
            <a:off x="2090057" y="2321030"/>
            <a:ext cx="6728506" cy="402899"/>
          </a:xfrm>
        </p:spPr>
        <p:txBody>
          <a:bodyPr>
            <a:noAutofit/>
          </a:bodyPr>
          <a:lstStyle/>
          <a:p>
            <a:pPr lvl="1" algn="r" rtl="1">
              <a:buFont typeface="Arial" pitchFamily="34" charset="0"/>
              <a:buChar char="•"/>
            </a:pPr>
            <a:r>
              <a:rPr lang="ar-AE" sz="1800" dirty="0" smtClean="0">
                <a:solidFill>
                  <a:schemeClr val="tx1"/>
                </a:solidFill>
                <a:latin typeface="Berlin Sans FB" pitchFamily="34" charset="0"/>
                <a:cs typeface="AL-Mohanad" pitchFamily="2" charset="-78"/>
              </a:rPr>
              <a:t>نتيجة توافر شبكات المقاسم</a:t>
            </a:r>
            <a:r>
              <a:rPr lang="en-US" sz="1800" dirty="0" smtClean="0">
                <a:solidFill>
                  <a:schemeClr val="tx1"/>
                </a:solidFill>
                <a:latin typeface="Berlin Sans FB" pitchFamily="34" charset="0"/>
                <a:cs typeface="AL-Mohanad" pitchFamily="2" charset="-78"/>
              </a:rPr>
              <a:t>  </a:t>
            </a:r>
          </a:p>
          <a:p>
            <a:pPr lvl="1" algn="r" rtl="1"/>
            <a:r>
              <a:rPr lang="ar-AE" sz="1200" dirty="0" smtClean="0">
                <a:solidFill>
                  <a:schemeClr val="tx1"/>
                </a:solidFill>
                <a:latin typeface="Berlin Sans FB" pitchFamily="34" charset="0"/>
                <a:cs typeface="AL-Mohanad" pitchFamily="2" charset="-78"/>
              </a:rPr>
              <a:t>توافر شبكات المقاسم للشركات المرخص لها بنسبة 100% خلال العام </a:t>
            </a:r>
            <a:r>
              <a:rPr lang="en-US" sz="1200" dirty="0" smtClean="0">
                <a:solidFill>
                  <a:schemeClr val="tx1"/>
                </a:solidFill>
                <a:cs typeface="AL-Mohanad" pitchFamily="2" charset="-78"/>
              </a:rPr>
              <a:t>2015</a:t>
            </a:r>
            <a:r>
              <a:rPr lang="ar-AE" sz="1200" dirty="0" smtClean="0">
                <a:solidFill>
                  <a:schemeClr val="tx1"/>
                </a:solidFill>
                <a:latin typeface="Berlin Sans FB" pitchFamily="34" charset="0"/>
                <a:cs typeface="AL-Mohanad" pitchFamily="2" charset="-78"/>
              </a:rPr>
              <a:t>.</a:t>
            </a:r>
            <a:endParaRPr lang="en-US" sz="1200" dirty="0" smtClean="0">
              <a:solidFill>
                <a:schemeClr val="tx1"/>
              </a:solidFill>
              <a:latin typeface="Berlin Sans FB" pitchFamily="34" charset="0"/>
              <a:cs typeface="AL-Mohanad" pitchFamily="2" charset="-78"/>
            </a:endParaRPr>
          </a:p>
          <a:p>
            <a:pPr lvl="1" algn="r" rtl="1">
              <a:buFont typeface="Arial" pitchFamily="34" charset="0"/>
              <a:buChar char="•"/>
            </a:pPr>
            <a:r>
              <a:rPr lang="ar-AE" sz="1800" dirty="0" smtClean="0">
                <a:solidFill>
                  <a:schemeClr val="tx1"/>
                </a:solidFill>
                <a:latin typeface="Berlin Sans FB" pitchFamily="34" charset="0"/>
                <a:cs typeface="AL-Mohanad" pitchFamily="2" charset="-78"/>
              </a:rPr>
              <a:t>توافر شبكات الراديو</a:t>
            </a:r>
            <a:endParaRPr lang="en-US" sz="1800" i="1" u="sng" dirty="0" smtClean="0">
              <a:solidFill>
                <a:schemeClr val="tx1"/>
              </a:solidFill>
              <a:latin typeface="Berlin Sans FB" pitchFamily="34" charset="0"/>
              <a:cs typeface="AL-Mohanad" pitchFamily="2" charset="-78"/>
            </a:endParaRPr>
          </a:p>
          <a:p>
            <a:pPr lvl="1" algn="r" rtl="1"/>
            <a:r>
              <a:rPr lang="ar-AE" sz="1400" b="1" u="sng" dirty="0" smtClean="0">
                <a:solidFill>
                  <a:schemeClr val="tx1"/>
                </a:solidFill>
                <a:latin typeface="Berlin Sans FB" pitchFamily="34" charset="0"/>
                <a:cs typeface="AL-Mohanad" pitchFamily="2" charset="-78"/>
              </a:rPr>
              <a:t>النتيجة</a:t>
            </a:r>
            <a:endParaRPr lang="en-US" sz="1400" b="1" u="sng" dirty="0" smtClean="0">
              <a:solidFill>
                <a:schemeClr val="tx1"/>
              </a:solidFill>
              <a:latin typeface="Berlin Sans FB" pitchFamily="34" charset="0"/>
              <a:cs typeface="AL-Mohanad" pitchFamily="2" charset="-78"/>
            </a:endParaRPr>
          </a:p>
          <a:p>
            <a:pPr lvl="1" algn="r" rtl="1"/>
            <a:r>
              <a:rPr lang="ar-AE" sz="1200" dirty="0" smtClean="0">
                <a:solidFill>
                  <a:schemeClr val="tx1"/>
                </a:solidFill>
                <a:cs typeface="AL-Mohanad" pitchFamily="2" charset="-78"/>
              </a:rPr>
              <a:t>ويوضح الشكل التالي</a:t>
            </a:r>
            <a:r>
              <a:rPr lang="en-US" sz="1200" dirty="0" smtClean="0">
                <a:solidFill>
                  <a:schemeClr val="tx1"/>
                </a:solidFill>
                <a:cs typeface="AL-Mohanad" pitchFamily="2" charset="-78"/>
              </a:rPr>
              <a:t>2.1 </a:t>
            </a:r>
            <a:r>
              <a:rPr lang="ar-AE" sz="1200" dirty="0" smtClean="0">
                <a:solidFill>
                  <a:schemeClr val="tx1"/>
                </a:solidFill>
                <a:cs typeface="AL-Mohanad" pitchFamily="2" charset="-78"/>
              </a:rPr>
              <a:t> نسبة توافر شبكات الراديو لكل من المرخص لهم خلال عام</a:t>
            </a:r>
            <a:r>
              <a:rPr lang="en-US" sz="1200" dirty="0" smtClean="0">
                <a:solidFill>
                  <a:schemeClr val="tx1"/>
                </a:solidFill>
                <a:cs typeface="AL-Mohanad" pitchFamily="2" charset="-78"/>
              </a:rPr>
              <a:t> </a:t>
            </a:r>
            <a:r>
              <a:rPr lang="en-US" sz="1200" dirty="0" smtClean="0">
                <a:solidFill>
                  <a:schemeClr val="tx1"/>
                </a:solidFill>
                <a:cs typeface="AL-Mohanad" pitchFamily="2" charset="-78"/>
              </a:rPr>
              <a:t>2015  </a:t>
            </a:r>
            <a:endParaRPr lang="en-US" sz="1200" dirty="0">
              <a:solidFill>
                <a:schemeClr val="tx1"/>
              </a:solidFill>
              <a:latin typeface="Berlin Sans FB" pitchFamily="34" charset="0"/>
              <a:cs typeface="AL-Mohanad" pitchFamily="2" charset="-78"/>
            </a:endParaRPr>
          </a:p>
        </p:txBody>
      </p:sp>
      <p:sp>
        <p:nvSpPr>
          <p:cNvPr id="2049" name="Rectangle 1"/>
          <p:cNvSpPr>
            <a:spLocks noChangeArrowheads="1"/>
          </p:cNvSpPr>
          <p:nvPr/>
        </p:nvSpPr>
        <p:spPr bwMode="auto">
          <a:xfrm>
            <a:off x="4998759" y="6117595"/>
            <a:ext cx="2474442"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ar-AE" sz="1100" i="0" u="none" strike="noStrike" cap="none" normalizeH="0" baseline="0" dirty="0" smtClean="0" bmk="_Toc349483036">
                <a:ln>
                  <a:noFill/>
                </a:ln>
                <a:solidFill>
                  <a:schemeClr val="tx1"/>
                </a:solidFill>
                <a:effectLst/>
                <a:latin typeface="Berlin Sans FB" pitchFamily="34" charset="0"/>
                <a:ea typeface="SimSun" pitchFamily="2" charset="-122"/>
                <a:cs typeface="AL-Mohanad" pitchFamily="2" charset="-78"/>
              </a:rPr>
              <a:t>شكل</a:t>
            </a:r>
            <a:r>
              <a:rPr kumimoji="0" lang="en-US" sz="1100" i="0" u="none" strike="noStrike" cap="none" normalizeH="0" baseline="0" dirty="0" smtClean="0" bmk="_Toc349483036">
                <a:ln>
                  <a:noFill/>
                </a:ln>
                <a:solidFill>
                  <a:schemeClr val="tx1"/>
                </a:solidFill>
                <a:effectLst/>
                <a:latin typeface="Berlin Sans FB" pitchFamily="34" charset="0"/>
                <a:ea typeface="SimSun" pitchFamily="2" charset="-122"/>
                <a:cs typeface="AL-Mohanad" pitchFamily="2" charset="-78"/>
              </a:rPr>
              <a:t>2.1 </a:t>
            </a:r>
            <a:r>
              <a:rPr kumimoji="0" lang="ar-AE" sz="1100" i="0" u="none" strike="noStrike" cap="none" normalizeH="0" dirty="0" smtClean="0" bmk="_Toc349483036">
                <a:ln>
                  <a:noFill/>
                </a:ln>
                <a:solidFill>
                  <a:schemeClr val="tx1"/>
                </a:solidFill>
                <a:effectLst/>
                <a:latin typeface="Berlin Sans FB" pitchFamily="34" charset="0"/>
                <a:ea typeface="SimSun" pitchFamily="2" charset="-122"/>
                <a:cs typeface="AL-Mohanad" pitchFamily="2" charset="-78"/>
              </a:rPr>
              <a:t>توافر شبكات الراديو</a:t>
            </a:r>
            <a:endParaRPr kumimoji="0" lang="en-US" sz="1100" i="0" u="none" strike="noStrike" cap="none" normalizeH="0" baseline="0" dirty="0" smtClean="0">
              <a:ln>
                <a:noFill/>
              </a:ln>
              <a:solidFill>
                <a:schemeClr val="tx1"/>
              </a:solidFill>
              <a:effectLst/>
              <a:latin typeface="Berlin Sans FB" pitchFamily="34" charset="0"/>
              <a:cs typeface="AL-Mohanad" pitchFamily="2" charset="-78"/>
            </a:endParaRPr>
          </a:p>
        </p:txBody>
      </p:sp>
      <p:sp>
        <p:nvSpPr>
          <p:cNvPr id="9" name="Title 1"/>
          <p:cNvSpPr txBox="1">
            <a:spLocks/>
          </p:cNvSpPr>
          <p:nvPr/>
        </p:nvSpPr>
        <p:spPr>
          <a:xfrm>
            <a:off x="685800" y="304800"/>
            <a:ext cx="8001000" cy="639762"/>
          </a:xfrm>
          <a:prstGeom prst="rect">
            <a:avLst/>
          </a:prstGeom>
        </p:spPr>
        <p:txBody>
          <a:bodyPr vert="horz" lIns="91440" tIns="45720" rIns="91440" bIns="45720" rtlCol="0" anchor="ctr">
            <a:noAutofit/>
          </a:bodyPr>
          <a:lstStyle/>
          <a:p>
            <a:pPr marL="0" marR="0" lvl="1" indent="0" algn="r" defTabSz="914400" rtl="1" eaLnBrk="1" fontAlgn="auto" latinLnBrk="0" hangingPunct="1">
              <a:lnSpc>
                <a:spcPct val="100000"/>
              </a:lnSpc>
              <a:spcBef>
                <a:spcPct val="0"/>
              </a:spcBef>
              <a:spcAft>
                <a:spcPts val="0"/>
              </a:spcAft>
              <a:buClrTx/>
              <a:buSzTx/>
              <a:buFontTx/>
              <a:buNone/>
              <a:tabLst/>
              <a:defRPr/>
            </a:pPr>
            <a:r>
              <a:rPr kumimoji="0" lang="ar-AE" sz="2400" b="0" i="0" u="none" strike="noStrike" kern="0" cap="none" spc="0" normalizeH="0" baseline="0" noProof="0" dirty="0" smtClean="0">
                <a:ln>
                  <a:noFill/>
                </a:ln>
                <a:solidFill>
                  <a:srgbClr val="BF9D25"/>
                </a:solidFill>
                <a:effectLst/>
                <a:uLnTx/>
                <a:uFillTx/>
                <a:latin typeface="Berlin Sans FB" pitchFamily="34" charset="0"/>
              </a:rPr>
              <a:t>ملخص</a:t>
            </a:r>
            <a:endParaRPr kumimoji="0" lang="en-US" sz="2400" b="0" i="0" u="none" strike="noStrike" kern="0" cap="none" spc="0" normalizeH="0" baseline="0" noProof="0" dirty="0">
              <a:ln>
                <a:noFill/>
              </a:ln>
              <a:solidFill>
                <a:srgbClr val="BF9D25"/>
              </a:solidFill>
              <a:effectLst/>
              <a:uLnTx/>
              <a:uFillTx/>
              <a:latin typeface="Berlin Sans FB" pitchFamily="34" charset="0"/>
            </a:endParaRPr>
          </a:p>
        </p:txBody>
      </p:sp>
      <p:graphicFrame>
        <p:nvGraphicFramePr>
          <p:cNvPr id="11" name="Chart 10"/>
          <p:cNvGraphicFramePr>
            <a:graphicFrameLocks/>
          </p:cNvGraphicFramePr>
          <p:nvPr>
            <p:extLst>
              <p:ext uri="{D42A27DB-BD31-4B8C-83A1-F6EECF244321}">
                <p14:modId xmlns:p14="http://schemas.microsoft.com/office/powerpoint/2010/main" val="2483346594"/>
              </p:ext>
            </p:extLst>
          </p:nvPr>
        </p:nvGraphicFramePr>
        <p:xfrm>
          <a:off x="2090057" y="3496742"/>
          <a:ext cx="6043448"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47057" y="1643882"/>
            <a:ext cx="8001000" cy="646331"/>
          </a:xfrm>
          <a:prstGeom prst="rect">
            <a:avLst/>
          </a:prstGeom>
        </p:spPr>
        <p:txBody>
          <a:bodyPr vert="horz" wrap="square" anchor="ctr" anchorCtr="0">
            <a:spAutoFit/>
          </a:body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ar-AE" sz="3600" b="1" i="0" u="none" strike="noStrike" kern="1200" cap="none" spc="0" normalizeH="0" baseline="0" noProof="0" dirty="0" smtClean="0">
                <a:ln>
                  <a:noFill/>
                </a:ln>
                <a:solidFill>
                  <a:srgbClr val="FFFFFF"/>
                </a:solidFill>
                <a:effectLst/>
                <a:uLnTx/>
                <a:uFillTx/>
                <a:latin typeface="Tahoma"/>
                <a:ea typeface="+mj-ea"/>
                <a:cs typeface="AL-Mohanad" pitchFamily="2" charset="-78"/>
              </a:rPr>
              <a:t>الخلفية</a:t>
            </a:r>
            <a:endParaRPr kumimoji="0" lang="en-US" sz="3600" b="1" i="0" u="none" strike="noStrike" kern="1200" cap="none" spc="0" normalizeH="0" baseline="0" noProof="0" dirty="0">
              <a:ln>
                <a:noFill/>
              </a:ln>
              <a:solidFill>
                <a:srgbClr val="FFFFFF"/>
              </a:solidFill>
              <a:effectLst/>
              <a:uLnTx/>
              <a:uFillTx/>
              <a:latin typeface="Tahoma"/>
              <a:ea typeface="+mj-ea"/>
              <a:cs typeface="AL-Mohanad" pitchFamily="2" charset="-78"/>
            </a:endParaRPr>
          </a:p>
        </p:txBody>
      </p:sp>
      <p:sp>
        <p:nvSpPr>
          <p:cNvPr id="6" name="Rectangle 5"/>
          <p:cNvSpPr/>
          <p:nvPr/>
        </p:nvSpPr>
        <p:spPr>
          <a:xfrm>
            <a:off x="947057" y="2512244"/>
            <a:ext cx="7924800" cy="3170099"/>
          </a:xfrm>
          <a:prstGeom prst="rect">
            <a:avLst/>
          </a:prstGeom>
        </p:spPr>
        <p:txBody>
          <a:bodyPr wrap="square">
            <a:spAutoFit/>
          </a:bodyPr>
          <a:lstStyle/>
          <a:p>
            <a:pPr algn="r" rtl="1"/>
            <a:r>
              <a:rPr lang="ar-AE" sz="2000" dirty="0" smtClean="0">
                <a:solidFill>
                  <a:schemeClr val="bg1"/>
                </a:solidFill>
                <a:cs typeface="AL-Mohanad" pitchFamily="2" charset="-78"/>
              </a:rPr>
              <a:t>ان الجودة الفنية لجودة الخدمات</a:t>
            </a:r>
            <a:r>
              <a:rPr lang="en-US" sz="2000" dirty="0" smtClean="0">
                <a:solidFill>
                  <a:schemeClr val="bg1"/>
                </a:solidFill>
                <a:cs typeface="AL-Mohanad" pitchFamily="2" charset="-78"/>
              </a:rPr>
              <a:t> </a:t>
            </a:r>
            <a:r>
              <a:rPr lang="ar-AE" sz="2000" dirty="0" smtClean="0">
                <a:solidFill>
                  <a:schemeClr val="bg1"/>
                </a:solidFill>
                <a:cs typeface="AL-Mohanad" pitchFamily="2" charset="-78"/>
              </a:rPr>
              <a:t>ومؤشرات الأداء الرئيسية تشكل جزءا من الأنظمة الصادرة من قبل الهيئة وفقا للتالي:</a:t>
            </a:r>
          </a:p>
          <a:p>
            <a:pPr algn="r" rtl="1"/>
            <a:endParaRPr lang="ar-AE" sz="2000" dirty="0" smtClean="0">
              <a:solidFill>
                <a:schemeClr val="bg1"/>
              </a:solidFill>
              <a:cs typeface="AL-Mohanad" pitchFamily="2" charset="-78"/>
            </a:endParaRPr>
          </a:p>
          <a:p>
            <a:pPr algn="r" rtl="1"/>
            <a:r>
              <a:rPr lang="ar-AE" sz="2000" dirty="0" smtClean="0">
                <a:solidFill>
                  <a:schemeClr val="bg1"/>
                </a:solidFill>
                <a:cs typeface="AL-Mohanad" pitchFamily="2" charset="-78"/>
              </a:rPr>
              <a:t>المادة 13 (3) من القانون الاتحادي بموجب المرسوم رقم (3) من عام 2003. </a:t>
            </a:r>
          </a:p>
          <a:p>
            <a:pPr algn="r" rtl="1"/>
            <a:r>
              <a:rPr lang="ar-AE" sz="2000" dirty="0" smtClean="0">
                <a:solidFill>
                  <a:schemeClr val="bg1"/>
                </a:solidFill>
                <a:cs typeface="AL-Mohanad" pitchFamily="2" charset="-78"/>
              </a:rPr>
              <a:t>تم وضع هذا النظام للتأكد من أن الجهات المرخص لها قادرة على تطبيق معايير الجودة في الأداء والتقيد بشروط الترخيص الممنوح لهم.</a:t>
            </a:r>
            <a:br>
              <a:rPr lang="ar-AE" sz="2000" dirty="0" smtClean="0">
                <a:solidFill>
                  <a:schemeClr val="bg1"/>
                </a:solidFill>
                <a:cs typeface="AL-Mohanad" pitchFamily="2" charset="-78"/>
              </a:rPr>
            </a:br>
            <a:r>
              <a:rPr lang="ar-AE" sz="2000" dirty="0" smtClean="0">
                <a:solidFill>
                  <a:schemeClr val="bg1"/>
                </a:solidFill>
                <a:cs typeface="AL-Mohanad" pitchFamily="2" charset="-78"/>
              </a:rPr>
              <a:t>    </a:t>
            </a:r>
          </a:p>
          <a:p>
            <a:pPr algn="r" rtl="1"/>
            <a:r>
              <a:rPr lang="ar-AE" sz="2000" dirty="0" smtClean="0">
                <a:solidFill>
                  <a:schemeClr val="bg1"/>
                </a:solidFill>
                <a:cs typeface="AL-Mohanad" pitchFamily="2" charset="-78"/>
              </a:rPr>
              <a:t> المادة 14 (3) من القانون الاتحادي بموجب المرسوم رقم (3) من عام 2003.</a:t>
            </a:r>
          </a:p>
          <a:p>
            <a:pPr algn="r" rtl="1"/>
            <a:r>
              <a:rPr lang="ar-AE" sz="2000" dirty="0" smtClean="0">
                <a:solidFill>
                  <a:schemeClr val="bg1"/>
                </a:solidFill>
                <a:cs typeface="AL-Mohanad" pitchFamily="2" charset="-78"/>
              </a:rPr>
              <a:t> ويهدف هذا النظام إلى منح الهيئة سلطة إصدار السياسات فيما يتعلق بالشروط ومستوى الخدمة من قبل المرخص لهم للمستهلكين، بما في ذلك معايير وجودة الخدمة.</a:t>
            </a:r>
            <a:endParaRPr lang="ar-AE" sz="2000" dirty="0">
              <a:solidFill>
                <a:schemeClr val="bg1"/>
              </a:solidFill>
              <a:cs typeface="AL-Mohanad" pitchFamily="2" charset="-78"/>
            </a:endParaRPr>
          </a:p>
        </p:txBody>
      </p:sp>
    </p:spTree>
    <p:extLst>
      <p:ext uri="{BB962C8B-B14F-4D97-AF65-F5344CB8AC3E}">
        <p14:creationId xmlns:p14="http://schemas.microsoft.com/office/powerpoint/2010/main" val="23732671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20</a:t>
            </a:fld>
            <a:endParaRPr lang="en-US" dirty="0"/>
          </a:p>
        </p:txBody>
      </p:sp>
      <p:sp>
        <p:nvSpPr>
          <p:cNvPr id="10" name="Title 1"/>
          <p:cNvSpPr>
            <a:spLocks noGrp="1"/>
          </p:cNvSpPr>
          <p:nvPr>
            <p:ph type="ctrTitle"/>
          </p:nvPr>
        </p:nvSpPr>
        <p:spPr>
          <a:xfrm>
            <a:off x="5177596" y="1350199"/>
            <a:ext cx="3819804" cy="1039151"/>
          </a:xfrm>
        </p:spPr>
        <p:txBody>
          <a:bodyPr>
            <a:noAutofit/>
          </a:bodyPr>
          <a:lstStyle/>
          <a:p>
            <a:pPr lvl="1" algn="r" rtl="1">
              <a:spcBef>
                <a:spcPct val="0"/>
              </a:spcBef>
            </a:pPr>
            <a:r>
              <a:rPr lang="ar-AE" sz="2400" dirty="0" smtClean="0">
                <a:solidFill>
                  <a:srgbClr val="BF9D25"/>
                </a:solidFill>
                <a:latin typeface="Berlin Sans FB" pitchFamily="34" charset="0"/>
                <a:cs typeface="AL-Mohanad" pitchFamily="2" charset="-78"/>
              </a:rPr>
              <a:t>ملخص</a:t>
            </a:r>
            <a:endParaRPr lang="en-US" sz="2400" dirty="0">
              <a:solidFill>
                <a:srgbClr val="BF9D25"/>
              </a:solidFill>
              <a:latin typeface="Berlin Sans FB" pitchFamily="34" charset="0"/>
              <a:cs typeface="AL-Mohanad" pitchFamily="2" charset="-78"/>
            </a:endParaRPr>
          </a:p>
        </p:txBody>
      </p:sp>
      <p:sp>
        <p:nvSpPr>
          <p:cNvPr id="4" name="Content Placeholder 3"/>
          <p:cNvSpPr>
            <a:spLocks noGrp="1"/>
          </p:cNvSpPr>
          <p:nvPr>
            <p:ph type="subTitle" idx="1"/>
          </p:nvPr>
        </p:nvSpPr>
        <p:spPr>
          <a:xfrm>
            <a:off x="2971800" y="1986451"/>
            <a:ext cx="6172200" cy="402899"/>
          </a:xfrm>
        </p:spPr>
        <p:txBody>
          <a:bodyPr>
            <a:noAutofit/>
          </a:bodyPr>
          <a:lstStyle/>
          <a:p>
            <a:pPr lvl="1" algn="r" rtl="1">
              <a:buFont typeface="Arial" pitchFamily="34" charset="0"/>
              <a:buChar char="•"/>
            </a:pPr>
            <a:r>
              <a:rPr lang="ar-AE" sz="1800" dirty="0" smtClean="0">
                <a:solidFill>
                  <a:schemeClr val="tx1"/>
                </a:solidFill>
                <a:latin typeface="Berlin Sans FB" pitchFamily="34" charset="0"/>
                <a:cs typeface="AL-Mohanad" pitchFamily="2" charset="-78"/>
              </a:rPr>
              <a:t>نجاح اتمام المكالمات (الجيل الثاني والثالث)</a:t>
            </a:r>
            <a:endParaRPr lang="en-US" sz="1800" i="1" u="sng" dirty="0" smtClean="0">
              <a:solidFill>
                <a:schemeClr val="tx1"/>
              </a:solidFill>
              <a:latin typeface="Berlin Sans FB" pitchFamily="34" charset="0"/>
              <a:cs typeface="AL-Mohanad" pitchFamily="2" charset="-78"/>
            </a:endParaRPr>
          </a:p>
        </p:txBody>
      </p:sp>
      <p:sp>
        <p:nvSpPr>
          <p:cNvPr id="1025" name="Rectangle 1"/>
          <p:cNvSpPr>
            <a:spLocks noChangeArrowheads="1"/>
          </p:cNvSpPr>
          <p:nvPr/>
        </p:nvSpPr>
        <p:spPr bwMode="auto">
          <a:xfrm>
            <a:off x="3223727" y="5541005"/>
            <a:ext cx="52578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ar-AE" sz="1100" i="0" u="none" strike="noStrike" cap="none" normalizeH="0" baseline="0" dirty="0" smtClean="0" bmk="_Toc349483037">
                <a:ln>
                  <a:noFill/>
                </a:ln>
                <a:solidFill>
                  <a:schemeClr val="tx1"/>
                </a:solidFill>
                <a:effectLst/>
                <a:latin typeface="Berlin Sans FB" pitchFamily="34" charset="0"/>
                <a:ea typeface="SimSun" pitchFamily="2" charset="-122"/>
                <a:cs typeface="AL-Mohanad" pitchFamily="2" charset="-78"/>
              </a:rPr>
              <a:t>شكل </a:t>
            </a:r>
            <a:r>
              <a:rPr lang="en-US" sz="1100" dirty="0" smtClean="0" bmk="_Toc349483037">
                <a:latin typeface="Berlin Sans FB" pitchFamily="34" charset="0"/>
                <a:ea typeface="SimSun" pitchFamily="2" charset="-122"/>
                <a:cs typeface="AL-Mohanad" pitchFamily="2" charset="-78"/>
              </a:rPr>
              <a:t>2.2</a:t>
            </a:r>
            <a:r>
              <a:rPr kumimoji="0" lang="ar-AE" sz="1100" i="0" u="none" strike="noStrike" cap="none" normalizeH="0" baseline="0" dirty="0" smtClean="0" bmk="_Toc349483037">
                <a:ln>
                  <a:noFill/>
                </a:ln>
                <a:solidFill>
                  <a:schemeClr val="tx1"/>
                </a:solidFill>
                <a:effectLst/>
                <a:latin typeface="Berlin Sans FB" pitchFamily="34" charset="0"/>
                <a:ea typeface="SimSun" pitchFamily="2" charset="-122"/>
                <a:cs typeface="AL-Mohanad" pitchFamily="2" charset="-78"/>
              </a:rPr>
              <a:t>معدل نجاح اتمام المكالمات </a:t>
            </a:r>
            <a:endParaRPr kumimoji="0" lang="en-US" sz="1100" i="0" u="none" strike="noStrike" cap="none" normalizeH="0" baseline="0" dirty="0" smtClean="0">
              <a:ln>
                <a:noFill/>
              </a:ln>
              <a:solidFill>
                <a:schemeClr val="tx1"/>
              </a:solidFill>
              <a:effectLst/>
              <a:latin typeface="Berlin Sans FB" pitchFamily="34" charset="0"/>
              <a:cs typeface="AL-Mohanad" pitchFamily="2" charset="-78"/>
            </a:endParaRPr>
          </a:p>
        </p:txBody>
      </p:sp>
      <p:sp>
        <p:nvSpPr>
          <p:cNvPr id="12" name="Rectangle 11"/>
          <p:cNvSpPr/>
          <p:nvPr/>
        </p:nvSpPr>
        <p:spPr>
          <a:xfrm>
            <a:off x="1035698" y="2389350"/>
            <a:ext cx="7574902" cy="492443"/>
          </a:xfrm>
          <a:prstGeom prst="rect">
            <a:avLst/>
          </a:prstGeom>
        </p:spPr>
        <p:txBody>
          <a:bodyPr wrap="square">
            <a:spAutoFit/>
          </a:bodyPr>
          <a:lstStyle/>
          <a:p>
            <a:pPr lvl="0" algn="r" rtl="1"/>
            <a:r>
              <a:rPr lang="ar-AE" sz="1400" b="1" u="sng" dirty="0" smtClean="0">
                <a:latin typeface="Berlin Sans FB" pitchFamily="34" charset="0"/>
                <a:cs typeface="AL-Mohanad" pitchFamily="2" charset="-78"/>
              </a:rPr>
              <a:t>النتيجة</a:t>
            </a:r>
            <a:endParaRPr lang="en-US" sz="1400" b="1" u="sng" dirty="0" smtClean="0">
              <a:latin typeface="Berlin Sans FB" pitchFamily="34" charset="0"/>
              <a:cs typeface="AL-Mohanad" pitchFamily="2" charset="-78"/>
            </a:endParaRPr>
          </a:p>
          <a:p>
            <a:pPr lvl="0" algn="r" rtl="1"/>
            <a:r>
              <a:rPr lang="ar-AE" sz="1200" dirty="0" smtClean="0">
                <a:cs typeface="AL-Mohanad" pitchFamily="2" charset="-78"/>
              </a:rPr>
              <a:t>الشكل التالي  </a:t>
            </a:r>
            <a:r>
              <a:rPr lang="en-US" sz="1200" dirty="0" smtClean="0">
                <a:cs typeface="AL-Mohanad" pitchFamily="2" charset="-78"/>
              </a:rPr>
              <a:t>.2.2</a:t>
            </a:r>
            <a:r>
              <a:rPr lang="ar-AE" sz="1200" dirty="0" smtClean="0">
                <a:cs typeface="AL-Mohanad" pitchFamily="2" charset="-78"/>
              </a:rPr>
              <a:t>يبين معدل نجاح إتمام المكالمات </a:t>
            </a:r>
            <a:r>
              <a:rPr lang="ar-AE" sz="1200" dirty="0" smtClean="0">
                <a:latin typeface="Berlin Sans FB" pitchFamily="34" charset="0"/>
                <a:cs typeface="AL-Mohanad" pitchFamily="2" charset="-78"/>
              </a:rPr>
              <a:t>(الجيل الثاني والثالث)</a:t>
            </a:r>
            <a:r>
              <a:rPr lang="ar-AE" sz="1200" dirty="0" smtClean="0">
                <a:cs typeface="AL-Mohanad" pitchFamily="2" charset="-78"/>
              </a:rPr>
              <a:t> لكلا الشركات المرخص لها خلال عام </a:t>
            </a:r>
            <a:r>
              <a:rPr lang="en-US" sz="1200" dirty="0" smtClean="0">
                <a:cs typeface="AL-Mohanad" pitchFamily="2" charset="-78"/>
              </a:rPr>
              <a:t>2015</a:t>
            </a:r>
            <a:endParaRPr lang="en-US" sz="1200" dirty="0">
              <a:latin typeface="Berlin Sans FB" pitchFamily="34" charset="0"/>
              <a:cs typeface="AL-Mohanad" pitchFamily="2" charset="-78"/>
            </a:endParaRPr>
          </a:p>
        </p:txBody>
      </p:sp>
      <p:graphicFrame>
        <p:nvGraphicFramePr>
          <p:cNvPr id="11" name="Chart 10"/>
          <p:cNvGraphicFramePr>
            <a:graphicFrameLocks/>
          </p:cNvGraphicFramePr>
          <p:nvPr>
            <p:extLst>
              <p:ext uri="{D42A27DB-BD31-4B8C-83A1-F6EECF244321}">
                <p14:modId xmlns:p14="http://schemas.microsoft.com/office/powerpoint/2010/main" val="997125769"/>
              </p:ext>
            </p:extLst>
          </p:nvPr>
        </p:nvGraphicFramePr>
        <p:xfrm>
          <a:off x="2112579" y="2826614"/>
          <a:ext cx="6243145"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21</a:t>
            </a:fld>
            <a:endParaRPr lang="en-US" dirty="0"/>
          </a:p>
        </p:txBody>
      </p:sp>
      <p:sp>
        <p:nvSpPr>
          <p:cNvPr id="10" name="Title 1"/>
          <p:cNvSpPr>
            <a:spLocks noGrp="1"/>
          </p:cNvSpPr>
          <p:nvPr>
            <p:ph type="ctrTitle"/>
          </p:nvPr>
        </p:nvSpPr>
        <p:spPr>
          <a:xfrm>
            <a:off x="5157379" y="1380931"/>
            <a:ext cx="3819804" cy="1039151"/>
          </a:xfrm>
        </p:spPr>
        <p:txBody>
          <a:bodyPr>
            <a:noAutofit/>
          </a:bodyPr>
          <a:lstStyle/>
          <a:p>
            <a:pPr lvl="1" algn="r" rtl="1">
              <a:spcBef>
                <a:spcPct val="0"/>
              </a:spcBef>
            </a:pPr>
            <a:r>
              <a:rPr lang="ar-AE" sz="2400" dirty="0" smtClean="0">
                <a:solidFill>
                  <a:srgbClr val="BF9D25"/>
                </a:solidFill>
                <a:latin typeface="Berlin Sans FB" pitchFamily="34" charset="0"/>
                <a:cs typeface="AL-Mohanad" pitchFamily="2" charset="-78"/>
              </a:rPr>
              <a:t>ملخص</a:t>
            </a:r>
            <a:r>
              <a:rPr lang="en-US" sz="2400" dirty="0" smtClean="0">
                <a:solidFill>
                  <a:srgbClr val="BF9D25"/>
                </a:solidFill>
                <a:latin typeface="Berlin Sans FB" pitchFamily="34" charset="0"/>
                <a:cs typeface="AL-Mohanad" pitchFamily="2" charset="-78"/>
              </a:rPr>
              <a:t/>
            </a:r>
            <a:br>
              <a:rPr lang="en-US" sz="2400" dirty="0" smtClean="0">
                <a:solidFill>
                  <a:srgbClr val="BF9D25"/>
                </a:solidFill>
                <a:latin typeface="Berlin Sans FB" pitchFamily="34" charset="0"/>
                <a:cs typeface="AL-Mohanad" pitchFamily="2" charset="-78"/>
              </a:rPr>
            </a:br>
            <a:r>
              <a:rPr lang="en-US" sz="2400" dirty="0">
                <a:solidFill>
                  <a:srgbClr val="BF9D25"/>
                </a:solidFill>
                <a:latin typeface="Berlin Sans FB" pitchFamily="34" charset="0"/>
                <a:cs typeface="AL-Mohanad" pitchFamily="2" charset="-78"/>
              </a:rPr>
              <a:t/>
            </a:r>
            <a:br>
              <a:rPr lang="en-US" sz="2400" dirty="0">
                <a:solidFill>
                  <a:srgbClr val="BF9D25"/>
                </a:solidFill>
                <a:latin typeface="Berlin Sans FB" pitchFamily="34" charset="0"/>
                <a:cs typeface="AL-Mohanad" pitchFamily="2" charset="-78"/>
              </a:rPr>
            </a:br>
            <a:endParaRPr lang="en-US" sz="2400" dirty="0">
              <a:solidFill>
                <a:srgbClr val="BF9D25"/>
              </a:solidFill>
              <a:latin typeface="Berlin Sans FB" pitchFamily="34" charset="0"/>
              <a:cs typeface="AL-Mohanad" pitchFamily="2" charset="-78"/>
            </a:endParaRPr>
          </a:p>
        </p:txBody>
      </p:sp>
      <p:sp>
        <p:nvSpPr>
          <p:cNvPr id="4" name="Content Placeholder 3"/>
          <p:cNvSpPr>
            <a:spLocks noGrp="1"/>
          </p:cNvSpPr>
          <p:nvPr>
            <p:ph type="subTitle" idx="1"/>
          </p:nvPr>
        </p:nvSpPr>
        <p:spPr>
          <a:xfrm>
            <a:off x="3324808" y="1884784"/>
            <a:ext cx="6089780" cy="402899"/>
          </a:xfrm>
        </p:spPr>
        <p:txBody>
          <a:bodyPr>
            <a:normAutofit/>
          </a:bodyPr>
          <a:lstStyle/>
          <a:p>
            <a:pPr lvl="1" algn="r" rtl="1">
              <a:buFont typeface="Arial" pitchFamily="34" charset="0"/>
              <a:buChar char="•"/>
            </a:pPr>
            <a:r>
              <a:rPr lang="ar-AE" sz="1900" dirty="0" smtClean="0">
                <a:solidFill>
                  <a:schemeClr val="tx1"/>
                </a:solidFill>
                <a:latin typeface="Berlin Sans FB" pitchFamily="34" charset="0"/>
                <a:cs typeface="AL-Mohanad" pitchFamily="2" charset="-78"/>
              </a:rPr>
              <a:t>نسبة انقطاع المكالمات (الجيل الثاني والثالث)</a:t>
            </a:r>
            <a:endParaRPr lang="en-US" sz="1900" i="1" u="sng" dirty="0" smtClean="0">
              <a:solidFill>
                <a:schemeClr val="tx1"/>
              </a:solidFill>
              <a:latin typeface="Berlin Sans FB" pitchFamily="34" charset="0"/>
              <a:cs typeface="AL-Mohanad" pitchFamily="2" charset="-78"/>
            </a:endParaRPr>
          </a:p>
          <a:p>
            <a:pPr lvl="0" algn="r" rtl="1"/>
            <a:endParaRPr lang="en-US" sz="4800" u="sng" dirty="0" smtClean="0">
              <a:solidFill>
                <a:schemeClr val="tx1"/>
              </a:solidFill>
              <a:latin typeface="Berlin Sans FB" pitchFamily="34" charset="0"/>
              <a:cs typeface="AL-Mohanad" pitchFamily="2" charset="-78"/>
            </a:endParaRPr>
          </a:p>
          <a:p>
            <a:pPr lvl="0" algn="r" rtl="1"/>
            <a:endParaRPr lang="en-US" dirty="0">
              <a:solidFill>
                <a:schemeClr val="tx1"/>
              </a:solidFill>
              <a:latin typeface="Berlin Sans FB" pitchFamily="34" charset="0"/>
              <a:cs typeface="AL-Mohanad" pitchFamily="2" charset="-78"/>
            </a:endParaRPr>
          </a:p>
        </p:txBody>
      </p:sp>
      <p:sp>
        <p:nvSpPr>
          <p:cNvPr id="1025" name="Rectangle 1"/>
          <p:cNvSpPr>
            <a:spLocks noChangeArrowheads="1"/>
          </p:cNvSpPr>
          <p:nvPr/>
        </p:nvSpPr>
        <p:spPr bwMode="auto">
          <a:xfrm>
            <a:off x="2895600" y="5715000"/>
            <a:ext cx="52578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ar-AE" sz="1100" i="0" u="none" strike="noStrike" cap="none" normalizeH="0" baseline="0" dirty="0" smtClean="0" bmk="_Toc349483037">
                <a:ln>
                  <a:noFill/>
                </a:ln>
                <a:solidFill>
                  <a:schemeClr val="tx1"/>
                </a:solidFill>
                <a:effectLst/>
                <a:latin typeface="Berlin Sans FB" pitchFamily="34" charset="0"/>
                <a:ea typeface="SimSun" pitchFamily="2" charset="-122"/>
                <a:cs typeface="AL-Mohanad" pitchFamily="2" charset="-78"/>
              </a:rPr>
              <a:t>شكل </a:t>
            </a:r>
            <a:r>
              <a:rPr lang="en-US" sz="1100" dirty="0" smtClean="0" bmk="_Toc349483037">
                <a:latin typeface="Berlin Sans FB" pitchFamily="34" charset="0"/>
                <a:ea typeface="SimSun" pitchFamily="2" charset="-122"/>
                <a:cs typeface="AL-Mohanad" pitchFamily="2" charset="-78"/>
              </a:rPr>
              <a:t>2.3</a:t>
            </a:r>
            <a:r>
              <a:rPr kumimoji="0" lang="ar-AE" sz="1100" i="0" u="none" strike="noStrike" cap="none" normalizeH="0" baseline="0" dirty="0" smtClean="0" bmk="_Toc349483037">
                <a:ln>
                  <a:noFill/>
                </a:ln>
                <a:solidFill>
                  <a:schemeClr val="tx1"/>
                </a:solidFill>
                <a:effectLst/>
                <a:latin typeface="Berlin Sans FB" pitchFamily="34" charset="0"/>
                <a:ea typeface="SimSun" pitchFamily="2" charset="-122"/>
                <a:cs typeface="AL-Mohanad" pitchFamily="2" charset="-78"/>
              </a:rPr>
              <a:t> </a:t>
            </a:r>
            <a:r>
              <a:rPr lang="ar-AE" sz="1100" dirty="0" smtClean="0" bmk="_Toc349483037">
                <a:latin typeface="Berlin Sans FB" pitchFamily="34" charset="0"/>
                <a:ea typeface="SimSun" pitchFamily="2" charset="-122"/>
                <a:cs typeface="AL-Mohanad" pitchFamily="2" charset="-78"/>
              </a:rPr>
              <a:t>انقطاع </a:t>
            </a:r>
            <a:r>
              <a:rPr kumimoji="0" lang="ar-AE" sz="1100" i="0" u="none" strike="noStrike" cap="none" normalizeH="0" baseline="0" dirty="0" smtClean="0" bmk="_Toc349483037">
                <a:ln>
                  <a:noFill/>
                </a:ln>
                <a:solidFill>
                  <a:schemeClr val="tx1"/>
                </a:solidFill>
                <a:effectLst/>
                <a:latin typeface="Berlin Sans FB" pitchFamily="34" charset="0"/>
                <a:ea typeface="SimSun" pitchFamily="2" charset="-122"/>
                <a:cs typeface="AL-Mohanad" pitchFamily="2" charset="-78"/>
              </a:rPr>
              <a:t>المكالمات </a:t>
            </a:r>
            <a:endParaRPr kumimoji="0" lang="en-US" sz="1100" i="0" u="none" strike="noStrike" cap="none" normalizeH="0" baseline="0" dirty="0" smtClean="0">
              <a:ln>
                <a:noFill/>
              </a:ln>
              <a:solidFill>
                <a:schemeClr val="tx1"/>
              </a:solidFill>
              <a:effectLst/>
              <a:latin typeface="Berlin Sans FB" pitchFamily="34" charset="0"/>
              <a:cs typeface="AL-Mohanad" pitchFamily="2" charset="-78"/>
            </a:endParaRPr>
          </a:p>
        </p:txBody>
      </p:sp>
      <p:sp>
        <p:nvSpPr>
          <p:cNvPr id="12" name="Rectangle 11"/>
          <p:cNvSpPr/>
          <p:nvPr/>
        </p:nvSpPr>
        <p:spPr>
          <a:xfrm>
            <a:off x="1371600" y="2287683"/>
            <a:ext cx="7353300" cy="630942"/>
          </a:xfrm>
          <a:prstGeom prst="rect">
            <a:avLst/>
          </a:prstGeom>
        </p:spPr>
        <p:txBody>
          <a:bodyPr wrap="square">
            <a:spAutoFit/>
          </a:bodyPr>
          <a:lstStyle/>
          <a:p>
            <a:pPr lvl="0" algn="r" rtl="1"/>
            <a:r>
              <a:rPr lang="ar-AE" sz="1400" b="1" u="sng" dirty="0" smtClean="0">
                <a:latin typeface="Berlin Sans FB" pitchFamily="34" charset="0"/>
                <a:cs typeface="AL-Mohanad" pitchFamily="2" charset="-78"/>
              </a:rPr>
              <a:t>النتيجة</a:t>
            </a:r>
            <a:endParaRPr lang="en-US" sz="1400" b="1" u="sng" dirty="0" smtClean="0">
              <a:latin typeface="Berlin Sans FB" pitchFamily="34" charset="0"/>
              <a:cs typeface="AL-Mohanad" pitchFamily="2" charset="-78"/>
            </a:endParaRPr>
          </a:p>
          <a:p>
            <a:pPr lvl="0" algn="r" rtl="1"/>
            <a:r>
              <a:rPr lang="ar-AE" sz="1200" dirty="0" smtClean="0">
                <a:cs typeface="AL-Mohanad" pitchFamily="2" charset="-78"/>
              </a:rPr>
              <a:t>الشكل التالي </a:t>
            </a:r>
            <a:r>
              <a:rPr lang="en-US" sz="1200" dirty="0" smtClean="0">
                <a:cs typeface="AL-Mohanad" pitchFamily="2" charset="-78"/>
              </a:rPr>
              <a:t>2.3</a:t>
            </a:r>
            <a:r>
              <a:rPr lang="ar-AE" sz="1200" dirty="0" smtClean="0">
                <a:cs typeface="AL-Mohanad" pitchFamily="2" charset="-78"/>
              </a:rPr>
              <a:t>  يبين معدل انقطاع المكالمات </a:t>
            </a:r>
            <a:r>
              <a:rPr lang="ar-AE" sz="1200" dirty="0" smtClean="0">
                <a:latin typeface="Berlin Sans FB" pitchFamily="34" charset="0"/>
                <a:cs typeface="AL-Mohanad" pitchFamily="2" charset="-78"/>
              </a:rPr>
              <a:t>(الجيل الثاني والثالث)</a:t>
            </a:r>
            <a:r>
              <a:rPr lang="ar-AE" sz="1200" dirty="0" smtClean="0">
                <a:cs typeface="AL-Mohanad" pitchFamily="2" charset="-78"/>
              </a:rPr>
              <a:t> لكلا الشركات المرخص لها خلال عام </a:t>
            </a:r>
            <a:r>
              <a:rPr lang="en-US" sz="1200" dirty="0" smtClean="0">
                <a:cs typeface="AL-Mohanad" pitchFamily="2" charset="-78"/>
              </a:rPr>
              <a:t>2015</a:t>
            </a:r>
            <a:endParaRPr lang="ar-AE" sz="1200" dirty="0" smtClean="0">
              <a:cs typeface="AL-Mohanad" pitchFamily="2" charset="-78"/>
            </a:endParaRPr>
          </a:p>
          <a:p>
            <a:pPr lvl="0" algn="r" rtl="1"/>
            <a:endParaRPr lang="ar-AE" sz="900" dirty="0" smtClean="0">
              <a:latin typeface="Berlin Sans FB" pitchFamily="34" charset="0"/>
              <a:cs typeface="AL-Mohanad" pitchFamily="2" charset="-78"/>
            </a:endParaRPr>
          </a:p>
        </p:txBody>
      </p:sp>
      <p:graphicFrame>
        <p:nvGraphicFramePr>
          <p:cNvPr id="8" name="Chart 7"/>
          <p:cNvGraphicFramePr>
            <a:graphicFrameLocks/>
          </p:cNvGraphicFramePr>
          <p:nvPr>
            <p:extLst>
              <p:ext uri="{D42A27DB-BD31-4B8C-83A1-F6EECF244321}">
                <p14:modId xmlns:p14="http://schemas.microsoft.com/office/powerpoint/2010/main" val="102778492"/>
              </p:ext>
            </p:extLst>
          </p:nvPr>
        </p:nvGraphicFramePr>
        <p:xfrm>
          <a:off x="2385848" y="2709041"/>
          <a:ext cx="6222124"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22</a:t>
            </a:fld>
            <a:endParaRPr lang="en-US" dirty="0"/>
          </a:p>
        </p:txBody>
      </p:sp>
      <p:sp>
        <p:nvSpPr>
          <p:cNvPr id="10" name="Title 1"/>
          <p:cNvSpPr>
            <a:spLocks noGrp="1"/>
          </p:cNvSpPr>
          <p:nvPr>
            <p:ph type="ctrTitle"/>
          </p:nvPr>
        </p:nvSpPr>
        <p:spPr>
          <a:xfrm>
            <a:off x="5110726" y="1408922"/>
            <a:ext cx="3819804" cy="1039151"/>
          </a:xfrm>
        </p:spPr>
        <p:txBody>
          <a:bodyPr>
            <a:noAutofit/>
          </a:bodyPr>
          <a:lstStyle/>
          <a:p>
            <a:pPr lvl="1" algn="r" rtl="1">
              <a:spcBef>
                <a:spcPct val="0"/>
              </a:spcBef>
            </a:pPr>
            <a:r>
              <a:rPr lang="ar-AE" sz="2400" dirty="0" smtClean="0">
                <a:solidFill>
                  <a:srgbClr val="BF9D25"/>
                </a:solidFill>
                <a:latin typeface="Berlin Sans FB" pitchFamily="34" charset="0"/>
                <a:cs typeface="AL-Mohanad" pitchFamily="2" charset="-78"/>
              </a:rPr>
              <a:t>ملخص</a:t>
            </a:r>
            <a:endParaRPr lang="en-US" sz="2400" dirty="0">
              <a:solidFill>
                <a:srgbClr val="BF9D25"/>
              </a:solidFill>
              <a:latin typeface="Berlin Sans FB" pitchFamily="34" charset="0"/>
              <a:cs typeface="AL-Mohanad" pitchFamily="2" charset="-78"/>
            </a:endParaRPr>
          </a:p>
        </p:txBody>
      </p:sp>
      <p:sp>
        <p:nvSpPr>
          <p:cNvPr id="4" name="Content Placeholder 3"/>
          <p:cNvSpPr>
            <a:spLocks noGrp="1"/>
          </p:cNvSpPr>
          <p:nvPr>
            <p:ph type="subTitle" idx="1"/>
          </p:nvPr>
        </p:nvSpPr>
        <p:spPr>
          <a:xfrm>
            <a:off x="1548882" y="1991244"/>
            <a:ext cx="7791061" cy="402899"/>
          </a:xfrm>
        </p:spPr>
        <p:txBody>
          <a:bodyPr/>
          <a:lstStyle/>
          <a:p>
            <a:pPr lvl="1" algn="r" rtl="1">
              <a:buFont typeface="Arial" pitchFamily="34" charset="0"/>
              <a:buChar char="•"/>
            </a:pPr>
            <a:r>
              <a:rPr lang="ar-AE" sz="2000" dirty="0" smtClean="0">
                <a:solidFill>
                  <a:schemeClr val="tx1"/>
                </a:solidFill>
                <a:latin typeface="Berlin Sans FB" pitchFamily="34" charset="0"/>
                <a:cs typeface="AL-Mohanad" pitchFamily="2" charset="-78"/>
              </a:rPr>
              <a:t>نجاح انشاء المكالمات(الجيل الثاني و الثالث)</a:t>
            </a:r>
            <a:endParaRPr lang="en-US" sz="2000" dirty="0" smtClean="0">
              <a:solidFill>
                <a:schemeClr val="tx1"/>
              </a:solidFill>
              <a:latin typeface="Berlin Sans FB" pitchFamily="34" charset="0"/>
              <a:cs typeface="AL-Mohanad" pitchFamily="2" charset="-78"/>
            </a:endParaRPr>
          </a:p>
          <a:p>
            <a:pPr lvl="0" algn="r" rtl="1"/>
            <a:endParaRPr lang="en-US" sz="2000" u="sng" dirty="0" smtClean="0">
              <a:latin typeface="Berlin Sans FB" pitchFamily="34" charset="0"/>
              <a:cs typeface="AL-Mohanad" pitchFamily="2" charset="-78"/>
            </a:endParaRPr>
          </a:p>
          <a:p>
            <a:pPr lvl="0" algn="r" rtl="1"/>
            <a:endParaRPr lang="en-US" sz="1800" u="sng" dirty="0" smtClean="0">
              <a:latin typeface="Berlin Sans FB" pitchFamily="34" charset="0"/>
              <a:cs typeface="AL-Mohanad" pitchFamily="2" charset="-78"/>
            </a:endParaRPr>
          </a:p>
          <a:p>
            <a:pPr lvl="0" algn="r" rtl="1"/>
            <a:endParaRPr lang="en-US" sz="1800" u="sng" dirty="0" smtClean="0">
              <a:latin typeface="Berlin Sans FB" pitchFamily="34" charset="0"/>
              <a:cs typeface="AL-Mohanad" pitchFamily="2" charset="-78"/>
            </a:endParaRPr>
          </a:p>
          <a:p>
            <a:pPr lvl="0" algn="r" rtl="1"/>
            <a:endParaRPr lang="en-US" sz="1800" u="sng" dirty="0" smtClean="0">
              <a:latin typeface="Berlin Sans FB" pitchFamily="34" charset="0"/>
              <a:cs typeface="AL-Mohanad" pitchFamily="2" charset="-78"/>
            </a:endParaRPr>
          </a:p>
          <a:p>
            <a:pPr lvl="0" algn="r" rtl="1"/>
            <a:endParaRPr lang="en-US" sz="1800" u="sng" dirty="0" smtClean="0">
              <a:latin typeface="Berlin Sans FB" pitchFamily="34" charset="0"/>
              <a:cs typeface="AL-Mohanad" pitchFamily="2" charset="-78"/>
            </a:endParaRPr>
          </a:p>
          <a:p>
            <a:pPr lvl="0" algn="r" rtl="1"/>
            <a:endParaRPr lang="en-US" sz="1800" u="sng" dirty="0" smtClean="0">
              <a:latin typeface="Berlin Sans FB" pitchFamily="34" charset="0"/>
              <a:cs typeface="AL-Mohanad" pitchFamily="2" charset="-78"/>
            </a:endParaRPr>
          </a:p>
          <a:p>
            <a:pPr algn="r" rtl="1"/>
            <a:endParaRPr lang="ar-AE" sz="2000" dirty="0" smtClean="0">
              <a:latin typeface="Berlin Sans FB" pitchFamily="34" charset="0"/>
              <a:cs typeface="AL-Mohanad" pitchFamily="2" charset="-78"/>
            </a:endParaRPr>
          </a:p>
          <a:p>
            <a:pPr algn="r" rtl="1"/>
            <a:endParaRPr lang="en-US" dirty="0">
              <a:latin typeface="Berlin Sans FB" pitchFamily="34" charset="0"/>
              <a:cs typeface="AL-Mohanad" pitchFamily="2" charset="-78"/>
            </a:endParaRPr>
          </a:p>
        </p:txBody>
      </p:sp>
      <p:sp>
        <p:nvSpPr>
          <p:cNvPr id="7" name="Rectangle 6"/>
          <p:cNvSpPr/>
          <p:nvPr/>
        </p:nvSpPr>
        <p:spPr>
          <a:xfrm>
            <a:off x="2995322" y="5728995"/>
            <a:ext cx="4572000" cy="261610"/>
          </a:xfrm>
          <a:prstGeom prst="rect">
            <a:avLst/>
          </a:prstGeom>
        </p:spPr>
        <p:txBody>
          <a:bodyPr>
            <a:spAutoFit/>
          </a:bodyPr>
          <a:lstStyle/>
          <a:p>
            <a:pPr lvl="0" algn="r" fontAlgn="base">
              <a:spcBef>
                <a:spcPct val="0"/>
              </a:spcBef>
              <a:spcAft>
                <a:spcPct val="0"/>
              </a:spcAft>
              <a:tabLst>
                <a:tab pos="457200" algn="l"/>
              </a:tabLst>
            </a:pPr>
            <a:r>
              <a:rPr lang="en-US" sz="1100" dirty="0" smtClean="0" bmk="_Toc349483038">
                <a:latin typeface="Berlin Sans FB" pitchFamily="34" charset="0"/>
                <a:ea typeface="SimSun" pitchFamily="2" charset="-122"/>
                <a:cs typeface="AL-Mohanad" pitchFamily="2" charset="-78"/>
              </a:rPr>
              <a:t> 2.4 </a:t>
            </a:r>
            <a:r>
              <a:rPr lang="ar-AE" sz="1100" dirty="0" smtClean="0" bmk="_Toc349483038">
                <a:latin typeface="Berlin Sans FB" pitchFamily="34" charset="0"/>
                <a:ea typeface="SimSun" pitchFamily="2" charset="-122"/>
                <a:cs typeface="AL-Mohanad" pitchFamily="2" charset="-78"/>
              </a:rPr>
              <a:t>شكل</a:t>
            </a:r>
            <a:r>
              <a:rPr lang="en-US" sz="1100" dirty="0" smtClean="0" bmk="_Toc349483038">
                <a:latin typeface="Berlin Sans FB" pitchFamily="34" charset="0"/>
                <a:ea typeface="SimSun" pitchFamily="2" charset="-122"/>
                <a:cs typeface="AL-Mohanad" pitchFamily="2" charset="-78"/>
              </a:rPr>
              <a:t> </a:t>
            </a:r>
            <a:r>
              <a:rPr lang="ar-AE" sz="1100" dirty="0" smtClean="0">
                <a:cs typeface="AL-Mohanad" pitchFamily="2" charset="-78"/>
              </a:rPr>
              <a:t>معدل نجاح انشاء المكالمات </a:t>
            </a:r>
            <a:endParaRPr lang="en-US" sz="1100" dirty="0" smtClean="0">
              <a:latin typeface="Berlin Sans FB" pitchFamily="34" charset="0"/>
              <a:cs typeface="AL-Mohanad" pitchFamily="2" charset="-78"/>
            </a:endParaRPr>
          </a:p>
        </p:txBody>
      </p:sp>
      <p:sp>
        <p:nvSpPr>
          <p:cNvPr id="13" name="Rectangle 12"/>
          <p:cNvSpPr/>
          <p:nvPr/>
        </p:nvSpPr>
        <p:spPr>
          <a:xfrm>
            <a:off x="411993" y="2595593"/>
            <a:ext cx="8378578" cy="553998"/>
          </a:xfrm>
          <a:prstGeom prst="rect">
            <a:avLst/>
          </a:prstGeom>
        </p:spPr>
        <p:txBody>
          <a:bodyPr wrap="square">
            <a:spAutoFit/>
          </a:bodyPr>
          <a:lstStyle/>
          <a:p>
            <a:pPr lvl="0" algn="r" rtl="1"/>
            <a:r>
              <a:rPr lang="ar-AE" sz="1200" b="1" u="sng" dirty="0" smtClean="0">
                <a:latin typeface="Berlin Sans FB" pitchFamily="34" charset="0"/>
                <a:cs typeface="AL-Mohanad" pitchFamily="2" charset="-78"/>
              </a:rPr>
              <a:t>النتيجة</a:t>
            </a:r>
            <a:endParaRPr lang="en-US" sz="1200" b="1" u="sng" dirty="0" smtClean="0">
              <a:latin typeface="Berlin Sans FB" pitchFamily="34" charset="0"/>
              <a:cs typeface="AL-Mohanad" pitchFamily="2" charset="-78"/>
            </a:endParaRPr>
          </a:p>
          <a:p>
            <a:pPr algn="r" rtl="1"/>
            <a:r>
              <a:rPr lang="ar-AE" sz="1200" dirty="0" smtClean="0">
                <a:cs typeface="AL-Mohanad" pitchFamily="2" charset="-78"/>
              </a:rPr>
              <a:t>الشكل التالي </a:t>
            </a:r>
            <a:r>
              <a:rPr lang="en-US" sz="1200" dirty="0" smtClean="0">
                <a:cs typeface="AL-Mohanad" pitchFamily="2" charset="-78"/>
              </a:rPr>
              <a:t>2.4</a:t>
            </a:r>
            <a:r>
              <a:rPr lang="ar-AE" sz="1200" dirty="0" smtClean="0">
                <a:cs typeface="AL-Mohanad" pitchFamily="2" charset="-78"/>
              </a:rPr>
              <a:t> يبين معدل نجاح انشاء المكالمات لكلا المرخص لهم خلال عام </a:t>
            </a:r>
            <a:r>
              <a:rPr lang="en-US" sz="1200" dirty="0" smtClean="0">
                <a:cs typeface="AL-Mohanad" pitchFamily="2" charset="-78"/>
              </a:rPr>
              <a:t>2014</a:t>
            </a:r>
            <a:r>
              <a:rPr lang="ar-AE" dirty="0" smtClean="0">
                <a:cs typeface="AL-Mohanad" pitchFamily="2" charset="-78"/>
              </a:rPr>
              <a:t>.</a:t>
            </a:r>
          </a:p>
        </p:txBody>
      </p:sp>
      <p:graphicFrame>
        <p:nvGraphicFramePr>
          <p:cNvPr id="8" name="Chart 7"/>
          <p:cNvGraphicFramePr>
            <a:graphicFrameLocks/>
          </p:cNvGraphicFramePr>
          <p:nvPr>
            <p:extLst>
              <p:ext uri="{D42A27DB-BD31-4B8C-83A1-F6EECF244321}">
                <p14:modId xmlns:p14="http://schemas.microsoft.com/office/powerpoint/2010/main" val="109004640"/>
              </p:ext>
            </p:extLst>
          </p:nvPr>
        </p:nvGraphicFramePr>
        <p:xfrm>
          <a:off x="2039007" y="3149590"/>
          <a:ext cx="6337737" cy="254524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23</a:t>
            </a:fld>
            <a:endParaRPr lang="en-US" dirty="0"/>
          </a:p>
        </p:txBody>
      </p:sp>
      <p:sp>
        <p:nvSpPr>
          <p:cNvPr id="9" name="Title 1"/>
          <p:cNvSpPr>
            <a:spLocks noGrp="1"/>
          </p:cNvSpPr>
          <p:nvPr>
            <p:ph type="ctrTitle"/>
          </p:nvPr>
        </p:nvSpPr>
        <p:spPr>
          <a:xfrm>
            <a:off x="5185372" y="1408922"/>
            <a:ext cx="3819804" cy="1039151"/>
          </a:xfrm>
        </p:spPr>
        <p:txBody>
          <a:bodyPr>
            <a:noAutofit/>
          </a:bodyPr>
          <a:lstStyle/>
          <a:p>
            <a:pPr lvl="1" algn="r" rtl="1">
              <a:spcBef>
                <a:spcPct val="0"/>
              </a:spcBef>
            </a:pPr>
            <a:r>
              <a:rPr lang="ar-AE" sz="2400" dirty="0" smtClean="0">
                <a:solidFill>
                  <a:srgbClr val="BF9D25"/>
                </a:solidFill>
                <a:latin typeface="Berlin Sans FB" pitchFamily="34" charset="0"/>
                <a:cs typeface="AL-Mohanad" pitchFamily="2" charset="-78"/>
              </a:rPr>
              <a:t>ملخص</a:t>
            </a:r>
            <a:endParaRPr lang="en-US" sz="2400" dirty="0">
              <a:solidFill>
                <a:srgbClr val="BF9D25"/>
              </a:solidFill>
              <a:latin typeface="Berlin Sans FB" pitchFamily="34" charset="0"/>
              <a:cs typeface="AL-Mohanad" pitchFamily="2" charset="-78"/>
            </a:endParaRPr>
          </a:p>
        </p:txBody>
      </p:sp>
      <p:sp>
        <p:nvSpPr>
          <p:cNvPr id="4" name="Content Placeholder 3"/>
          <p:cNvSpPr>
            <a:spLocks noGrp="1"/>
          </p:cNvSpPr>
          <p:nvPr>
            <p:ph type="subTitle" idx="1"/>
          </p:nvPr>
        </p:nvSpPr>
        <p:spPr>
          <a:xfrm>
            <a:off x="2497914" y="1799125"/>
            <a:ext cx="6795376" cy="402899"/>
          </a:xfrm>
        </p:spPr>
        <p:txBody>
          <a:bodyPr/>
          <a:lstStyle/>
          <a:p>
            <a:pPr lvl="1" algn="r" rtl="1"/>
            <a:endParaRPr lang="en-US" sz="2000" u="sng" dirty="0" smtClean="0">
              <a:solidFill>
                <a:schemeClr val="tx1"/>
              </a:solidFill>
              <a:latin typeface="Berlin Sans FB" pitchFamily="34" charset="0"/>
              <a:cs typeface="AL-Mohanad" pitchFamily="2" charset="-78"/>
            </a:endParaRPr>
          </a:p>
          <a:p>
            <a:pPr lvl="1" algn="r" rtl="1"/>
            <a:r>
              <a:rPr lang="ar-AE" sz="2000" u="sng" dirty="0" smtClean="0">
                <a:solidFill>
                  <a:schemeClr val="tx1"/>
                </a:solidFill>
                <a:latin typeface="Berlin Sans FB" pitchFamily="34" charset="0"/>
                <a:cs typeface="AL-Mohanad" pitchFamily="2" charset="-78"/>
              </a:rPr>
              <a:t>3. اتصالات- الاتصال بالأنترنت عبر الهاتف الثابت</a:t>
            </a:r>
            <a:r>
              <a:rPr lang="ar-AE" sz="2000" dirty="0" smtClean="0">
                <a:solidFill>
                  <a:schemeClr val="tx1"/>
                </a:solidFill>
                <a:latin typeface="Berlin Sans FB" pitchFamily="34" charset="0"/>
                <a:cs typeface="AL-Mohanad" pitchFamily="2" charset="-78"/>
              </a:rPr>
              <a:t> </a:t>
            </a:r>
            <a:endParaRPr lang="en-US" sz="2000" dirty="0" smtClean="0">
              <a:solidFill>
                <a:schemeClr val="tx1"/>
              </a:solidFill>
              <a:latin typeface="Berlin Sans FB" pitchFamily="34" charset="0"/>
              <a:cs typeface="AL-Mohanad" pitchFamily="2" charset="-78"/>
            </a:endParaRPr>
          </a:p>
          <a:p>
            <a:pPr lvl="0" algn="r" rtl="1"/>
            <a:endParaRPr lang="ar-AE" sz="2000" u="sng" dirty="0" smtClean="0">
              <a:latin typeface="Berlin Sans FB" pitchFamily="34" charset="0"/>
              <a:cs typeface="AL-Mohanad" pitchFamily="2" charset="-78"/>
            </a:endParaRPr>
          </a:p>
        </p:txBody>
      </p:sp>
      <p:sp>
        <p:nvSpPr>
          <p:cNvPr id="11" name="Rectangle 10"/>
          <p:cNvSpPr/>
          <p:nvPr/>
        </p:nvSpPr>
        <p:spPr>
          <a:xfrm>
            <a:off x="1435100" y="2813447"/>
            <a:ext cx="7570076" cy="954107"/>
          </a:xfrm>
          <a:prstGeom prst="rect">
            <a:avLst/>
          </a:prstGeom>
        </p:spPr>
        <p:txBody>
          <a:bodyPr wrap="square">
            <a:spAutoFit/>
          </a:bodyPr>
          <a:lstStyle/>
          <a:p>
            <a:pPr lvl="0" algn="r" rtl="1"/>
            <a:r>
              <a:rPr lang="ar-AE" sz="2000" u="sng" dirty="0" smtClean="0">
                <a:latin typeface="Berlin Sans FB" pitchFamily="34" charset="0"/>
                <a:cs typeface="AL-Mohanad" pitchFamily="2" charset="-78"/>
              </a:rPr>
              <a:t>النتيجة</a:t>
            </a:r>
            <a:endParaRPr lang="en-US" sz="2000" u="sng" dirty="0" smtClean="0">
              <a:latin typeface="Berlin Sans FB" pitchFamily="34" charset="0"/>
              <a:cs typeface="AL-Mohanad" pitchFamily="2" charset="-78"/>
            </a:endParaRPr>
          </a:p>
          <a:p>
            <a:pPr algn="r"/>
            <a:r>
              <a:rPr lang="ar-AE" dirty="0" smtClean="0">
                <a:cs typeface="AL-Mohanad" pitchFamily="2" charset="-78"/>
              </a:rPr>
              <a:t>يوضح الشكل التالي إجمالي عدد محاولات الاتصال الهاتفي، والتي يتم الرد </a:t>
            </a:r>
            <a:r>
              <a:rPr lang="ar-AE" dirty="0" smtClean="0">
                <a:cs typeface="AL-Mohanad" pitchFamily="2" charset="-78"/>
              </a:rPr>
              <a:t>عليها من قبل </a:t>
            </a:r>
            <a:r>
              <a:rPr lang="en-US" dirty="0" smtClean="0">
                <a:cs typeface="AL-Mohanad" pitchFamily="2" charset="-78"/>
              </a:rPr>
              <a:t>201</a:t>
            </a:r>
            <a:r>
              <a:rPr lang="en-US" dirty="0">
                <a:cs typeface="AL-Mohanad" pitchFamily="2" charset="-78"/>
              </a:rPr>
              <a:t>5</a:t>
            </a:r>
            <a:r>
              <a:rPr lang="en-US" dirty="0" smtClean="0">
                <a:cs typeface="AL-Mohanad" pitchFamily="2" charset="-78"/>
              </a:rPr>
              <a:t> </a:t>
            </a:r>
            <a:r>
              <a:rPr lang="ar-AE" dirty="0" smtClean="0">
                <a:cs typeface="AL-Mohanad" pitchFamily="2" charset="-78"/>
              </a:rPr>
              <a:t>مركز خدمة الإنترنت لعام</a:t>
            </a:r>
            <a:r>
              <a:rPr lang="en-US" dirty="0" smtClean="0">
                <a:cs typeface="AL-Mohanad" pitchFamily="2" charset="-78"/>
              </a:rPr>
              <a:t> </a:t>
            </a:r>
            <a:endParaRPr lang="en-US" dirty="0">
              <a:cs typeface="AL-Mohanad" pitchFamily="2" charset="-78"/>
            </a:endParaRPr>
          </a:p>
        </p:txBody>
      </p:sp>
      <p:graphicFrame>
        <p:nvGraphicFramePr>
          <p:cNvPr id="7" name="Chart 6"/>
          <p:cNvGraphicFramePr>
            <a:graphicFrameLocks/>
          </p:cNvGraphicFramePr>
          <p:nvPr>
            <p:extLst>
              <p:ext uri="{D42A27DB-BD31-4B8C-83A1-F6EECF244321}">
                <p14:modId xmlns:p14="http://schemas.microsoft.com/office/powerpoint/2010/main" val="4208201533"/>
              </p:ext>
            </p:extLst>
          </p:nvPr>
        </p:nvGraphicFramePr>
        <p:xfrm>
          <a:off x="1663700" y="3767554"/>
          <a:ext cx="7035800" cy="236654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Placeholder 21" descr="image-side.jpg"/>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158" r="1158"/>
          <a:stretch>
            <a:fillRect/>
          </a:stretch>
        </p:blipFill>
        <p:spPr>
          <a:xfrm>
            <a:off x="0" y="1411061"/>
            <a:ext cx="3044727" cy="5074920"/>
          </a:xfrm>
        </p:spPr>
      </p:pic>
      <p:sp>
        <p:nvSpPr>
          <p:cNvPr id="10" name="Title 1"/>
          <p:cNvSpPr txBox="1">
            <a:spLocks/>
          </p:cNvSpPr>
          <p:nvPr/>
        </p:nvSpPr>
        <p:spPr>
          <a:xfrm>
            <a:off x="1003040" y="1463675"/>
            <a:ext cx="8001000" cy="639762"/>
          </a:xfrm>
          <a:prstGeom prst="rect">
            <a:avLst/>
          </a:prstGeom>
        </p:spPr>
        <p:txBody>
          <a:bodyPr/>
          <a:lstStyle/>
          <a:p>
            <a:pPr marL="0" marR="0" lvl="0" indent="0" algn="r" defTabSz="457200" rtl="0" eaLnBrk="1" fontAlgn="auto" latinLnBrk="0" hangingPunct="1">
              <a:lnSpc>
                <a:spcPts val="4200"/>
              </a:lnSpc>
              <a:spcBef>
                <a:spcPct val="0"/>
              </a:spcBef>
              <a:spcAft>
                <a:spcPts val="0"/>
              </a:spcAft>
              <a:buClrTx/>
              <a:buSzTx/>
              <a:buFontTx/>
              <a:buNone/>
              <a:tabLst/>
              <a:defRPr/>
            </a:pPr>
            <a:r>
              <a:rPr kumimoji="0" lang="ar-AE" sz="3600" b="1" i="0" u="none" strike="noStrike" kern="1200" cap="none" spc="0" normalizeH="0" baseline="0" noProof="0" dirty="0" smtClean="0">
                <a:ln>
                  <a:noFill/>
                </a:ln>
                <a:effectLst/>
                <a:uLnTx/>
                <a:uFillTx/>
                <a:latin typeface="Tahoma"/>
                <a:ea typeface="+mj-ea"/>
                <a:cs typeface="AL-Mohanad" pitchFamily="2" charset="-78"/>
              </a:rPr>
              <a:t>القياسات</a:t>
            </a:r>
            <a:endParaRPr kumimoji="0" lang="en-US" sz="3600" b="1" i="0" u="none" strike="noStrike" kern="1200" cap="none" spc="0" normalizeH="0" baseline="0" noProof="0" dirty="0">
              <a:ln>
                <a:noFill/>
              </a:ln>
              <a:effectLst/>
              <a:uLnTx/>
              <a:uFillTx/>
              <a:latin typeface="Tahoma"/>
              <a:ea typeface="+mj-ea"/>
              <a:cs typeface="AL-Mohanad" pitchFamily="2" charset="-78"/>
            </a:endParaRPr>
          </a:p>
        </p:txBody>
      </p:sp>
      <p:sp>
        <p:nvSpPr>
          <p:cNvPr id="11" name="Content Placeholder 3"/>
          <p:cNvSpPr txBox="1">
            <a:spLocks/>
          </p:cNvSpPr>
          <p:nvPr/>
        </p:nvSpPr>
        <p:spPr>
          <a:xfrm>
            <a:off x="1003040" y="2103437"/>
            <a:ext cx="8001000" cy="4525963"/>
          </a:xfrm>
          <a:prstGeom prst="rect">
            <a:avLst/>
          </a:prstGeom>
        </p:spPr>
        <p:txBody>
          <a:bodyPr>
            <a:normAutofit fontScale="77500" lnSpcReduction="20000"/>
          </a:bodyPr>
          <a:lstStyle/>
          <a:p>
            <a:pPr marL="0" marR="0" lvl="0" indent="0" algn="r" defTabSz="457200" rtl="1" eaLnBrk="1" fontAlgn="auto" latinLnBrk="0" hangingPunct="1">
              <a:lnSpc>
                <a:spcPts val="2000"/>
              </a:lnSpc>
              <a:spcBef>
                <a:spcPts val="650"/>
              </a:spcBef>
              <a:spcAft>
                <a:spcPts val="0"/>
              </a:spcAft>
              <a:buClrTx/>
              <a:buSzTx/>
              <a:buFont typeface="Arial"/>
              <a:buNone/>
              <a:tabLst/>
              <a:defRPr/>
            </a:pPr>
            <a:r>
              <a:rPr kumimoji="0" lang="ar-AE" sz="2800" b="1" i="0" u="none" strike="noStrike" kern="1200" cap="none" spc="0" normalizeH="0" baseline="0" noProof="0" dirty="0" smtClean="0">
                <a:ln>
                  <a:noFill/>
                </a:ln>
                <a:effectLst/>
                <a:uLnTx/>
                <a:uFillTx/>
                <a:latin typeface="Tahoma"/>
                <a:cs typeface="AL-Mohanad" pitchFamily="2" charset="-78"/>
              </a:rPr>
              <a:t>مؤشرات الأداء لجودة الخدمات تشمل:</a:t>
            </a:r>
            <a:endParaRPr kumimoji="0" lang="en-US" sz="2800" b="1" i="0" u="none" strike="noStrike" kern="1200" cap="none" spc="0" normalizeH="0" baseline="0" noProof="0" dirty="0" smtClean="0">
              <a:ln>
                <a:noFill/>
              </a:ln>
              <a:effectLst/>
              <a:uLnTx/>
              <a:uFillTx/>
              <a:latin typeface="Tahoma"/>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Arial"/>
              <a:buNone/>
              <a:tabLst/>
              <a:defRPr/>
            </a:pPr>
            <a:endParaRPr kumimoji="0" lang="en-US" sz="2000" b="1" i="0" u="none" strike="noStrike" kern="1200" cap="none" spc="0" normalizeH="0" baseline="0" noProof="0" dirty="0" smtClean="0">
              <a:ln>
                <a:noFill/>
              </a:ln>
              <a:effectLst/>
              <a:uLnTx/>
              <a:uFillTx/>
              <a:latin typeface="Tahoma"/>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Arial"/>
              <a:buNone/>
              <a:tabLst/>
              <a:defRPr/>
            </a:pPr>
            <a:r>
              <a:rPr kumimoji="0" lang="en-US" sz="2000" b="0" i="0" u="none" strike="noStrike" kern="1200" cap="none" spc="0" normalizeH="0" baseline="0" noProof="0" dirty="0" smtClean="0">
                <a:ln>
                  <a:noFill/>
                </a:ln>
                <a:effectLst/>
                <a:uLnTx/>
                <a:uFillTx/>
                <a:latin typeface="Tahoma"/>
                <a:cs typeface="AL-Mohanad" pitchFamily="2" charset="-78"/>
              </a:rPr>
              <a:t>  </a:t>
            </a:r>
            <a:r>
              <a:rPr kumimoji="0" lang="ar-AE" sz="2600" b="1" i="0" u="none" strike="noStrike" kern="1200" cap="none" spc="0" normalizeH="0" baseline="0" noProof="0" dirty="0" smtClean="0">
                <a:ln>
                  <a:noFill/>
                </a:ln>
                <a:effectLst/>
                <a:uLnTx/>
                <a:uFillTx/>
                <a:latin typeface="Tahoma"/>
                <a:cs typeface="AL-Mohanad" pitchFamily="2" charset="-78"/>
              </a:rPr>
              <a:t>خدمات الصوت عبر الهاتف الثابت</a:t>
            </a:r>
            <a:r>
              <a:rPr kumimoji="0" lang="en-US" sz="2600" b="1" i="0" u="none" strike="noStrike" kern="1200" cap="none" spc="0" normalizeH="0" baseline="0" noProof="0" dirty="0" smtClean="0">
                <a:ln>
                  <a:noFill/>
                </a:ln>
                <a:effectLst/>
                <a:uLnTx/>
                <a:uFillTx/>
                <a:latin typeface="Tahoma"/>
                <a:cs typeface="AL-Mohanad" pitchFamily="2" charset="-78"/>
              </a:rPr>
              <a:t>:</a:t>
            </a:r>
            <a:endParaRPr kumimoji="0" lang="ar-AE" sz="2600" b="1" i="0" u="none" strike="noStrike" kern="1200" cap="none" spc="0" normalizeH="0" baseline="0" noProof="0" dirty="0" smtClean="0">
              <a:ln>
                <a:noFill/>
              </a:ln>
              <a:effectLst/>
              <a:uLnTx/>
              <a:uFillTx/>
              <a:latin typeface="Tahoma"/>
              <a:cs typeface="AL-Mohanad" pitchFamily="2" charset="-78"/>
            </a:endParaRPr>
          </a:p>
          <a:p>
            <a:pPr marL="914400" marR="0" lvl="2" indent="0" algn="r" defTabSz="457200" rtl="1" eaLnBrk="1" fontAlgn="auto" latinLnBrk="0" hangingPunct="1">
              <a:lnSpc>
                <a:spcPct val="100000"/>
              </a:lnSpc>
              <a:spcBef>
                <a:spcPct val="20000"/>
              </a:spcBef>
              <a:spcAft>
                <a:spcPts val="0"/>
              </a:spcAft>
              <a:buClrTx/>
              <a:buSzTx/>
              <a:buFont typeface="Wingdings" pitchFamily="2" charset="2"/>
              <a:buChar char="§"/>
              <a:tabLst/>
              <a:defRPr/>
            </a:pPr>
            <a:r>
              <a:rPr kumimoji="0" lang="ar-AE" sz="2300" b="0" i="0" u="none" strike="noStrike" kern="1200" cap="none" spc="0" normalizeH="0" baseline="0" noProof="0" dirty="0" smtClean="0">
                <a:ln>
                  <a:noFill/>
                </a:ln>
                <a:effectLst/>
                <a:uLnTx/>
                <a:uFillTx/>
                <a:cs typeface="AL-Mohanad" pitchFamily="2" charset="-78"/>
              </a:rPr>
              <a:t>توافر الشبكة في المقاسم </a:t>
            </a:r>
          </a:p>
          <a:p>
            <a:pPr marL="914400" marR="0" lvl="2" indent="0" algn="r" defTabSz="457200" rtl="1" eaLnBrk="1" fontAlgn="auto" latinLnBrk="0" hangingPunct="1">
              <a:lnSpc>
                <a:spcPct val="100000"/>
              </a:lnSpc>
              <a:spcBef>
                <a:spcPct val="20000"/>
              </a:spcBef>
              <a:spcAft>
                <a:spcPts val="0"/>
              </a:spcAft>
              <a:buClrTx/>
              <a:buSzTx/>
              <a:buFont typeface="Wingdings" pitchFamily="2" charset="2"/>
              <a:buChar char="§"/>
              <a:tabLst/>
              <a:defRPr/>
            </a:pPr>
            <a:r>
              <a:rPr kumimoji="0" lang="ar-AE" sz="2300" b="0" i="0" u="none" strike="noStrike" kern="1200" cap="none" spc="0" normalizeH="0" baseline="0" noProof="0" dirty="0" smtClean="0">
                <a:ln>
                  <a:noFill/>
                </a:ln>
                <a:effectLst/>
                <a:uLnTx/>
                <a:uFillTx/>
                <a:cs typeface="AL-Mohanad" pitchFamily="2" charset="-78"/>
              </a:rPr>
              <a:t>نسبة فعالية الشبكة</a:t>
            </a:r>
            <a:endParaRPr kumimoji="0" lang="en-US" sz="2300" b="0" i="0" u="none" strike="noStrike" kern="1200" cap="none" spc="0" normalizeH="0" baseline="0" noProof="0" dirty="0" smtClean="0">
              <a:ln>
                <a:noFill/>
              </a:ln>
              <a:effectLst/>
              <a:uLnTx/>
              <a:uFillTx/>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Arial"/>
              <a:buNone/>
              <a:tabLst/>
              <a:defRPr/>
            </a:pPr>
            <a:endParaRPr kumimoji="0" lang="en-US" sz="2000" b="0" i="0" u="none" strike="noStrike" kern="1200" cap="none" spc="0" normalizeH="0" baseline="0" noProof="0" dirty="0" smtClean="0">
              <a:ln>
                <a:noFill/>
              </a:ln>
              <a:effectLst/>
              <a:uLnTx/>
              <a:uFillTx/>
              <a:latin typeface="Tahoma"/>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Arial"/>
              <a:buNone/>
              <a:tabLst/>
              <a:defRPr/>
            </a:pPr>
            <a:r>
              <a:rPr kumimoji="0" lang="en-US" sz="2000" b="0" i="0" u="none" strike="noStrike" kern="1200" cap="none" spc="0" normalizeH="0" baseline="0" noProof="0" dirty="0" smtClean="0">
                <a:ln>
                  <a:noFill/>
                </a:ln>
                <a:effectLst/>
                <a:uLnTx/>
                <a:uFillTx/>
                <a:latin typeface="Tahoma"/>
                <a:cs typeface="AL-Mohanad" pitchFamily="2" charset="-78"/>
              </a:rPr>
              <a:t> </a:t>
            </a:r>
            <a:r>
              <a:rPr kumimoji="0" lang="ar-AE" sz="2600" b="1" i="0" u="none" strike="noStrike" kern="1200" cap="none" spc="0" normalizeH="0" baseline="0" noProof="0" dirty="0" smtClean="0">
                <a:ln>
                  <a:noFill/>
                </a:ln>
                <a:effectLst/>
                <a:uLnTx/>
                <a:uFillTx/>
                <a:latin typeface="Tahoma"/>
                <a:cs typeface="AL-Mohanad" pitchFamily="2" charset="-78"/>
              </a:rPr>
              <a:t>خدمات الصوت للهاتف المتحرك:</a:t>
            </a:r>
          </a:p>
          <a:p>
            <a:pPr marL="914400" marR="0" lvl="2" indent="0" algn="r" defTabSz="457200" rtl="1" eaLnBrk="1" fontAlgn="auto" latinLnBrk="0" hangingPunct="1">
              <a:lnSpc>
                <a:spcPct val="100000"/>
              </a:lnSpc>
              <a:spcBef>
                <a:spcPct val="20000"/>
              </a:spcBef>
              <a:spcAft>
                <a:spcPts val="0"/>
              </a:spcAft>
              <a:buClrTx/>
              <a:buSzTx/>
              <a:buFont typeface="Arial"/>
              <a:buNone/>
              <a:tabLst/>
              <a:defRPr/>
            </a:pPr>
            <a:r>
              <a:rPr kumimoji="0" lang="ar-AE" sz="2300" b="0" i="0" u="none" strike="noStrike" kern="1200" cap="none" spc="0" normalizeH="0" baseline="0" noProof="0" dirty="0" smtClean="0">
                <a:ln>
                  <a:noFill/>
                </a:ln>
                <a:effectLst/>
                <a:uLnTx/>
                <a:uFillTx/>
                <a:cs typeface="AL-Mohanad" pitchFamily="2" charset="-78"/>
              </a:rPr>
              <a:t>توافر الشبكات</a:t>
            </a:r>
          </a:p>
          <a:p>
            <a:pPr marL="914400" marR="0" lvl="2" indent="0" algn="r" defTabSz="457200" rtl="1" eaLnBrk="1" fontAlgn="auto" latinLnBrk="0" hangingPunct="1">
              <a:lnSpc>
                <a:spcPct val="100000"/>
              </a:lnSpc>
              <a:spcBef>
                <a:spcPct val="20000"/>
              </a:spcBef>
              <a:spcAft>
                <a:spcPts val="0"/>
              </a:spcAft>
              <a:buClrTx/>
              <a:buSzTx/>
              <a:buFont typeface="Arial"/>
              <a:buNone/>
              <a:tabLst/>
              <a:defRPr/>
            </a:pPr>
            <a:r>
              <a:rPr kumimoji="0" lang="ar-SA" sz="2300" b="0" i="0" u="none" strike="noStrike" kern="1200" cap="none" spc="0" normalizeH="0" baseline="0" noProof="0" dirty="0" smtClean="0">
                <a:ln>
                  <a:noFill/>
                </a:ln>
                <a:effectLst/>
                <a:uLnTx/>
                <a:uFillTx/>
                <a:cs typeface="AL-Mohanad" pitchFamily="2" charset="-78"/>
              </a:rPr>
              <a:t>نسبة نجاح إتمام المكالمات</a:t>
            </a:r>
            <a:endParaRPr kumimoji="0" lang="ar-AE" sz="2300" b="0" i="0" u="none" strike="noStrike" kern="1200" cap="none" spc="0" normalizeH="0" baseline="0" noProof="0" dirty="0" smtClean="0">
              <a:ln>
                <a:noFill/>
              </a:ln>
              <a:effectLst/>
              <a:uLnTx/>
              <a:uFillTx/>
              <a:cs typeface="AL-Mohanad" pitchFamily="2" charset="-78"/>
            </a:endParaRPr>
          </a:p>
          <a:p>
            <a:pPr marL="914400" marR="0" lvl="2" indent="0" algn="r" defTabSz="457200" rtl="1" eaLnBrk="1" fontAlgn="auto" latinLnBrk="0" hangingPunct="1">
              <a:lnSpc>
                <a:spcPct val="100000"/>
              </a:lnSpc>
              <a:spcBef>
                <a:spcPct val="20000"/>
              </a:spcBef>
              <a:spcAft>
                <a:spcPts val="0"/>
              </a:spcAft>
              <a:buClrTx/>
              <a:buSzTx/>
              <a:buFont typeface="Arial"/>
              <a:buNone/>
              <a:tabLst/>
              <a:defRPr/>
            </a:pPr>
            <a:r>
              <a:rPr kumimoji="0" lang="ar-SA" sz="2300" b="0" i="0" u="none" strike="noStrike" kern="1200" cap="none" spc="0" normalizeH="0" baseline="0" noProof="0" dirty="0" smtClean="0">
                <a:ln>
                  <a:noFill/>
                </a:ln>
                <a:effectLst/>
                <a:uLnTx/>
                <a:uFillTx/>
                <a:cs typeface="AL-Mohanad" pitchFamily="2" charset="-78"/>
              </a:rPr>
              <a:t>نسبة انقطاع المكالمات</a:t>
            </a:r>
            <a:endParaRPr kumimoji="0" lang="ar-AE" sz="2300" b="0" i="0" u="none" strike="noStrike" kern="1200" cap="none" spc="0" normalizeH="0" baseline="0" noProof="0" dirty="0" smtClean="0">
              <a:ln>
                <a:noFill/>
              </a:ln>
              <a:effectLst/>
              <a:uLnTx/>
              <a:uFillTx/>
              <a:cs typeface="AL-Mohanad" pitchFamily="2" charset="-78"/>
            </a:endParaRPr>
          </a:p>
          <a:p>
            <a:pPr marL="914400" marR="0" lvl="2" indent="0" algn="r" defTabSz="457200" rtl="1" eaLnBrk="1" fontAlgn="auto" latinLnBrk="0" hangingPunct="1">
              <a:lnSpc>
                <a:spcPct val="100000"/>
              </a:lnSpc>
              <a:spcBef>
                <a:spcPct val="20000"/>
              </a:spcBef>
              <a:spcAft>
                <a:spcPts val="0"/>
              </a:spcAft>
              <a:buClrTx/>
              <a:buSzTx/>
              <a:buFont typeface="Arial"/>
              <a:buNone/>
              <a:tabLst/>
              <a:defRPr/>
            </a:pPr>
            <a:r>
              <a:rPr kumimoji="0" lang="ar-SA" sz="2300" b="0" i="0" u="none" strike="noStrike" kern="1200" cap="none" spc="0" normalizeH="0" baseline="0" noProof="0" dirty="0" smtClean="0">
                <a:ln>
                  <a:noFill/>
                </a:ln>
                <a:effectLst/>
                <a:uLnTx/>
                <a:uFillTx/>
                <a:cs typeface="AL-Mohanad" pitchFamily="2" charset="-78"/>
              </a:rPr>
              <a:t>نسبة نجاح إنشاء المكالمات</a:t>
            </a:r>
            <a:endParaRPr kumimoji="0" lang="en-US" sz="2300" b="0" i="0" u="none" strike="noStrike" kern="1200" cap="none" spc="0" normalizeH="0" baseline="0" noProof="0" dirty="0" smtClean="0">
              <a:ln>
                <a:noFill/>
              </a:ln>
              <a:effectLst/>
              <a:uLnTx/>
              <a:uFillTx/>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Arial"/>
              <a:buNone/>
              <a:tabLst/>
              <a:defRPr/>
            </a:pPr>
            <a:endParaRPr kumimoji="0" lang="en-US" sz="2000" b="0" i="0" u="none" strike="noStrike" kern="1200" cap="none" spc="0" normalizeH="0" baseline="0" noProof="0" dirty="0" smtClean="0">
              <a:ln>
                <a:noFill/>
              </a:ln>
              <a:effectLst/>
              <a:uLnTx/>
              <a:uFillTx/>
              <a:latin typeface="Tahoma"/>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Arial"/>
              <a:buNone/>
              <a:tabLst/>
              <a:defRPr/>
            </a:pPr>
            <a:r>
              <a:rPr kumimoji="0" lang="ar-AE" sz="2600" b="0" i="0" u="none" strike="noStrike" kern="1200" cap="none" spc="0" normalizeH="0" baseline="0" noProof="0" dirty="0" smtClean="0">
                <a:ln>
                  <a:noFill/>
                </a:ln>
                <a:effectLst/>
                <a:uLnTx/>
                <a:uFillTx/>
                <a:latin typeface="Tahoma"/>
                <a:cs typeface="AL-Mohanad" pitchFamily="2" charset="-78"/>
              </a:rPr>
              <a:t> </a:t>
            </a:r>
            <a:r>
              <a:rPr kumimoji="0" lang="ar-AE" sz="2600" b="1" i="0" u="none" strike="noStrike" kern="1200" cap="none" spc="0" normalizeH="0" baseline="0" noProof="0" dirty="0" smtClean="0">
                <a:ln>
                  <a:noFill/>
                </a:ln>
                <a:effectLst/>
                <a:uLnTx/>
                <a:uFillTx/>
                <a:latin typeface="Tahoma"/>
                <a:cs typeface="AL-Mohanad" pitchFamily="2" charset="-78"/>
              </a:rPr>
              <a:t>مؤشرات أداء اضافية</a:t>
            </a:r>
          </a:p>
          <a:p>
            <a:pPr marL="914400" marR="0" lvl="2" indent="0" algn="r" defTabSz="457200" rtl="1" eaLnBrk="1" fontAlgn="auto" latinLnBrk="0" hangingPunct="1">
              <a:lnSpc>
                <a:spcPct val="100000"/>
              </a:lnSpc>
              <a:spcBef>
                <a:spcPct val="20000"/>
              </a:spcBef>
              <a:spcAft>
                <a:spcPts val="0"/>
              </a:spcAft>
              <a:buClrTx/>
              <a:buSzTx/>
              <a:buFont typeface="Arial"/>
              <a:buNone/>
              <a:tabLst/>
              <a:defRPr/>
            </a:pPr>
            <a:r>
              <a:rPr kumimoji="0" lang="ar-AE" sz="2400" b="0" i="0" u="none" strike="noStrike" kern="1200" cap="none" spc="0" normalizeH="0" baseline="0" noProof="0" dirty="0" smtClean="0">
                <a:ln>
                  <a:noFill/>
                </a:ln>
                <a:effectLst/>
                <a:uLnTx/>
                <a:uFillTx/>
                <a:cs typeface="AL-Mohanad" pitchFamily="2" charset="-78"/>
              </a:rPr>
              <a:t>الاتصال بالانترنت عبر الهاتف الثابت</a:t>
            </a:r>
          </a:p>
          <a:p>
            <a:pPr marL="0" marR="0" lvl="0" indent="0" algn="r" defTabSz="457200" rtl="1" eaLnBrk="1" fontAlgn="auto" latinLnBrk="0" hangingPunct="1">
              <a:lnSpc>
                <a:spcPts val="2000"/>
              </a:lnSpc>
              <a:spcBef>
                <a:spcPts val="65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effectLst/>
              <a:uLnTx/>
              <a:uFillTx/>
              <a:latin typeface="Tahoma"/>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Arial"/>
              <a:buNone/>
              <a:tabLst/>
              <a:defRPr/>
            </a:pPr>
            <a:endParaRPr kumimoji="0" lang="ar-AE" sz="2000" b="0" i="0" u="none" strike="noStrike" kern="1200" cap="none" spc="0" normalizeH="0" baseline="0" noProof="0" dirty="0" smtClean="0">
              <a:ln>
                <a:noFill/>
              </a:ln>
              <a:effectLst/>
              <a:uLnTx/>
              <a:uFillTx/>
              <a:latin typeface="Tahoma"/>
              <a:cs typeface="AL-Mohanad" pitchFamily="2" charset="-78"/>
            </a:endParaRPr>
          </a:p>
        </p:txBody>
      </p:sp>
    </p:spTree>
    <p:extLst>
      <p:ext uri="{BB962C8B-B14F-4D97-AF65-F5344CB8AC3E}">
        <p14:creationId xmlns:p14="http://schemas.microsoft.com/office/powerpoint/2010/main" val="2924032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37726" y="1464906"/>
            <a:ext cx="8001000" cy="639762"/>
          </a:xfrm>
          <a:prstGeom prst="rect">
            <a:avLst/>
          </a:prstGeom>
        </p:spPr>
        <p:txBody>
          <a:bodyPr/>
          <a:lstStyle/>
          <a:p>
            <a:pPr marL="0" marR="0" lvl="0" indent="0" algn="r" defTabSz="457200" rtl="0" eaLnBrk="1" fontAlgn="auto" latinLnBrk="0" hangingPunct="1">
              <a:lnSpc>
                <a:spcPts val="4200"/>
              </a:lnSpc>
              <a:spcBef>
                <a:spcPct val="0"/>
              </a:spcBef>
              <a:spcAft>
                <a:spcPts val="0"/>
              </a:spcAft>
              <a:buClrTx/>
              <a:buSzTx/>
              <a:buFontTx/>
              <a:buNone/>
              <a:tabLst/>
              <a:defRPr/>
            </a:pPr>
            <a:r>
              <a:rPr kumimoji="0" lang="ar-AE" sz="3600" b="1" i="0" u="none" strike="noStrike" kern="1200" cap="none" spc="0" normalizeH="0" baseline="0" noProof="0" dirty="0" smtClean="0">
                <a:ln>
                  <a:noFill/>
                </a:ln>
                <a:solidFill>
                  <a:srgbClr val="FFFFFF"/>
                </a:solidFill>
                <a:effectLst/>
                <a:uLnTx/>
                <a:uFillTx/>
                <a:latin typeface="Tahoma"/>
                <a:ea typeface="+mj-ea"/>
                <a:cs typeface="AL-Mohanad" pitchFamily="2" charset="-78"/>
              </a:rPr>
              <a:t>حالة الشبكة</a:t>
            </a:r>
            <a:endParaRPr kumimoji="0" lang="en-US" sz="3600" b="1" i="0" u="none" strike="noStrike" kern="1200" cap="none" spc="0" normalizeH="0" baseline="0" noProof="0" dirty="0">
              <a:ln>
                <a:noFill/>
              </a:ln>
              <a:solidFill>
                <a:srgbClr val="FFFFFF"/>
              </a:solidFill>
              <a:effectLst/>
              <a:uLnTx/>
              <a:uFillTx/>
              <a:latin typeface="Tahoma"/>
              <a:ea typeface="+mj-ea"/>
              <a:cs typeface="AL-Mohanad" pitchFamily="2" charset="-78"/>
            </a:endParaRPr>
          </a:p>
        </p:txBody>
      </p:sp>
      <p:sp>
        <p:nvSpPr>
          <p:cNvPr id="9" name="Content Placeholder 3"/>
          <p:cNvSpPr txBox="1">
            <a:spLocks/>
          </p:cNvSpPr>
          <p:nvPr/>
        </p:nvSpPr>
        <p:spPr>
          <a:xfrm>
            <a:off x="937726" y="2332037"/>
            <a:ext cx="8001000" cy="4525963"/>
          </a:xfrm>
          <a:prstGeom prst="rect">
            <a:avLst/>
          </a:prstGeom>
        </p:spPr>
        <p:txBody>
          <a:bodyPr>
            <a:normAutofit/>
          </a:bodyPr>
          <a:lstStyle/>
          <a:p>
            <a:pPr marL="0" marR="0" lvl="0" indent="0" algn="r" defTabSz="457200" rtl="1" eaLnBrk="1" fontAlgn="auto" latinLnBrk="0" hangingPunct="1">
              <a:lnSpc>
                <a:spcPts val="2000"/>
              </a:lnSpc>
              <a:spcBef>
                <a:spcPts val="650"/>
              </a:spcBef>
              <a:spcAft>
                <a:spcPts val="0"/>
              </a:spcAft>
              <a:buClrTx/>
              <a:buSzTx/>
              <a:buFont typeface="Wingdings" pitchFamily="2" charset="2"/>
              <a:buChar char="§"/>
              <a:tabLst/>
              <a:defRPr/>
            </a:pPr>
            <a:r>
              <a:rPr kumimoji="0" lang="ar-AE" sz="2000" b="0" i="0" u="none" strike="noStrike" kern="1200" cap="none" spc="0" normalizeH="0" baseline="0" noProof="0" dirty="0" smtClean="0">
                <a:ln>
                  <a:noFill/>
                </a:ln>
                <a:solidFill>
                  <a:srgbClr val="FFFFFF"/>
                </a:solidFill>
                <a:effectLst/>
                <a:uLnTx/>
                <a:uFillTx/>
                <a:latin typeface="Tahoma"/>
                <a:cs typeface="AL-Mohanad" pitchFamily="2" charset="-78"/>
              </a:rPr>
              <a:t>التقارير مستندة على جودة الخدمات لشبكة الهاتف المتحرك والثابت - بيانات الملحق 2 والتي تم استلامها من قبل الشركات المرخص لهم (اتصالات و دو) لادارة شؤون تطوير التكنولوجيا خلال الربع، 1 2، 3 و 4 من عام </a:t>
            </a:r>
            <a:r>
              <a:rPr kumimoji="0" lang="en-US" sz="2000" b="0" i="0" u="none" strike="noStrike" kern="1200" cap="none" spc="0" normalizeH="0" baseline="0" noProof="0" dirty="0" smtClean="0">
                <a:ln>
                  <a:noFill/>
                </a:ln>
                <a:solidFill>
                  <a:srgbClr val="FFFFFF"/>
                </a:solidFill>
                <a:effectLst/>
                <a:uLnTx/>
                <a:uFillTx/>
                <a:latin typeface="Tahoma"/>
                <a:cs typeface="AL-Mohanad" pitchFamily="2" charset="-78"/>
              </a:rPr>
              <a:t>2015</a:t>
            </a:r>
            <a:r>
              <a:rPr kumimoji="0" lang="ar-AE" sz="2000" b="0" i="0" u="none" strike="noStrike" kern="1200" cap="none" spc="0" normalizeH="0" baseline="0" noProof="0" dirty="0" smtClean="0">
                <a:ln>
                  <a:noFill/>
                </a:ln>
                <a:solidFill>
                  <a:srgbClr val="FFFFFF"/>
                </a:solidFill>
                <a:effectLst/>
                <a:uLnTx/>
                <a:uFillTx/>
                <a:latin typeface="Tahoma"/>
                <a:cs typeface="AL-Mohanad" pitchFamily="2" charset="-78"/>
              </a:rPr>
              <a:t>.</a:t>
            </a:r>
            <a:endParaRPr kumimoji="0" lang="ar-AE" sz="2000" b="0" i="0" u="none" strike="noStrike" kern="1200" cap="none" spc="0" normalizeH="0" baseline="0" noProof="0" dirty="0" smtClean="0">
              <a:ln>
                <a:noFill/>
              </a:ln>
              <a:solidFill>
                <a:srgbClr val="FFFFFF"/>
              </a:solidFill>
              <a:effectLst/>
              <a:uLnTx/>
              <a:uFillTx/>
              <a:latin typeface="Tahoma"/>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Wingdings" pitchFamily="2" charset="2"/>
              <a:buChar char="§"/>
              <a:tabLst/>
              <a:defRPr/>
            </a:pPr>
            <a:endParaRPr kumimoji="0" lang="ar-AE" sz="2000" b="0" i="0" u="none" strike="noStrike" kern="1200" cap="none" spc="0" normalizeH="0" baseline="0" noProof="0" dirty="0" smtClean="0">
              <a:ln>
                <a:noFill/>
              </a:ln>
              <a:solidFill>
                <a:srgbClr val="FFFFFF"/>
              </a:solidFill>
              <a:effectLst/>
              <a:uLnTx/>
              <a:uFillTx/>
              <a:latin typeface="Tahoma"/>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Wingdings" pitchFamily="2" charset="2"/>
              <a:buChar char="§"/>
              <a:tabLst/>
              <a:defRPr/>
            </a:pPr>
            <a:endParaRPr kumimoji="0" lang="ar-AE" sz="2000" b="0" i="0" u="none" strike="noStrike" kern="1200" cap="none" spc="0" normalizeH="0" baseline="0" noProof="0" dirty="0" smtClean="0">
              <a:ln>
                <a:noFill/>
              </a:ln>
              <a:solidFill>
                <a:srgbClr val="FFFFFF"/>
              </a:solidFill>
              <a:effectLst/>
              <a:uLnTx/>
              <a:uFillTx/>
              <a:latin typeface="Tahoma"/>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Wingdings" pitchFamily="2" charset="2"/>
              <a:buChar char="§"/>
              <a:tabLst/>
              <a:defRPr/>
            </a:pPr>
            <a:r>
              <a:rPr kumimoji="0" lang="ar-AE" sz="2000" b="0" i="0" u="none" strike="noStrike" kern="1200" cap="none" spc="0" normalizeH="0" baseline="0" noProof="0" dirty="0" smtClean="0">
                <a:ln>
                  <a:noFill/>
                </a:ln>
                <a:solidFill>
                  <a:srgbClr val="FFFFFF"/>
                </a:solidFill>
                <a:effectLst/>
                <a:uLnTx/>
                <a:uFillTx/>
                <a:latin typeface="Tahoma"/>
                <a:cs typeface="AL-Mohanad" pitchFamily="2" charset="-78"/>
              </a:rPr>
              <a:t>ويتم قياس هذه المؤشرات  بمعدل المتوسط ​​شهريا، والتي تشمل أكبر عدد ممكن من التمثيل الإحصائي لحالة الشبكة.</a:t>
            </a:r>
            <a:br>
              <a:rPr kumimoji="0" lang="ar-AE" sz="2000" b="0" i="0" u="none" strike="noStrike" kern="1200" cap="none" spc="0" normalizeH="0" baseline="0" noProof="0" dirty="0" smtClean="0">
                <a:ln>
                  <a:noFill/>
                </a:ln>
                <a:solidFill>
                  <a:srgbClr val="FFFFFF"/>
                </a:solidFill>
                <a:effectLst/>
                <a:uLnTx/>
                <a:uFillTx/>
                <a:latin typeface="Tahoma"/>
                <a:cs typeface="AL-Mohanad" pitchFamily="2" charset="-78"/>
              </a:rPr>
            </a:br>
            <a:endParaRPr kumimoji="0" lang="ar-AE" sz="2000" b="0" i="0" u="none" strike="noStrike" kern="1200" cap="none" spc="0" normalizeH="0" baseline="0" noProof="0" dirty="0" smtClean="0">
              <a:ln>
                <a:noFill/>
              </a:ln>
              <a:solidFill>
                <a:srgbClr val="FFFFFF"/>
              </a:solidFill>
              <a:effectLst/>
              <a:uLnTx/>
              <a:uFillTx/>
              <a:latin typeface="Tahoma"/>
              <a:cs typeface="AL-Mohanad" pitchFamily="2" charset="-78"/>
            </a:endParaRPr>
          </a:p>
          <a:p>
            <a:pPr marL="0" marR="0" lvl="0" indent="0" algn="r" defTabSz="457200" rtl="0" eaLnBrk="1" fontAlgn="auto" latinLnBrk="0" hangingPunct="1">
              <a:lnSpc>
                <a:spcPts val="2000"/>
              </a:lnSpc>
              <a:spcBef>
                <a:spcPts val="650"/>
              </a:spcBef>
              <a:spcAft>
                <a:spcPts val="0"/>
              </a:spcAft>
              <a:buClrTx/>
              <a:buSzTx/>
              <a:buFont typeface="Arial"/>
              <a:buNone/>
              <a:tabLst/>
              <a:defRPr/>
            </a:pPr>
            <a:endParaRPr kumimoji="0" lang="en-US" sz="2000" b="0" i="0" u="none" strike="noStrike" kern="1200" cap="none" spc="0" normalizeH="0" baseline="0" noProof="0" dirty="0">
              <a:ln>
                <a:noFill/>
              </a:ln>
              <a:solidFill>
                <a:srgbClr val="FFFFFF"/>
              </a:solidFill>
              <a:effectLst/>
              <a:uLnTx/>
              <a:uFillTx/>
              <a:latin typeface="Tahoma"/>
              <a:cs typeface="AL-Mohanad" pitchFamily="2" charset="-78"/>
            </a:endParaRPr>
          </a:p>
        </p:txBody>
      </p:sp>
    </p:spTree>
    <p:extLst>
      <p:ext uri="{BB962C8B-B14F-4D97-AF65-F5344CB8AC3E}">
        <p14:creationId xmlns:p14="http://schemas.microsoft.com/office/powerpoint/2010/main" val="2285627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90600" y="1362269"/>
            <a:ext cx="8001000" cy="639762"/>
          </a:xfrm>
          <a:prstGeom prst="rect">
            <a:avLst/>
          </a:prstGeom>
        </p:spPr>
        <p:txBody>
          <a:bodyPr vert="horz" lIns="91440" tIns="45720" rIns="91440" bIns="45720" rtlCol="0" anchor="ctr">
            <a:normAutofit/>
          </a:bodyPr>
          <a:lstStyle/>
          <a:p>
            <a:pPr lvl="0" algn="r" rtl="1">
              <a:spcBef>
                <a:spcPct val="0"/>
              </a:spcBef>
              <a:defRPr/>
            </a:pPr>
            <a:r>
              <a:rPr lang="ar-AE" sz="2400" dirty="0" smtClean="0">
                <a:solidFill>
                  <a:srgbClr val="BF9D25"/>
                </a:solidFill>
                <a:latin typeface="Berlin Sans FB" pitchFamily="34" charset="0"/>
                <a:cs typeface="AL-Mohanad" pitchFamily="2" charset="-78"/>
              </a:rPr>
              <a:t>خدمات </a:t>
            </a:r>
            <a:r>
              <a:rPr lang="ar-AE" sz="2400" dirty="0">
                <a:solidFill>
                  <a:srgbClr val="BF9D25"/>
                </a:solidFill>
                <a:latin typeface="Berlin Sans FB" pitchFamily="34" charset="0"/>
                <a:cs typeface="AL-Mohanad" pitchFamily="2" charset="-78"/>
              </a:rPr>
              <a:t>الصوت عبر الهاتف الثابت- الربع الاول </a:t>
            </a:r>
            <a:endParaRPr lang="en-US" sz="2400" dirty="0">
              <a:solidFill>
                <a:srgbClr val="BF9D25"/>
              </a:solidFill>
              <a:latin typeface="Berlin Sans FB" pitchFamily="34" charset="0"/>
              <a:cs typeface="AL-Mohanad" pitchFamily="2" charset="-78"/>
            </a:endParaRPr>
          </a:p>
        </p:txBody>
      </p:sp>
      <p:sp>
        <p:nvSpPr>
          <p:cNvPr id="6" name="Slide Number Placeholder 2"/>
          <p:cNvSpPr txBox="1">
            <a:spLocks/>
          </p:cNvSpPr>
          <p:nvPr/>
        </p:nvSpPr>
        <p:spPr>
          <a:xfrm>
            <a:off x="68580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255637927"/>
              </p:ext>
            </p:extLst>
          </p:nvPr>
        </p:nvGraphicFramePr>
        <p:xfrm>
          <a:off x="1143000" y="2099389"/>
          <a:ext cx="7315200" cy="914399"/>
        </p:xfrm>
        <a:graphic>
          <a:graphicData uri="http://schemas.openxmlformats.org/drawingml/2006/table">
            <a:tbl>
              <a:tblPr/>
              <a:tblGrid>
                <a:gridCol w="2314603"/>
                <a:gridCol w="2314603"/>
                <a:gridCol w="2685994"/>
              </a:tblGrid>
              <a:tr h="298579">
                <a:tc>
                  <a:txBody>
                    <a:bodyPr/>
                    <a:lstStyle/>
                    <a:p>
                      <a:pPr algn="ctr" rtl="0" fontAlgn="ctr"/>
                      <a:r>
                        <a:rPr lang="ar-AE" sz="1200" b="1" i="0" u="none" strike="noStrike" dirty="0" smtClean="0">
                          <a:solidFill>
                            <a:srgbClr val="000000"/>
                          </a:solidFill>
                          <a:effectLst/>
                          <a:latin typeface="Calibri"/>
                          <a:cs typeface="AL-Mohanad" pitchFamily="2" charset="-78"/>
                        </a:rPr>
                        <a:t>اتصالات</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ar-AE" sz="1200" b="1" i="0" u="none" strike="noStrike" dirty="0" smtClean="0">
                          <a:solidFill>
                            <a:srgbClr val="000000"/>
                          </a:solidFill>
                          <a:effectLst/>
                          <a:latin typeface="Calibri"/>
                          <a:cs typeface="AL-Mohanad" pitchFamily="2" charset="-78"/>
                        </a:rPr>
                        <a:t>دو</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ctr"/>
                      <a:r>
                        <a:rPr lang="ar-AE" sz="1200" b="0" i="0" u="none" strike="noStrike" dirty="0">
                          <a:solidFill>
                            <a:srgbClr val="000000"/>
                          </a:solidFill>
                          <a:effectLst/>
                          <a:latin typeface="Arial"/>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r" fontAlgn="b"/>
                      <a:r>
                        <a:rPr lang="en-US" sz="1100" b="0" i="0" u="none" strike="noStrike" dirty="0" smtClean="0">
                          <a:solidFill>
                            <a:srgbClr val="000000"/>
                          </a:solidFill>
                          <a:latin typeface="Gill Sans MT"/>
                          <a:cs typeface="AL-Mohanad" pitchFamily="2" charset="-78"/>
                        </a:rPr>
                        <a:t>100%</a:t>
                      </a:r>
                      <a:endParaRPr lang="en-US" sz="11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b"/>
                      <a:r>
                        <a:rPr lang="en-US" sz="1100" b="0" i="0" u="none" strike="noStrike" dirty="0" smtClean="0">
                          <a:solidFill>
                            <a:srgbClr val="000000"/>
                          </a:solidFill>
                          <a:latin typeface="Gill Sans MT"/>
                          <a:cs typeface="AL-Mohanad" pitchFamily="2" charset="-78"/>
                        </a:rPr>
                        <a:t>100%</a:t>
                      </a:r>
                      <a:endParaRPr lang="en-US" sz="11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0" fontAlgn="ctr"/>
                      <a:r>
                        <a:rPr lang="ar-AE" sz="1200" b="1" i="0" u="none" strike="noStrike" dirty="0">
                          <a:solidFill>
                            <a:srgbClr val="000000"/>
                          </a:solidFill>
                          <a:effectLst/>
                          <a:latin typeface="Calibri"/>
                          <a:cs typeface="AL-Mohanad" pitchFamily="2" charset="-78"/>
                        </a:rPr>
                        <a:t>توافر الشبكة في المقاسم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r" fontAlgn="b"/>
                      <a:r>
                        <a:rPr lang="en-US" sz="1100" b="0" i="0" u="none" strike="noStrike" dirty="0" smtClean="0">
                          <a:solidFill>
                            <a:srgbClr val="000000"/>
                          </a:solidFill>
                          <a:latin typeface="Gill Sans MT"/>
                          <a:cs typeface="AL-Mohanad" pitchFamily="2" charset="-78"/>
                        </a:rPr>
                        <a:t>97.41%</a:t>
                      </a:r>
                      <a:endParaRPr lang="en-US" sz="11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b"/>
                      <a:r>
                        <a:rPr lang="en-US" sz="1100" b="0" i="0" u="none" strike="noStrike" dirty="0" smtClean="0">
                          <a:solidFill>
                            <a:srgbClr val="000000"/>
                          </a:solidFill>
                          <a:latin typeface="Gill Sans MT"/>
                          <a:cs typeface="AL-Mohanad" pitchFamily="2" charset="-78"/>
                        </a:rPr>
                        <a:t>99.52%</a:t>
                      </a:r>
                      <a:endParaRPr lang="en-US" sz="11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0" fontAlgn="ctr"/>
                      <a:r>
                        <a:rPr lang="ar-AE" sz="1200" b="1" i="0" u="none" strike="noStrike" dirty="0">
                          <a:solidFill>
                            <a:srgbClr val="000000"/>
                          </a:solidFill>
                          <a:effectLst/>
                          <a:latin typeface="Calibri"/>
                          <a:cs typeface="AL-Mohanad" pitchFamily="2" charset="-78"/>
                        </a:rPr>
                        <a:t>نسبة فعالية </a:t>
                      </a:r>
                      <a:r>
                        <a:rPr lang="ar-AE" sz="1200" b="1" i="0" u="none" strike="noStrike" dirty="0" smtClean="0">
                          <a:solidFill>
                            <a:srgbClr val="000000"/>
                          </a:solidFill>
                          <a:effectLst/>
                          <a:latin typeface="Calibri"/>
                          <a:cs typeface="AL-Mohanad" pitchFamily="2" charset="-78"/>
                        </a:rPr>
                        <a:t>الشبكة</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3006244482"/>
              </p:ext>
            </p:extLst>
          </p:nvPr>
        </p:nvGraphicFramePr>
        <p:xfrm>
          <a:off x="1143000" y="3289301"/>
          <a:ext cx="7315200" cy="27559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14399" y="1324947"/>
            <a:ext cx="8001000" cy="639762"/>
          </a:xfrm>
          <a:prstGeom prst="rect">
            <a:avLst/>
          </a:prstGeom>
        </p:spPr>
        <p:txBody>
          <a:bodyPr vert="horz" lIns="91440" tIns="45720" rIns="91440" bIns="45720" rtlCol="0" anchor="ctr">
            <a:normAutofit/>
          </a:bodyPr>
          <a:lstStyle/>
          <a:p>
            <a:pPr lvl="0" algn="r">
              <a:spcBef>
                <a:spcPct val="0"/>
              </a:spcBef>
              <a:defRPr/>
            </a:pPr>
            <a:r>
              <a:rPr lang="ar-AE" sz="2400" dirty="0" smtClean="0">
                <a:solidFill>
                  <a:srgbClr val="BF9D25"/>
                </a:solidFill>
                <a:latin typeface="Berlin Sans FB" pitchFamily="34" charset="0"/>
                <a:cs typeface="AL-Mohanad" pitchFamily="2" charset="-78"/>
              </a:rPr>
              <a:t>خدمات </a:t>
            </a:r>
            <a:r>
              <a:rPr lang="ar-AE" sz="2400" dirty="0">
                <a:solidFill>
                  <a:srgbClr val="BF9D25"/>
                </a:solidFill>
                <a:latin typeface="Berlin Sans FB" pitchFamily="34" charset="0"/>
                <a:cs typeface="AL-Mohanad" pitchFamily="2" charset="-78"/>
              </a:rPr>
              <a:t>الصوت عبر الهاتف الثابت- الربع </a:t>
            </a:r>
            <a:r>
              <a:rPr lang="ar-AE" sz="2400" dirty="0" smtClean="0">
                <a:solidFill>
                  <a:srgbClr val="BF9D25"/>
                </a:solidFill>
                <a:latin typeface="Berlin Sans FB" pitchFamily="34" charset="0"/>
                <a:cs typeface="AL-Mohanad" pitchFamily="2" charset="-78"/>
              </a:rPr>
              <a:t>الثاني</a:t>
            </a:r>
            <a:endParaRPr lang="en-US" sz="2400" dirty="0">
              <a:solidFill>
                <a:srgbClr val="BF9D25"/>
              </a:solidFill>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8" name="Table 7"/>
          <p:cNvGraphicFramePr>
            <a:graphicFrameLocks noGrp="1"/>
          </p:cNvGraphicFramePr>
          <p:nvPr>
            <p:extLst>
              <p:ext uri="{D42A27DB-BD31-4B8C-83A1-F6EECF244321}">
                <p14:modId xmlns:p14="http://schemas.microsoft.com/office/powerpoint/2010/main" val="4224650607"/>
              </p:ext>
            </p:extLst>
          </p:nvPr>
        </p:nvGraphicFramePr>
        <p:xfrm>
          <a:off x="914399" y="2211356"/>
          <a:ext cx="7162802" cy="842245"/>
        </p:xfrm>
        <a:graphic>
          <a:graphicData uri="http://schemas.openxmlformats.org/drawingml/2006/table">
            <a:tbl>
              <a:tblPr/>
              <a:tblGrid>
                <a:gridCol w="2666852"/>
                <a:gridCol w="2247975"/>
                <a:gridCol w="2247975"/>
              </a:tblGrid>
              <a:tr h="264804">
                <a:tc>
                  <a:txBody>
                    <a:bodyPr/>
                    <a:lstStyle/>
                    <a:p>
                      <a:pPr algn="ctr" rtl="0" fontAlgn="ctr"/>
                      <a:r>
                        <a:rPr lang="ar-AE" sz="1200" b="1" i="0" u="none" strike="noStrike" dirty="0" smtClean="0">
                          <a:solidFill>
                            <a:srgbClr val="000000"/>
                          </a:solidFill>
                          <a:effectLst/>
                          <a:latin typeface="Calibri"/>
                          <a:cs typeface="AL-Mohanad" pitchFamily="2" charset="-78"/>
                        </a:rPr>
                        <a:t>اتصالات</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ar-AE" sz="1200" b="1" i="0" u="none" strike="noStrike" dirty="0" smtClean="0">
                          <a:solidFill>
                            <a:srgbClr val="000000"/>
                          </a:solidFill>
                          <a:effectLst/>
                          <a:latin typeface="Calibri"/>
                          <a:cs typeface="AL-Mohanad" pitchFamily="2" charset="-78"/>
                        </a:rPr>
                        <a:t>دو</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ctr"/>
                      <a:r>
                        <a:rPr lang="ar-AE" sz="1200" b="0" i="0" u="none" strike="noStrike" dirty="0">
                          <a:solidFill>
                            <a:srgbClr val="000000"/>
                          </a:solidFill>
                          <a:effectLst/>
                          <a:latin typeface="Arial"/>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362">
                <a:tc>
                  <a:txBody>
                    <a:bodyPr/>
                    <a:lstStyle/>
                    <a:p>
                      <a:pPr algn="r" fontAlgn="b"/>
                      <a:r>
                        <a:rPr lang="en-US" sz="1100" b="0" i="0" u="none" strike="noStrike" dirty="0" smtClean="0">
                          <a:solidFill>
                            <a:srgbClr val="000000"/>
                          </a:solidFill>
                          <a:latin typeface="Gill Sans MT"/>
                          <a:cs typeface="AL-Mohanad" pitchFamily="2" charset="-78"/>
                        </a:rPr>
                        <a:t>100%</a:t>
                      </a:r>
                      <a:endParaRPr lang="en-US" sz="11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b"/>
                      <a:r>
                        <a:rPr lang="en-US" sz="1100" b="0" i="0" u="none" strike="noStrike" dirty="0" smtClean="0">
                          <a:solidFill>
                            <a:srgbClr val="000000"/>
                          </a:solidFill>
                          <a:latin typeface="Gill Sans MT"/>
                          <a:cs typeface="AL-Mohanad" pitchFamily="2" charset="-78"/>
                        </a:rPr>
                        <a:t>100%</a:t>
                      </a:r>
                      <a:endParaRPr lang="en-US" sz="11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0" fontAlgn="ctr"/>
                      <a:r>
                        <a:rPr lang="ar-AE" sz="1200" b="1" i="0" u="none" strike="noStrike" dirty="0">
                          <a:solidFill>
                            <a:srgbClr val="000000"/>
                          </a:solidFill>
                          <a:effectLst/>
                          <a:latin typeface="Calibri"/>
                          <a:cs typeface="AL-Mohanad" pitchFamily="2" charset="-78"/>
                        </a:rPr>
                        <a:t>توافر الشبكة في المقاسم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73079">
                <a:tc>
                  <a:txBody>
                    <a:bodyPr/>
                    <a:lstStyle/>
                    <a:p>
                      <a:pPr algn="r" fontAlgn="b"/>
                      <a:r>
                        <a:rPr lang="ar-AE" sz="1100" b="0" i="0" u="none" strike="noStrike" dirty="0" smtClean="0">
                          <a:solidFill>
                            <a:srgbClr val="000000"/>
                          </a:solidFill>
                          <a:latin typeface="Gill Sans MT"/>
                          <a:cs typeface="AL-Mohanad" pitchFamily="2" charset="-78"/>
                        </a:rPr>
                        <a:t>96.94</a:t>
                      </a:r>
                      <a:r>
                        <a:rPr lang="en-US" sz="1100" b="0" i="0" u="none" strike="noStrike" dirty="0" smtClean="0">
                          <a:solidFill>
                            <a:srgbClr val="000000"/>
                          </a:solidFill>
                          <a:latin typeface="Gill Sans MT"/>
                          <a:cs typeface="AL-Mohanad" pitchFamily="2" charset="-78"/>
                        </a:rPr>
                        <a:t>%</a:t>
                      </a:r>
                      <a:endParaRPr lang="en-US" sz="11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b"/>
                      <a:r>
                        <a:rPr lang="ar-AE" sz="1100" b="0" i="0" u="none" strike="noStrike" dirty="0" smtClean="0">
                          <a:solidFill>
                            <a:srgbClr val="000000"/>
                          </a:solidFill>
                          <a:latin typeface="Gill Sans MT"/>
                          <a:cs typeface="AL-Mohanad" pitchFamily="2" charset="-78"/>
                        </a:rPr>
                        <a:t>99.43</a:t>
                      </a:r>
                      <a:r>
                        <a:rPr lang="en-US" sz="1100" b="0" i="0" u="none" strike="noStrike" dirty="0" smtClean="0">
                          <a:solidFill>
                            <a:srgbClr val="000000"/>
                          </a:solidFill>
                          <a:latin typeface="Gill Sans MT"/>
                          <a:cs typeface="AL-Mohanad" pitchFamily="2" charset="-78"/>
                        </a:rPr>
                        <a:t>%</a:t>
                      </a:r>
                      <a:endParaRPr lang="en-US" sz="11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0" fontAlgn="ctr"/>
                      <a:r>
                        <a:rPr lang="ar-AE" sz="1200" b="1" i="0" u="none" strike="noStrike" dirty="0">
                          <a:solidFill>
                            <a:srgbClr val="000000"/>
                          </a:solidFill>
                          <a:effectLst/>
                          <a:latin typeface="Calibri"/>
                          <a:cs typeface="AL-Mohanad" pitchFamily="2" charset="-78"/>
                        </a:rPr>
                        <a:t>نسبة فعالية </a:t>
                      </a:r>
                      <a:r>
                        <a:rPr lang="ar-AE" sz="1200" b="1" i="0" u="none" strike="noStrike" dirty="0" smtClean="0">
                          <a:solidFill>
                            <a:srgbClr val="000000"/>
                          </a:solidFill>
                          <a:effectLst/>
                          <a:latin typeface="Calibri"/>
                          <a:cs typeface="AL-Mohanad" pitchFamily="2" charset="-78"/>
                        </a:rPr>
                        <a:t>الشبكة</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9" name="Chart 8"/>
          <p:cNvGraphicFramePr>
            <a:graphicFrameLocks/>
          </p:cNvGraphicFramePr>
          <p:nvPr>
            <p:extLst>
              <p:ext uri="{D42A27DB-BD31-4B8C-83A1-F6EECF244321}">
                <p14:modId xmlns:p14="http://schemas.microsoft.com/office/powerpoint/2010/main" val="2542974565"/>
              </p:ext>
            </p:extLst>
          </p:nvPr>
        </p:nvGraphicFramePr>
        <p:xfrm>
          <a:off x="1054099" y="3263900"/>
          <a:ext cx="7023101" cy="2692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421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14400" y="1296955"/>
            <a:ext cx="8001000" cy="639762"/>
          </a:xfrm>
          <a:prstGeom prst="rect">
            <a:avLst/>
          </a:prstGeom>
        </p:spPr>
        <p:txBody>
          <a:bodyPr vert="horz" lIns="91440" tIns="45720" rIns="91440" bIns="45720" rtlCol="0" anchor="ctr">
            <a:normAutofit/>
          </a:bodyPr>
          <a:lstStyle/>
          <a:p>
            <a:pPr algn="r" rtl="1">
              <a:spcBef>
                <a:spcPct val="0"/>
              </a:spcBef>
              <a:defRPr/>
            </a:pPr>
            <a:r>
              <a:rPr lang="ar-AE" sz="2400" dirty="0" smtClean="0">
                <a:solidFill>
                  <a:srgbClr val="BF9D25"/>
                </a:solidFill>
                <a:latin typeface="Berlin Sans FB" pitchFamily="34" charset="0"/>
                <a:cs typeface="AL-Mohanad" pitchFamily="2" charset="-78"/>
              </a:rPr>
              <a:t>خدمات </a:t>
            </a:r>
            <a:r>
              <a:rPr lang="ar-AE" sz="2400" dirty="0">
                <a:solidFill>
                  <a:srgbClr val="BF9D25"/>
                </a:solidFill>
                <a:latin typeface="Berlin Sans FB" pitchFamily="34" charset="0"/>
                <a:cs typeface="AL-Mohanad" pitchFamily="2" charset="-78"/>
              </a:rPr>
              <a:t>الصوت عبر الهاتف الثابت- الربع </a:t>
            </a:r>
            <a:r>
              <a:rPr lang="ar-AE" sz="2400" dirty="0" smtClean="0">
                <a:solidFill>
                  <a:srgbClr val="BF9D25"/>
                </a:solidFill>
                <a:latin typeface="Berlin Sans FB" pitchFamily="34" charset="0"/>
                <a:cs typeface="AL-Mohanad" pitchFamily="2" charset="-78"/>
              </a:rPr>
              <a:t>الثالث </a:t>
            </a:r>
            <a:endParaRPr lang="en-US" sz="2400" dirty="0">
              <a:solidFill>
                <a:srgbClr val="BF9D25"/>
              </a:solidFill>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1797539426"/>
              </p:ext>
            </p:extLst>
          </p:nvPr>
        </p:nvGraphicFramePr>
        <p:xfrm>
          <a:off x="914400" y="2174033"/>
          <a:ext cx="7239000" cy="914399"/>
        </p:xfrm>
        <a:graphic>
          <a:graphicData uri="http://schemas.openxmlformats.org/drawingml/2006/table">
            <a:tbl>
              <a:tblPr/>
              <a:tblGrid>
                <a:gridCol w="2747752"/>
                <a:gridCol w="2245624"/>
                <a:gridCol w="2245624"/>
              </a:tblGrid>
              <a:tr h="298579">
                <a:tc>
                  <a:txBody>
                    <a:bodyPr/>
                    <a:lstStyle/>
                    <a:p>
                      <a:pPr algn="ctr" rtl="0" fontAlgn="ctr"/>
                      <a:r>
                        <a:rPr lang="ar-AE" sz="1200" b="1" i="0" u="none" strike="noStrike" dirty="0" smtClean="0">
                          <a:solidFill>
                            <a:srgbClr val="000000"/>
                          </a:solidFill>
                          <a:effectLst/>
                          <a:latin typeface="Calibri"/>
                          <a:cs typeface="AL-Mohanad" pitchFamily="2" charset="-78"/>
                        </a:rPr>
                        <a:t>اتصالات</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ar-AE" sz="1200" b="1" i="0" u="none" strike="noStrike" dirty="0" smtClean="0">
                          <a:solidFill>
                            <a:srgbClr val="000000"/>
                          </a:solidFill>
                          <a:effectLst/>
                          <a:latin typeface="Calibri"/>
                          <a:cs typeface="AL-Mohanad" pitchFamily="2" charset="-78"/>
                        </a:rPr>
                        <a:t>دو</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ctr"/>
                      <a:r>
                        <a:rPr lang="ar-AE" sz="1200" b="0" i="0" u="none" strike="noStrike" dirty="0">
                          <a:solidFill>
                            <a:srgbClr val="000000"/>
                          </a:solidFill>
                          <a:effectLst/>
                          <a:latin typeface="Arial"/>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r" fontAlgn="b"/>
                      <a:r>
                        <a:rPr lang="en-US" sz="1200" b="0" i="0" u="none" strike="noStrike" dirty="0" smtClean="0">
                          <a:solidFill>
                            <a:srgbClr val="000000"/>
                          </a:solidFill>
                          <a:latin typeface="Gill Sans MT"/>
                          <a:cs typeface="AL-Mohanad" pitchFamily="2" charset="-78"/>
                        </a:rPr>
                        <a:t>100%</a:t>
                      </a:r>
                      <a:endParaRPr lang="en-US" sz="12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b"/>
                      <a:r>
                        <a:rPr lang="en-US" sz="1200" b="0" i="0" u="none" strike="noStrike" dirty="0" smtClean="0">
                          <a:solidFill>
                            <a:srgbClr val="000000"/>
                          </a:solidFill>
                          <a:latin typeface="Gill Sans MT"/>
                          <a:cs typeface="AL-Mohanad" pitchFamily="2" charset="-78"/>
                        </a:rPr>
                        <a:t>100%</a:t>
                      </a:r>
                      <a:endParaRPr lang="en-US" sz="12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0" fontAlgn="ctr"/>
                      <a:r>
                        <a:rPr lang="ar-AE" sz="1200" b="1" i="0" u="none" strike="noStrike" dirty="0">
                          <a:solidFill>
                            <a:srgbClr val="000000"/>
                          </a:solidFill>
                          <a:effectLst/>
                          <a:latin typeface="Calibri"/>
                          <a:cs typeface="AL-Mohanad" pitchFamily="2" charset="-78"/>
                        </a:rPr>
                        <a:t>توافر الشبكة في المقاسم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r" fontAlgn="b"/>
                      <a:r>
                        <a:rPr lang="ar-AE" sz="1200" b="0" i="0" u="none" strike="noStrike" dirty="0" smtClean="0">
                          <a:solidFill>
                            <a:srgbClr val="000000"/>
                          </a:solidFill>
                          <a:latin typeface="Gill Sans MT"/>
                          <a:cs typeface="AL-Mohanad" pitchFamily="2" charset="-78"/>
                        </a:rPr>
                        <a:t>96.95</a:t>
                      </a:r>
                      <a:r>
                        <a:rPr lang="en-US" sz="1200" b="0" i="0" u="none" strike="noStrike" dirty="0" smtClean="0">
                          <a:solidFill>
                            <a:srgbClr val="000000"/>
                          </a:solidFill>
                          <a:latin typeface="Gill Sans MT"/>
                          <a:cs typeface="AL-Mohanad" pitchFamily="2" charset="-78"/>
                        </a:rPr>
                        <a:t>%</a:t>
                      </a:r>
                      <a:endParaRPr lang="en-US" sz="12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b"/>
                      <a:r>
                        <a:rPr lang="ar-AE" sz="1200" b="0" i="0" u="none" strike="noStrike" dirty="0" smtClean="0">
                          <a:solidFill>
                            <a:srgbClr val="000000"/>
                          </a:solidFill>
                          <a:latin typeface="Gill Sans MT"/>
                          <a:cs typeface="AL-Mohanad" pitchFamily="2" charset="-78"/>
                        </a:rPr>
                        <a:t>99.44</a:t>
                      </a:r>
                      <a:r>
                        <a:rPr lang="en-US" sz="1200" b="0" i="0" u="none" strike="noStrike" dirty="0" smtClean="0">
                          <a:solidFill>
                            <a:srgbClr val="000000"/>
                          </a:solidFill>
                          <a:latin typeface="Gill Sans MT"/>
                          <a:cs typeface="AL-Mohanad" pitchFamily="2" charset="-78"/>
                        </a:rPr>
                        <a:t>%</a:t>
                      </a:r>
                      <a:endParaRPr lang="en-US" sz="12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0" fontAlgn="ctr"/>
                      <a:r>
                        <a:rPr lang="ar-AE" sz="1200" b="1" i="0" u="none" strike="noStrike" dirty="0">
                          <a:solidFill>
                            <a:srgbClr val="000000"/>
                          </a:solidFill>
                          <a:effectLst/>
                          <a:latin typeface="Calibri"/>
                          <a:cs typeface="AL-Mohanad" pitchFamily="2" charset="-78"/>
                        </a:rPr>
                        <a:t>نسبة فعالية </a:t>
                      </a:r>
                      <a:r>
                        <a:rPr lang="ar-AE" sz="1200" b="1" i="0" u="none" strike="noStrike" dirty="0" smtClean="0">
                          <a:solidFill>
                            <a:srgbClr val="000000"/>
                          </a:solidFill>
                          <a:effectLst/>
                          <a:latin typeface="Calibri"/>
                          <a:cs typeface="AL-Mohanad" pitchFamily="2" charset="-78"/>
                        </a:rPr>
                        <a:t>الشبكة</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928377676"/>
              </p:ext>
            </p:extLst>
          </p:nvPr>
        </p:nvGraphicFramePr>
        <p:xfrm>
          <a:off x="1079500" y="3302000"/>
          <a:ext cx="6921500" cy="264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1495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8</a:t>
            </a:fld>
            <a:endParaRPr lang="en-US" dirty="0"/>
          </a:p>
        </p:txBody>
      </p:sp>
      <p:sp>
        <p:nvSpPr>
          <p:cNvPr id="5" name="Title 1"/>
          <p:cNvSpPr txBox="1">
            <a:spLocks/>
          </p:cNvSpPr>
          <p:nvPr/>
        </p:nvSpPr>
        <p:spPr>
          <a:xfrm>
            <a:off x="919065" y="1399592"/>
            <a:ext cx="8001000" cy="639762"/>
          </a:xfrm>
          <a:prstGeom prst="rect">
            <a:avLst/>
          </a:prstGeom>
        </p:spPr>
        <p:txBody>
          <a:bodyPr vert="horz" lIns="91440" tIns="45720" rIns="91440" bIns="45720" rtlCol="0" anchor="ctr">
            <a:normAutofit/>
          </a:bodyPr>
          <a:lstStyle/>
          <a:p>
            <a:pPr algn="r" rtl="1">
              <a:spcBef>
                <a:spcPct val="0"/>
              </a:spcBef>
              <a:defRPr/>
            </a:pPr>
            <a:r>
              <a:rPr lang="ar-AE" sz="2400" dirty="0" smtClean="0">
                <a:solidFill>
                  <a:srgbClr val="BF9D25"/>
                </a:solidFill>
                <a:latin typeface="Berlin Sans FB" pitchFamily="34" charset="0"/>
                <a:cs typeface="AL-Mohanad" pitchFamily="2" charset="-78"/>
              </a:rPr>
              <a:t>خدمات </a:t>
            </a:r>
            <a:r>
              <a:rPr lang="ar-AE" sz="2400" dirty="0">
                <a:solidFill>
                  <a:srgbClr val="BF9D25"/>
                </a:solidFill>
                <a:latin typeface="Berlin Sans FB" pitchFamily="34" charset="0"/>
                <a:cs typeface="AL-Mohanad" pitchFamily="2" charset="-78"/>
              </a:rPr>
              <a:t>الصوت عبر الهاتف الثابت- الربع </a:t>
            </a:r>
            <a:r>
              <a:rPr lang="ar-AE" sz="2400" dirty="0" smtClean="0">
                <a:solidFill>
                  <a:srgbClr val="BF9D25"/>
                </a:solidFill>
                <a:latin typeface="Berlin Sans FB" pitchFamily="34" charset="0"/>
                <a:cs typeface="AL-Mohanad" pitchFamily="2" charset="-78"/>
              </a:rPr>
              <a:t>الرابع</a:t>
            </a:r>
            <a:endParaRPr lang="en-US" sz="2400" dirty="0">
              <a:solidFill>
                <a:srgbClr val="BF9D25"/>
              </a:solidFill>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3157882365"/>
              </p:ext>
            </p:extLst>
          </p:nvPr>
        </p:nvGraphicFramePr>
        <p:xfrm>
          <a:off x="685800" y="2276669"/>
          <a:ext cx="7315200" cy="1099458"/>
        </p:xfrm>
        <a:graphic>
          <a:graphicData uri="http://schemas.openxmlformats.org/drawingml/2006/table">
            <a:tbl>
              <a:tblPr/>
              <a:tblGrid>
                <a:gridCol w="2438400"/>
                <a:gridCol w="2438400"/>
                <a:gridCol w="2438400"/>
              </a:tblGrid>
              <a:tr h="381000">
                <a:tc>
                  <a:txBody>
                    <a:bodyPr/>
                    <a:lstStyle/>
                    <a:p>
                      <a:pPr algn="ctr" rtl="0" fontAlgn="ctr"/>
                      <a:r>
                        <a:rPr lang="ar-AE" sz="1200" b="1" i="0" u="none" strike="noStrike" dirty="0" smtClean="0">
                          <a:solidFill>
                            <a:srgbClr val="000000"/>
                          </a:solidFill>
                          <a:effectLst/>
                          <a:latin typeface="Calibri"/>
                          <a:cs typeface="AL-Mohanad" pitchFamily="2" charset="-78"/>
                        </a:rPr>
                        <a:t>اتصالات</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ar-AE" sz="1200" b="1" i="0" u="none" strike="noStrike" dirty="0" smtClean="0">
                          <a:solidFill>
                            <a:srgbClr val="000000"/>
                          </a:solidFill>
                          <a:effectLst/>
                          <a:latin typeface="Calibri"/>
                          <a:cs typeface="AL-Mohanad" pitchFamily="2" charset="-78"/>
                        </a:rPr>
                        <a:t>دو</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ctr"/>
                      <a:r>
                        <a:rPr lang="ar-AE" sz="1200" b="0" i="0" u="none" strike="noStrike" dirty="0">
                          <a:solidFill>
                            <a:srgbClr val="000000"/>
                          </a:solidFill>
                          <a:effectLst/>
                          <a:latin typeface="Arial"/>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59229">
                <a:tc>
                  <a:txBody>
                    <a:bodyPr/>
                    <a:lstStyle/>
                    <a:p>
                      <a:pPr algn="r" fontAlgn="b"/>
                      <a:r>
                        <a:rPr lang="en-US" sz="1200" b="0" i="0" u="none" strike="noStrike" dirty="0" smtClean="0">
                          <a:solidFill>
                            <a:srgbClr val="000000"/>
                          </a:solidFill>
                          <a:latin typeface="Gill Sans MT"/>
                          <a:cs typeface="AL-Mohanad" pitchFamily="2" charset="-78"/>
                        </a:rPr>
                        <a:t>100%</a:t>
                      </a:r>
                      <a:endParaRPr lang="en-US" sz="12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b"/>
                      <a:r>
                        <a:rPr lang="en-US" sz="1200" b="0" i="0" u="none" strike="noStrike" dirty="0" smtClean="0">
                          <a:solidFill>
                            <a:srgbClr val="000000"/>
                          </a:solidFill>
                          <a:latin typeface="Gill Sans MT"/>
                          <a:cs typeface="AL-Mohanad" pitchFamily="2" charset="-78"/>
                        </a:rPr>
                        <a:t>100%</a:t>
                      </a:r>
                      <a:endParaRPr lang="en-US" sz="12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0" fontAlgn="ctr"/>
                      <a:r>
                        <a:rPr lang="ar-AE" sz="1200" b="1" i="0" u="none" strike="noStrike" dirty="0">
                          <a:solidFill>
                            <a:srgbClr val="000000"/>
                          </a:solidFill>
                          <a:effectLst/>
                          <a:latin typeface="Calibri"/>
                          <a:cs typeface="AL-Mohanad" pitchFamily="2" charset="-78"/>
                        </a:rPr>
                        <a:t>توافر الشبكة في المقاسم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59229">
                <a:tc>
                  <a:txBody>
                    <a:bodyPr/>
                    <a:lstStyle/>
                    <a:p>
                      <a:pPr algn="r" fontAlgn="b"/>
                      <a:r>
                        <a:rPr lang="en-US" sz="1100" b="0" i="0" u="none" strike="noStrike" dirty="0" smtClean="0">
                          <a:solidFill>
                            <a:srgbClr val="000000"/>
                          </a:solidFill>
                          <a:latin typeface="Gill Sans MT"/>
                          <a:cs typeface="AL-Mohanad" pitchFamily="2" charset="-78"/>
                        </a:rPr>
                        <a:t>99.49%</a:t>
                      </a:r>
                      <a:endParaRPr lang="en-US" sz="11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b"/>
                      <a:r>
                        <a:rPr lang="en-US" sz="1100" b="0" i="0" u="none" strike="noStrike" dirty="0" smtClean="0">
                          <a:solidFill>
                            <a:srgbClr val="000000"/>
                          </a:solidFill>
                          <a:latin typeface="Gill Sans MT"/>
                          <a:cs typeface="AL-Mohanad" pitchFamily="2" charset="-78"/>
                        </a:rPr>
                        <a:t>97.86%</a:t>
                      </a:r>
                      <a:endParaRPr lang="en-US" sz="11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0" fontAlgn="ctr"/>
                      <a:r>
                        <a:rPr lang="ar-AE" sz="1200" b="1" i="0" u="none" strike="noStrike" dirty="0">
                          <a:solidFill>
                            <a:srgbClr val="000000"/>
                          </a:solidFill>
                          <a:effectLst/>
                          <a:latin typeface="Calibri"/>
                          <a:cs typeface="AL-Mohanad" pitchFamily="2" charset="-78"/>
                        </a:rPr>
                        <a:t>نسبة فعالية </a:t>
                      </a:r>
                      <a:r>
                        <a:rPr lang="ar-AE" sz="1200" b="1" i="0" u="none" strike="noStrike" dirty="0" smtClean="0">
                          <a:solidFill>
                            <a:srgbClr val="000000"/>
                          </a:solidFill>
                          <a:effectLst/>
                          <a:latin typeface="Calibri"/>
                          <a:cs typeface="AL-Mohanad" pitchFamily="2" charset="-78"/>
                        </a:rPr>
                        <a:t>الشبكة</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1368385368"/>
              </p:ext>
            </p:extLst>
          </p:nvPr>
        </p:nvGraphicFramePr>
        <p:xfrm>
          <a:off x="774700" y="3644900"/>
          <a:ext cx="6959600" cy="238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6170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9</a:t>
            </a:fld>
            <a:endParaRPr lang="en-US" dirty="0"/>
          </a:p>
        </p:txBody>
      </p:sp>
      <p:sp>
        <p:nvSpPr>
          <p:cNvPr id="5" name="Title 1"/>
          <p:cNvSpPr>
            <a:spLocks noGrp="1"/>
          </p:cNvSpPr>
          <p:nvPr>
            <p:ph type="ctrTitle"/>
          </p:nvPr>
        </p:nvSpPr>
        <p:spPr>
          <a:xfrm>
            <a:off x="1268963" y="1394926"/>
            <a:ext cx="7494037" cy="811763"/>
          </a:xfrm>
        </p:spPr>
        <p:txBody>
          <a:bodyPr>
            <a:normAutofit/>
          </a:bodyPr>
          <a:lstStyle/>
          <a:p>
            <a:pPr algn="r" rtl="1"/>
            <a:r>
              <a:rPr lang="ar-AE" sz="2400" dirty="0" smtClean="0">
                <a:latin typeface="Berlin Sans FB" pitchFamily="34" charset="0"/>
                <a:cs typeface="AL-Mohanad" pitchFamily="2" charset="-78"/>
              </a:rPr>
              <a:t>خدمات </a:t>
            </a:r>
            <a:r>
              <a:rPr lang="ar-AE" sz="2400" dirty="0">
                <a:latin typeface="Berlin Sans FB" pitchFamily="34" charset="0"/>
                <a:cs typeface="AL-Mohanad" pitchFamily="2" charset="-78"/>
              </a:rPr>
              <a:t>الصوت </a:t>
            </a:r>
            <a:r>
              <a:rPr lang="ar-AE" sz="2400" dirty="0" smtClean="0">
                <a:latin typeface="Berlin Sans FB" pitchFamily="34" charset="0"/>
                <a:cs typeface="AL-Mohanad" pitchFamily="2" charset="-78"/>
              </a:rPr>
              <a:t>للهاتف المتحرك - </a:t>
            </a:r>
            <a:r>
              <a:rPr lang="ar-AE" sz="2400" dirty="0">
                <a:latin typeface="Berlin Sans FB" pitchFamily="34" charset="0"/>
                <a:cs typeface="AL-Mohanad" pitchFamily="2" charset="-78"/>
              </a:rPr>
              <a:t>الربع </a:t>
            </a:r>
            <a:r>
              <a:rPr lang="ar-AE" sz="2400" dirty="0" smtClean="0">
                <a:latin typeface="Berlin Sans FB" pitchFamily="34" charset="0"/>
                <a:cs typeface="AL-Mohanad" pitchFamily="2" charset="-78"/>
              </a:rPr>
              <a:t>الأول</a:t>
            </a:r>
            <a:endParaRPr lang="en-US" sz="240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614841884"/>
              </p:ext>
            </p:extLst>
          </p:nvPr>
        </p:nvGraphicFramePr>
        <p:xfrm>
          <a:off x="990599" y="2017729"/>
          <a:ext cx="7315201" cy="1772999"/>
        </p:xfrm>
        <a:graphic>
          <a:graphicData uri="http://schemas.openxmlformats.org/drawingml/2006/table">
            <a:tbl>
              <a:tblPr/>
              <a:tblGrid>
                <a:gridCol w="2334639"/>
                <a:gridCol w="2334639"/>
                <a:gridCol w="2645923"/>
              </a:tblGrid>
              <a:tr h="181939">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اتصالات</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دو </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198995">
                <a:tc>
                  <a:txBody>
                    <a:bodyPr/>
                    <a:lstStyle/>
                    <a:p>
                      <a:pPr algn="ctr" rtl="0" fontAlgn="b"/>
                      <a:r>
                        <a:rPr lang="en-US" sz="1000" b="0" i="0" u="none" strike="noStrike" dirty="0">
                          <a:solidFill>
                            <a:srgbClr val="000000"/>
                          </a:solidFill>
                          <a:latin typeface="Gill Sans MT"/>
                        </a:rPr>
                        <a:t>100.00%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latin typeface="Gill Sans MT"/>
                        </a:rPr>
                        <a:t>100.00%</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توافر شبكات المقاسم</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198995">
                <a:tc>
                  <a:txBody>
                    <a:bodyPr/>
                    <a:lstStyle/>
                    <a:p>
                      <a:pPr algn="ctr" rtl="0" fontAlgn="b"/>
                      <a:r>
                        <a:rPr lang="en-US" sz="1000" b="0" i="0" u="none" strike="noStrike" dirty="0" smtClean="0">
                          <a:solidFill>
                            <a:srgbClr val="000000"/>
                          </a:solidFill>
                          <a:latin typeface="Gill Sans MT"/>
                        </a:rPr>
                        <a:t>99.99%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99.29%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توافر شبكات الراديو</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5651">
                <a:tc>
                  <a:txBody>
                    <a:bodyPr/>
                    <a:lstStyle/>
                    <a:p>
                      <a:pPr algn="ctr" rtl="0" fontAlgn="b"/>
                      <a:r>
                        <a:rPr lang="en-US" sz="1000" b="0" i="0" u="none" strike="noStrike" dirty="0" smtClean="0">
                          <a:solidFill>
                            <a:srgbClr val="000000"/>
                          </a:solidFill>
                          <a:latin typeface="Gill Sans MT"/>
                        </a:rPr>
                        <a:t>99.59%</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98.62%</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نجاح اتمام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5651">
                <a:tc>
                  <a:txBody>
                    <a:bodyPr/>
                    <a:lstStyle/>
                    <a:p>
                      <a:pPr algn="ctr" rtl="0" fontAlgn="b"/>
                      <a:r>
                        <a:rPr lang="en-US" sz="1000" b="0" i="0" u="none" strike="noStrike" dirty="0" smtClean="0">
                          <a:solidFill>
                            <a:srgbClr val="000000"/>
                          </a:solidFill>
                          <a:latin typeface="Gill Sans MT"/>
                        </a:rPr>
                        <a:t>99.91%</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99.48%</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اتمام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5651">
                <a:tc>
                  <a:txBody>
                    <a:bodyPr/>
                    <a:lstStyle/>
                    <a:p>
                      <a:pPr algn="ctr" rtl="0" fontAlgn="b"/>
                      <a:r>
                        <a:rPr lang="en-US" sz="1000" b="0" i="0" u="none" strike="noStrike" dirty="0" smtClean="0">
                          <a:solidFill>
                            <a:srgbClr val="000000"/>
                          </a:solidFill>
                          <a:latin typeface="Gill Sans MT"/>
                        </a:rPr>
                        <a:t>99.82%</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98.91%</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انشاء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5651">
                <a:tc>
                  <a:txBody>
                    <a:bodyPr/>
                    <a:lstStyle/>
                    <a:p>
                      <a:pPr algn="ctr" rtl="0" fontAlgn="b"/>
                      <a:r>
                        <a:rPr lang="en-US" sz="1000" b="0" i="0" u="none" strike="noStrike" dirty="0" smtClean="0">
                          <a:solidFill>
                            <a:srgbClr val="000000"/>
                          </a:solidFill>
                          <a:latin typeface="Gill Sans MT"/>
                        </a:rPr>
                        <a:t>99.96%</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smtClean="0">
                          <a:solidFill>
                            <a:srgbClr val="000000"/>
                          </a:solidFill>
                          <a:latin typeface="Gill Sans MT"/>
                        </a:rPr>
                        <a:t>99.64%</a:t>
                      </a:r>
                      <a:endParaRPr lang="en-US" sz="1000" b="0" i="0" u="none" strike="noStrike" dirty="0">
                        <a:solidFill>
                          <a:srgbClr val="000000"/>
                        </a:solidFill>
                        <a:latin typeface="Gill Sans MT"/>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انشاء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3374376439"/>
              </p:ext>
            </p:extLst>
          </p:nvPr>
        </p:nvGraphicFramePr>
        <p:xfrm>
          <a:off x="1268962" y="3905250"/>
          <a:ext cx="6871737" cy="21717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1a19e4be-a6d5-4959-a240-e6c4158b66ae">Used Templates</Category>
    <yearr xmlns="1a19e4be-a6d5-4959-a240-e6c4158b66ae">2014</yearr>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61C0937546BA04DB1CF2366A6FCDC70" ma:contentTypeVersion="5" ma:contentTypeDescription="Create a new document." ma:contentTypeScope="" ma:versionID="54f2a5a9b59510a179b83566b4a79b24">
  <xsd:schema xmlns:xsd="http://www.w3.org/2001/XMLSchema" xmlns:xs="http://www.w3.org/2001/XMLSchema" xmlns:p="http://schemas.microsoft.com/office/2006/metadata/properties" xmlns:ns2="1a19e4be-a6d5-4959-a240-e6c4158b66ae" targetNamespace="http://schemas.microsoft.com/office/2006/metadata/properties" ma:root="true" ma:fieldsID="55db3e611c2a73e1d4bf16fdb9500762" ns2:_="">
    <xsd:import namespace="1a19e4be-a6d5-4959-a240-e6c4158b66ae"/>
    <xsd:element name="properties">
      <xsd:complexType>
        <xsd:sequence>
          <xsd:element name="documentManagement">
            <xsd:complexType>
              <xsd:all>
                <xsd:element ref="ns2:Category" minOccurs="0"/>
                <xsd:element ref="ns2:year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9e4be-a6d5-4959-a240-e6c4158b66ae" elementFormDefault="qualified">
    <xsd:import namespace="http://schemas.microsoft.com/office/2006/documentManagement/types"/>
    <xsd:import namespace="http://schemas.microsoft.com/office/infopath/2007/PartnerControls"/>
    <xsd:element name="Category" ma:index="8" nillable="true" ma:displayName="Category" ma:default="Circulars" ma:format="Dropdown" ma:internalName="Category">
      <xsd:simpleType>
        <xsd:restriction base="dms:Choice">
          <xsd:enumeration value="Rsolusions"/>
          <xsd:enumeration value="الرسائل الإسبوعية من برنامج الشيخ خليفة لتميز الحكومي"/>
          <xsd:enumeration value="Circulars"/>
          <xsd:enumeration value="Strategic Documents"/>
          <xsd:enumeration value="Training Reports"/>
          <xsd:enumeration value="External General Reports"/>
          <xsd:enumeration value="Internal General Reports"/>
          <xsd:enumeration value="Benchmark Studies"/>
          <xsd:enumeration value="UAE Infrastructure Report"/>
          <xsd:enumeration value="TRA Website Analytics"/>
          <xsd:enumeration value="Departments Presentations"/>
          <xsd:enumeration value="Used Templates"/>
          <xsd:enumeration value="Policy Tracker Spectrum Newsletter"/>
          <xsd:enumeration value="General Presentations"/>
          <xsd:enumeration value="Training Materials"/>
          <xsd:enumeration value="Knowledge Transfer Sessions"/>
          <xsd:enumeration value="Excellence"/>
        </xsd:restriction>
      </xsd:simpleType>
    </xsd:element>
    <xsd:element name="yearr" ma:index="9" nillable="true" ma:displayName="year" ma:default="2006" ma:format="Dropdown" ma:internalName="yearr">
      <xsd:simpleType>
        <xsd:restriction base="dms:Choice">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enumeration value="2019"/>
          <xsd:enumeration value="202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118E75-221C-4A33-A5AF-F7933A26EFB4}">
  <ds:schemaRefs>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purl.org/dc/dcmitype/"/>
    <ds:schemaRef ds:uri="http://purl.org/dc/terms/"/>
    <ds:schemaRef ds:uri="http://schemas.microsoft.com/office/infopath/2007/PartnerControls"/>
    <ds:schemaRef ds:uri="1a19e4be-a6d5-4959-a240-e6c4158b66ae"/>
    <ds:schemaRef ds:uri="http://purl.org/dc/elements/1.1/"/>
  </ds:schemaRefs>
</ds:datastoreItem>
</file>

<file path=customXml/itemProps2.xml><?xml version="1.0" encoding="utf-8"?>
<ds:datastoreItem xmlns:ds="http://schemas.openxmlformats.org/officeDocument/2006/customXml" ds:itemID="{2A1B37EA-10B4-4CF8-92D8-F422BB2D0B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19e4be-a6d5-4959-a240-e6c4158b66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2D3EFFC-8614-4F5F-9469-09E6BA570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6266</TotalTime>
  <Words>988</Words>
  <PresentationFormat>On-screen Show (4:3)</PresentationFormat>
  <Paragraphs>286</Paragraphs>
  <Slides>23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SimSun</vt:lpstr>
      <vt:lpstr>AL-Mohanad</vt:lpstr>
      <vt:lpstr>Arial</vt:lpstr>
      <vt:lpstr>Berlin Sans FB</vt:lpstr>
      <vt:lpstr>Calibri</vt:lpstr>
      <vt:lpstr>Gill Sans MT</vt:lpstr>
      <vt:lpstr>Tahoma</vt:lpstr>
      <vt:lpstr>Wingdings</vt:lpstr>
      <vt:lpstr>Office Theme</vt:lpstr>
      <vt:lpstr>تقارير جودة الخدمات للهاتف الثابت والمتحرك عن الربع 1 .2 .3 .4 2015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خدمات الصوت للهاتف المتحرك - الربع الأول</vt:lpstr>
      <vt:lpstr>خدمات الصوت للهاتف المتحرك - الربع الثاني </vt:lpstr>
      <vt:lpstr>خدمات الصوت للهاتف المتحرك - الربع الثالث</vt:lpstr>
      <vt:lpstr>خدمات الصوت للهاتف المتحرك - الربع الرابع</vt:lpstr>
      <vt:lpstr>خدمات الصوت للهاتف المتحرك  - الربع الأول</vt:lpstr>
      <vt:lpstr>خدمات الصوت للهاتف المتحرك  - الربع الثاني</vt:lpstr>
      <vt:lpstr>خدمات الصوت للهاتف المتحرك  - الربع الثالث</vt:lpstr>
      <vt:lpstr>خدمات الصوت للهاتف المتحرك  - الربع الرابع</vt:lpstr>
      <vt:lpstr>القياسات </vt:lpstr>
      <vt:lpstr>ملخص</vt:lpstr>
      <vt:lpstr>2. خدمات الصوت للهاتف المتحرك</vt:lpstr>
      <vt:lpstr>ملخص</vt:lpstr>
      <vt:lpstr>ملخص  </vt:lpstr>
      <vt:lpstr>ملخص</vt:lpstr>
      <vt:lpstr>ملخص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2014-06-29T10:10:38Z</dcterms:created>
  <dcterms:modified xsi:type="dcterms:W3CDTF">2016-03-06T17:35:52Z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0x010100961C0937546BA04DB1CF2366A6FCDC70</vt:lpwstr>
  </property>
</Properties>
</file>