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7" r:id="rId2"/>
    <p:sldId id="268" r:id="rId3"/>
    <p:sldId id="264" r:id="rId4"/>
    <p:sldId id="266" r:id="rId5"/>
    <p:sldId id="265" r:id="rId6"/>
    <p:sldId id="256"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6342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74520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9773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96345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29882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9509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42678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338262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280970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403042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66423-306F-4788-86F8-30A1B5D1529C}"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B6783B-9555-4B52-9296-561060E89348}" type="slidenum">
              <a:rPr lang="en-US" smtClean="0"/>
              <a:t>‹#›</a:t>
            </a:fld>
            <a:endParaRPr lang="en-US" dirty="0"/>
          </a:p>
        </p:txBody>
      </p:sp>
    </p:spTree>
    <p:extLst>
      <p:ext uri="{BB962C8B-B14F-4D97-AF65-F5344CB8AC3E}">
        <p14:creationId xmlns:p14="http://schemas.microsoft.com/office/powerpoint/2010/main" val="14809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66423-306F-4788-86F8-30A1B5D1529C}" type="datetimeFigureOut">
              <a:rPr lang="en-US" smtClean="0"/>
              <a:t>4/26/2020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783B-9555-4B52-9296-561060E89348}" type="slidenum">
              <a:rPr lang="en-US" smtClean="0"/>
              <a:t>‹#›</a:t>
            </a:fld>
            <a:endParaRPr lang="en-US" dirty="0"/>
          </a:p>
        </p:txBody>
      </p:sp>
    </p:spTree>
    <p:extLst>
      <p:ext uri="{BB962C8B-B14F-4D97-AF65-F5344CB8AC3E}">
        <p14:creationId xmlns:p14="http://schemas.microsoft.com/office/powerpoint/2010/main" val="20694104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022794590"/>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smtClean="0">
                          <a:effectLst/>
                        </a:rPr>
                        <a:t>يوليو 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a:t>
                      </a:r>
                      <a:r>
                        <a:rPr lang="ar-AE" sz="1000" kern="1200" dirty="0" smtClean="0">
                          <a:effectLst/>
                        </a:rPr>
                        <a:t>2019</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2,348,120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2,352,544</a:t>
                      </a:r>
                    </a:p>
                  </a:txBody>
                  <a:tcPr marL="60960" marR="60960" marT="825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26.2</a:t>
                      </a:r>
                    </a:p>
                  </a:txBody>
                  <a:tcPr marL="60960" marR="60960" marT="825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2019</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smtClean="0">
                          <a:solidFill>
                            <a:schemeClr val="bg1"/>
                          </a:solidFill>
                          <a:effectLst/>
                          <a:latin typeface="+mn-lt"/>
                          <a:ea typeface="+mn-ea"/>
                          <a:cs typeface="+mn-cs"/>
                        </a:rPr>
                        <a:t>أغسطس 2019</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2019</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18,272,075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18,365,864</a:t>
                      </a:r>
                    </a:p>
                  </a:txBody>
                  <a:tcPr marL="60960" marR="60960" marT="8255"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204.9</a:t>
                      </a:r>
                    </a:p>
                  </a:txBody>
                  <a:tcPr marL="60960" marR="60960" marT="8255"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3,652,512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3,680,000</a:t>
                      </a:r>
                    </a:p>
                  </a:txBody>
                  <a:tcPr marL="60960" marR="60960" marT="8255"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14,619,563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14,685,864</a:t>
                      </a:r>
                    </a:p>
                  </a:txBody>
                  <a:tcPr marL="60960" marR="60960" marT="8255"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smtClean="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يناير </a:t>
                      </a:r>
                      <a:r>
                        <a:rPr lang="en-US" sz="1000" b="1" kern="1200" dirty="0">
                          <a:solidFill>
                            <a:schemeClr val="bg1"/>
                          </a:solidFill>
                          <a:effectLst/>
                          <a:latin typeface="+mn-lt"/>
                          <a:ea typeface="+mn-ea"/>
                          <a:cs typeface="+mn-cs"/>
                        </a:rPr>
                        <a:t>2020</a:t>
                      </a: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SA" sz="1000" b="1" kern="1200" dirty="0">
                          <a:solidFill>
                            <a:schemeClr val="bg1"/>
                          </a:solidFill>
                          <a:effectLst/>
                          <a:latin typeface="+mn-lt"/>
                          <a:ea typeface="+mn-ea"/>
                          <a:cs typeface="+mn-cs"/>
                        </a:rPr>
                        <a:t>فبراير </a:t>
                      </a:r>
                      <a:r>
                        <a:rPr lang="en-US" sz="1000" b="1" kern="1200" dirty="0">
                          <a:solidFill>
                            <a:schemeClr val="bg1"/>
                          </a:solidFill>
                          <a:effectLst/>
                          <a:latin typeface="+mn-lt"/>
                          <a:ea typeface="+mn-ea"/>
                          <a:cs typeface="+mn-cs"/>
                        </a:rPr>
                        <a:t>2020</a:t>
                      </a:r>
                    </a:p>
                  </a:txBody>
                  <a:tcPr marL="60960" marR="60960" marT="825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2019</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أغسطس 2019</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smtClean="0">
                          <a:solidFill>
                            <a:schemeClr val="bg1"/>
                          </a:solidFill>
                          <a:effectLst/>
                          <a:latin typeface="+mn-lt"/>
                          <a:ea typeface="+mn-ea"/>
                          <a:cs typeface="+mn-cs"/>
                        </a:rPr>
                        <a:t>2019</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2019</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3,045,086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3,038,289</a:t>
                      </a:r>
                    </a:p>
                  </a:txBody>
                  <a:tcPr marL="60960" marR="60960" marT="825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0</a:t>
                      </a:r>
                    </a:p>
                  </a:txBody>
                  <a:tcPr marL="60960" marR="60960" marT="8255"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3,045,086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3,038,289</a:t>
                      </a:r>
                    </a:p>
                  </a:txBody>
                  <a:tcPr marL="60960" marR="60960" marT="825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a:t>
                      </a:r>
                      <a:r>
                        <a:rPr lang="ar-SA" sz="1000" kern="1200" dirty="0">
                          <a:solidFill>
                            <a:schemeClr val="tx1"/>
                          </a:solidFill>
                          <a:effectLst/>
                          <a:latin typeface="+mn-lt"/>
                          <a:ea typeface="+mn-ea"/>
                          <a:cs typeface="+mn-cs"/>
                        </a:rPr>
                        <a:t>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ar-SA" sz="1000" kern="1200" dirty="0">
                          <a:solidFill>
                            <a:schemeClr val="tx1"/>
                          </a:solidFill>
                          <a:effectLst/>
                          <a:latin typeface="+mn-lt"/>
                          <a:ea typeface="+mn-ea"/>
                          <a:cs typeface="+mn-cs"/>
                        </a:rPr>
                        <a:t>33</a:t>
                      </a:r>
                      <a:r>
                        <a:rPr lang="en-US" sz="1000" kern="1200" dirty="0">
                          <a:solidFill>
                            <a:schemeClr val="tx1"/>
                          </a:solidFill>
                          <a:effectLst/>
                          <a:latin typeface="+mn-lt"/>
                          <a:ea typeface="+mn-ea"/>
                          <a:cs typeface="+mn-cs"/>
                        </a:rPr>
                        <a:t>.</a:t>
                      </a:r>
                      <a:r>
                        <a:rPr lang="ar-SA" sz="1000" kern="1200" dirty="0">
                          <a:solidFill>
                            <a:schemeClr val="tx1"/>
                          </a:solidFill>
                          <a:effectLst/>
                          <a:latin typeface="+mn-lt"/>
                          <a:ea typeface="+mn-ea"/>
                          <a:cs typeface="+mn-cs"/>
                        </a:rPr>
                        <a:t>9</a:t>
                      </a:r>
                      <a:endParaRPr lang="en-US" sz="1000" kern="1200" dirty="0">
                        <a:solidFill>
                          <a:schemeClr val="tx1"/>
                        </a:solidFill>
                        <a:effectLst/>
                        <a:latin typeface="+mn-lt"/>
                        <a:ea typeface="+mn-ea"/>
                        <a:cs typeface="+mn-cs"/>
                      </a:endParaRPr>
                    </a:p>
                  </a:txBody>
                  <a:tcPr marL="60960" marR="60960" marT="8255"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2020</a:t>
            </a:r>
            <a:endParaRPr lang="en-US" sz="2400" b="1" dirty="0" smtClean="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151328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771459656"/>
              </p:ext>
            </p:extLst>
          </p:nvPr>
        </p:nvGraphicFramePr>
        <p:xfrm>
          <a:off x="233267" y="6582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فبراير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مارس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نوفمبر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ديسمبر 2011</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1,701,200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1,710,063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1,722,060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1,731,660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1,731,241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1,745,264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1,752,849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1,760,031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1,774,308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1,788,180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1,804,485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1,825,496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30.5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11,053,369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11,155,247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11,066,525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11,086,804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11,152,455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11,179,767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11,120,466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11,168,308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11,261,768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11,409,524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11,540,040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11,727,401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198.5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193.6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1,201,823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1,216,717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1,238,273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1,257,752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1,279,193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1,284,539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1,297,223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1,312,356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1,349,942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1,362,109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1,371,827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9,851,546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9,938,530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9,828,252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9,829,052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9,873,262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9,895,228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9,823,243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9,855,952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9,932,162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10,059,582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10,177,931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10,355,574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يناير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فبراير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مارس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أبريل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مايو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يونيو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يوليو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أغسطس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سبتمبر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أكتوبر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نوفمبر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1000"/>
                        </a:spcAft>
                      </a:pPr>
                      <a:r>
                        <a:rPr lang="ar-SA" sz="1000" kern="1200" dirty="0">
                          <a:solidFill>
                            <a:schemeClr val="bg1"/>
                          </a:solidFill>
                          <a:effectLst/>
                        </a:rPr>
                        <a:t>ديسمبر 2011</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1,369,260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1,368,569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1,366,770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1,358,464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1,351,048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1,340,883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1,335,396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1,329,675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1,332,837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1,337,592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1,335,587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1,324,059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 </a:t>
                      </a:r>
                      <a:r>
                        <a:rPr lang="ar-AE" sz="1000" kern="1200" dirty="0">
                          <a:effectLst/>
                        </a:rPr>
                        <a:t>عبر  الخط الهاتفي </a:t>
                      </a:r>
                      <a:r>
                        <a:rPr lang="ar-AE" sz="1000" kern="1200" dirty="0" smtClean="0">
                          <a:effectLst/>
                        </a:rPr>
                        <a:t>(3)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573,079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564,598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553,364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540,793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528,493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515,729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505,612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497,489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490,579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483,575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472,268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453,915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796,181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803,971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813,406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817,671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822,555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825,154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829,784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832,186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842,258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854,017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863,319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870,144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0"/>
                        </a:spcAft>
                      </a:pPr>
                      <a:r>
                        <a:rPr lang="en-US" sz="900" dirty="0">
                          <a:effectLst/>
                        </a:rPr>
                        <a:t>14.3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2011</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17357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023373107"/>
              </p:ext>
            </p:extLst>
          </p:nvPr>
        </p:nvGraphicFramePr>
        <p:xfrm>
          <a:off x="233267" y="592372"/>
          <a:ext cx="11663264" cy="5680348"/>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smtClean="0">
                          <a:effectLst/>
                        </a:rPr>
                        <a:t>يوليو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a:t>
                      </a:r>
                      <a:r>
                        <a:rPr lang="ar-AE" sz="1000" kern="1200" dirty="0" smtClean="0">
                          <a:effectLst/>
                        </a:rPr>
                        <a:t>2020</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2,322,756</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2,321,748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2,329,011</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2,326,273</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2,324,612</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2,329,506</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2,331,518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2,328,781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2,332,241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2,336,465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2,340,355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2,345,578</a:t>
                      </a: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a:t>
                      </a:r>
                      <a:r>
                        <a:rPr lang="ar-AE" sz="1000" b="1" kern="1200" dirty="0" smtClean="0">
                          <a:solidFill>
                            <a:schemeClr val="bg1"/>
                          </a:solidFill>
                          <a:effectLst/>
                          <a:latin typeface="+mn-lt"/>
                          <a:ea typeface="+mn-ea"/>
                          <a:cs typeface="+mn-cs"/>
                        </a:rPr>
                        <a:t>2020</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smtClean="0">
                          <a:solidFill>
                            <a:schemeClr val="bg1"/>
                          </a:solidFill>
                          <a:effectLst/>
                          <a:latin typeface="+mn-lt"/>
                          <a:ea typeface="+mn-ea"/>
                          <a:cs typeface="+mn-cs"/>
                        </a:rPr>
                        <a:t>أغسطس </a:t>
                      </a:r>
                      <a:r>
                        <a:rPr lang="ar-AE" sz="1000" b="1" kern="1200" dirty="0" smtClean="0">
                          <a:solidFill>
                            <a:schemeClr val="bg1"/>
                          </a:solidFill>
                          <a:effectLst/>
                          <a:latin typeface="+mn-lt"/>
                          <a:ea typeface="+mn-ea"/>
                          <a:cs typeface="+mn-cs"/>
                        </a:rPr>
                        <a:t>2020</a:t>
                      </a:r>
                      <a:endParaRPr lang="ar-AE" sz="1000" b="1" kern="1200" dirty="0" smtClean="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2020</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19,320,544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19,269,480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19,181,248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18,261,961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18,337,758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18,520,992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18,765,044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18,999,237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18,137,577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18,166,931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18,178,323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18,278,817</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217.9</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217.2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205.8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204.3</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3,454,954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3,452,424</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3,499,911</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3,521,025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3,509,538</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3,509,074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3,523,511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3,511,303</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3,547,755</a:t>
                      </a:r>
                    </a:p>
                  </a:txBody>
                  <a:tcPr marL="0" marR="0" marT="0"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3,581,260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3,600,394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3,623,796</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15,865,590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15,817,056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15,681,337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14,740,936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14,828,220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15,011,918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15,241,533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15,487,934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14,589,822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14,585,671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14,577,929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14,655,021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smtClean="0">
                          <a:solidFill>
                            <a:schemeClr val="bg1"/>
                          </a:solidFill>
                          <a:effectLst/>
                        </a:rPr>
                        <a:t>إحصائيات 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a:t>
                      </a:r>
                      <a:r>
                        <a:rPr lang="ar-AE" sz="1000" b="1" kern="1200" dirty="0" smtClean="0">
                          <a:solidFill>
                            <a:schemeClr val="bg1"/>
                          </a:solidFill>
                          <a:effectLst/>
                          <a:latin typeface="+mn-lt"/>
                          <a:ea typeface="+mn-ea"/>
                          <a:cs typeface="+mn-cs"/>
                        </a:rPr>
                        <a:t>2020</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أغسطس </a:t>
                      </a:r>
                      <a:r>
                        <a:rPr lang="ar-AE" sz="1000" b="1" kern="1200" dirty="0" smtClean="0">
                          <a:solidFill>
                            <a:schemeClr val="bg1"/>
                          </a:solidFill>
                          <a:effectLst/>
                          <a:latin typeface="+mn-lt"/>
                          <a:ea typeface="+mn-ea"/>
                          <a:cs typeface="+mn-cs"/>
                        </a:rPr>
                        <a:t>2020</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smtClean="0">
                          <a:solidFill>
                            <a:schemeClr val="bg1"/>
                          </a:solidFill>
                          <a:effectLst/>
                          <a:latin typeface="+mn-lt"/>
                          <a:ea typeface="+mn-ea"/>
                          <a:cs typeface="+mn-cs"/>
                        </a:rPr>
                        <a:t>2020</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2020</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الانترنت</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1"/>
                  </a:ext>
                </a:extLst>
              </a:tr>
              <a:tr h="433772">
                <a:tc>
                  <a:txBody>
                    <a:bodyPr/>
                    <a:lstStyle/>
                    <a:p>
                      <a:pPr marL="0" marR="0" algn="ctr" rtl="1">
                        <a:spcBef>
                          <a:spcPts val="0"/>
                        </a:spcBef>
                        <a:spcAft>
                          <a:spcPts val="0"/>
                        </a:spcAft>
                      </a:pPr>
                      <a:r>
                        <a:rPr lang="ar-SA" sz="1000" i="0" dirty="0">
                          <a:effectLst/>
                          <a:latin typeface="Times New Roman" panose="02020603050405020304" pitchFamily="18" charset="0"/>
                          <a:ea typeface="Times New Roman" panose="02020603050405020304" pitchFamily="18" charset="0"/>
                          <a:cs typeface="Al-Mohanad"/>
                        </a:rPr>
                        <a:t>مشتركي الانترنت عبر  الخط الهاتفي </a:t>
                      </a:r>
                      <a:r>
                        <a:rPr lang="ar-SA" sz="1000" i="0" baseline="30000" dirty="0">
                          <a:effectLst/>
                          <a:latin typeface="Times New Roman" panose="02020603050405020304" pitchFamily="18" charset="0"/>
                          <a:ea typeface="Times New Roman" panose="02020603050405020304" pitchFamily="18" charset="0"/>
                          <a:cs typeface="Al-Mohanad"/>
                        </a:rPr>
                        <a:t>(3)</a:t>
                      </a:r>
                      <a:r>
                        <a:rPr lang="ar-SA" sz="1000" i="0" dirty="0">
                          <a:effectLst/>
                          <a:latin typeface="Times New Roman" panose="02020603050405020304" pitchFamily="18" charset="0"/>
                          <a:ea typeface="Times New Roman" panose="02020603050405020304" pitchFamily="18" charset="0"/>
                          <a:cs typeface="Al-Mohanad"/>
                        </a:rPr>
                        <a:t>  </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0</a:t>
                      </a:r>
                    </a:p>
                  </a:txBody>
                  <a:tcPr marL="0" marR="0" marT="0" marB="0" anchor="ctr"/>
                </a:tc>
                <a:extLst>
                  <a:ext uri="{0D108BD9-81ED-4DB2-BD59-A6C34878D82A}">
                    <a16:rowId xmlns:a16="http://schemas.microsoft.com/office/drawing/2014/main" val="10012"/>
                  </a:ext>
                </a:extLst>
              </a:tr>
              <a:tr h="433772">
                <a:tc>
                  <a:txBody>
                    <a:bodyPr/>
                    <a:lstStyle/>
                    <a:p>
                      <a:pPr marL="0" marR="0" algn="ctr" rtl="1">
                        <a:spcBef>
                          <a:spcPts val="0"/>
                        </a:spcBef>
                        <a:spcAft>
                          <a:spcPts val="0"/>
                        </a:spcAft>
                      </a:pPr>
                      <a:r>
                        <a:rPr lang="ar-SA" sz="1000" i="0">
                          <a:effectLst/>
                          <a:latin typeface="Times New Roman" panose="02020603050405020304" pitchFamily="18" charset="0"/>
                          <a:ea typeface="Times New Roman" panose="02020603050405020304" pitchFamily="18" charset="0"/>
                          <a:cs typeface="Al-Mohanad"/>
                        </a:rPr>
                        <a:t>مشتركي النطاق العريض</a:t>
                      </a:r>
                      <a:endParaRPr lang="en-US" sz="1200" i="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3,019,532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3,010,701</a:t>
                      </a:r>
                    </a:p>
                  </a:txBody>
                  <a:tcPr marL="68580" marR="68580" marT="9525"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3,013,370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3,008,678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3,007,890</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3,005,305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2,999,178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3,003,185</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3,009,851</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3,022,018</a:t>
                      </a: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3,030,515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3,045,957</a:t>
                      </a:r>
                    </a:p>
                  </a:txBody>
                  <a:tcPr marL="0" marR="0" marT="0" marB="0" anchor="ctr"/>
                </a:tc>
                <a:extLst>
                  <a:ext uri="{0D108BD9-81ED-4DB2-BD59-A6C34878D82A}">
                    <a16:rowId xmlns:a16="http://schemas.microsoft.com/office/drawing/2014/main" val="10013"/>
                  </a:ext>
                </a:extLst>
              </a:tr>
              <a:tr h="433772">
                <a:tc>
                  <a:txBody>
                    <a:bodyPr/>
                    <a:lstStyle/>
                    <a:p>
                      <a:pPr marL="0" marR="0" algn="ctr" rtl="1">
                        <a:spcBef>
                          <a:spcPts val="0"/>
                        </a:spcBef>
                        <a:spcAft>
                          <a:spcPts val="0"/>
                        </a:spcAft>
                      </a:pPr>
                      <a:r>
                        <a:rPr lang="ar-AE" sz="1000" i="0" dirty="0">
                          <a:effectLst/>
                          <a:latin typeface="Times New Roman" panose="02020603050405020304" pitchFamily="18" charset="0"/>
                          <a:ea typeface="Times New Roman" panose="02020603050405020304" pitchFamily="18" charset="0"/>
                          <a:cs typeface="Al-Mohanad"/>
                        </a:rPr>
                        <a:t>مشتركي </a:t>
                      </a:r>
                      <a:r>
                        <a:rPr lang="ar-SA" sz="1000" i="0" dirty="0">
                          <a:effectLst/>
                          <a:latin typeface="Times New Roman" panose="02020603050405020304" pitchFamily="18" charset="0"/>
                          <a:ea typeface="Times New Roman" panose="02020603050405020304" pitchFamily="18" charset="0"/>
                          <a:cs typeface="Al-Mohanad"/>
                        </a:rPr>
                        <a:t>انترنت النطاق العريض لكل 100 نسمة</a:t>
                      </a:r>
                      <a:endParaRPr lang="en-US" sz="1200" i="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34.04</a:t>
                      </a:r>
                    </a:p>
                  </a:txBody>
                  <a:tcPr marL="0" marR="0" marT="0" marB="0" anchor="ctr"/>
                </a:tc>
                <a:extLst>
                  <a:ext uri="{0D108BD9-81ED-4DB2-BD59-A6C34878D82A}">
                    <a16:rowId xmlns:a16="http://schemas.microsoft.com/office/drawing/2014/main" val="10014"/>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a:t>
            </a:r>
            <a:r>
              <a:rPr lang="en-US" sz="2400" b="1" cap="none" spc="0" dirty="0" smtClean="0">
                <a:ln w="22225">
                  <a:solidFill>
                    <a:schemeClr val="accent2"/>
                  </a:solidFill>
                  <a:prstDash val="solid"/>
                </a:ln>
                <a:solidFill>
                  <a:schemeClr val="accent2">
                    <a:lumMod val="40000"/>
                    <a:lumOff val="60000"/>
                  </a:schemeClr>
                </a:solidFill>
                <a:effectLst/>
              </a:rPr>
              <a:t>19</a:t>
            </a:r>
            <a:endParaRPr lang="en-US" sz="2400" b="1" dirty="0" smtClean="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27238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46166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a:t>(3) النسخة المنقحة من إحصائيات النطاق العريض </a:t>
            </a:r>
            <a:r>
              <a:rPr lang="ar-AE" sz="800" dirty="0" smtClean="0"/>
              <a:t>الثابت</a:t>
            </a:r>
            <a:r>
              <a:rPr lang="en-US" sz="800" smtClean="0"/>
              <a:t>.</a:t>
            </a:r>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3680969352"/>
              </p:ext>
            </p:extLst>
          </p:nvPr>
        </p:nvGraphicFramePr>
        <p:xfrm>
          <a:off x="233267" y="592372"/>
          <a:ext cx="11663264" cy="48128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smtClean="0">
                          <a:effectLst/>
                        </a:rPr>
                        <a:t>يوليو 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a:t>
                      </a:r>
                      <a:r>
                        <a:rPr lang="ar-AE" sz="1000" kern="1200" dirty="0" smtClean="0">
                          <a:effectLst/>
                        </a:rPr>
                        <a:t>2018</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2,292,443</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2,297,970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2,292,098</a:t>
                      </a:r>
                      <a:endParaRPr lang="en-US" sz="1000" kern="1200" dirty="0">
                        <a:solidFill>
                          <a:schemeClr val="tx1"/>
                        </a:solidFill>
                        <a:effectLst/>
                        <a:latin typeface="+mn-lt"/>
                        <a:ea typeface="+mn-ea"/>
                        <a:cs typeface="+mn-cs"/>
                      </a:endParaRPr>
                    </a:p>
                  </a:txBody>
                  <a:tcPr marL="68580" marR="68580" marT="9525"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2,285,807</a:t>
                      </a:r>
                      <a:r>
                        <a:rPr lang="en-US" sz="1000" kern="1200" dirty="0">
                          <a:solidFill>
                            <a:schemeClr val="tx1"/>
                          </a:solidFill>
                          <a:effectLst/>
                          <a:latin typeface="+mn-lt"/>
                          <a:ea typeface="+mn-ea"/>
                          <a:cs typeface="+mn-cs"/>
                        </a:rPr>
                        <a:t> </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2,323,040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2,323,154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2,319,128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2,326,355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2,329,955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2,337,357</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2,259,329</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2,335,491</a:t>
                      </a: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26.1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26.2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26.1</a:t>
                      </a:r>
                      <a:endParaRPr lang="en-US" sz="1000" kern="1200" dirty="0">
                        <a:solidFill>
                          <a:schemeClr val="tx1"/>
                        </a:solidFill>
                        <a:effectLst/>
                        <a:latin typeface="+mn-lt"/>
                        <a:ea typeface="+mn-ea"/>
                        <a:cs typeface="+mn-cs"/>
                      </a:endParaRPr>
                    </a:p>
                  </a:txBody>
                  <a:tcPr marL="68580" marR="68580" marT="9525" marB="0" anchor="ctr"/>
                </a:tc>
                <a:tc>
                  <a:txBody>
                    <a:bodyPr/>
                    <a:lstStyle/>
                    <a:p>
                      <a:pPr marL="0" marR="0" algn="ctr" defTabSz="914400" rtl="1" eaLnBrk="1" latinLnBrk="0" hangingPunct="1">
                        <a:spcBef>
                          <a:spcPts val="0"/>
                        </a:spcBef>
                        <a:spcAft>
                          <a:spcPts val="0"/>
                        </a:spcAft>
                      </a:pPr>
                      <a:r>
                        <a:rPr lang="en-US" sz="1000" kern="1200" dirty="0" smtClean="0">
                          <a:solidFill>
                            <a:schemeClr val="tx1"/>
                          </a:solidFill>
                          <a:effectLst/>
                          <a:latin typeface="+mn-lt"/>
                          <a:ea typeface="+mn-ea"/>
                          <a:cs typeface="+mn-cs"/>
                        </a:rPr>
                        <a:t>26.0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tc>
                  <a:txBody>
                    <a:bodyPr/>
                    <a:lstStyle/>
                    <a:p>
                      <a:pPr algn="ctr" rtl="0" fontAlgn="ctr"/>
                      <a:r>
                        <a:rPr lang="en-US" sz="1000" b="0" i="0" u="none" strike="noStrike" dirty="0">
                          <a:solidFill>
                            <a:srgbClr val="000000"/>
                          </a:solidFill>
                          <a:effectLst/>
                          <a:latin typeface="Calibri" panose="020F0502020204030204" pitchFamily="34" charset="0"/>
                        </a:rPr>
                        <a:t>25.5</a:t>
                      </a: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26.4</a:t>
                      </a: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يناير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فبراير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مارس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أبريل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2018</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b="1" kern="1200" dirty="0" smtClean="0">
                          <a:solidFill>
                            <a:schemeClr val="bg1"/>
                          </a:solidFill>
                          <a:effectLst/>
                          <a:latin typeface="+mn-lt"/>
                          <a:ea typeface="+mn-ea"/>
                          <a:cs typeface="+mn-cs"/>
                        </a:rPr>
                        <a:t>أغسطس 2018</a:t>
                      </a: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2018</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19,997,756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20,215,968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20,411,955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20,400,708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20,253,983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19,621,025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19,440,047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19,153,232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19,199,959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19,259,959</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19,368,044</a:t>
                      </a:r>
                      <a:endParaRPr lang="en-US" sz="1000" kern="1200" dirty="0">
                        <a:solidFill>
                          <a:schemeClr val="tx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19,475,483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230.1</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232.1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231.8</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230.0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222.6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220.4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217.8</a:t>
                      </a:r>
                    </a:p>
                  </a:txBody>
                  <a:tcPr marL="0" marR="0" marT="0" marB="0" anchor="ctr"/>
                </a:tc>
                <a:tc>
                  <a:txBody>
                    <a:bodyPr/>
                    <a:lstStyle/>
                    <a:p>
                      <a:pPr marL="0" marR="0" algn="ctr" defTabSz="914400" rtl="0" eaLnBrk="1" fontAlgn="ctr" latinLnBrk="0" hangingPunct="1">
                        <a:spcBef>
                          <a:spcPts val="0"/>
                        </a:spcBef>
                        <a:spcAft>
                          <a:spcPts val="0"/>
                        </a:spcAft>
                      </a:pPr>
                      <a:r>
                        <a:rPr lang="en-US" sz="1000" kern="1200" dirty="0">
                          <a:solidFill>
                            <a:schemeClr val="tx1"/>
                          </a:solidFill>
                          <a:effectLst/>
                          <a:latin typeface="+mn-lt"/>
                          <a:ea typeface="+mn-ea"/>
                          <a:cs typeface="+mn-cs"/>
                        </a:rPr>
                        <a:t>218.8</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219.8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3,298,347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3,325,973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3,347,508</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3,354,031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3,362,933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3,381,218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3,407,865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3,419,272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3,441,256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3,451,778</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3,463,305</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3,460,320</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16,699,409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16,889,995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17,064,447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17,046,677</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16,891,050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16,239,807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16,032,182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15,733,960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15,758,703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15,808,181</a:t>
                      </a:r>
                    </a:p>
                  </a:txBody>
                  <a:tcPr marL="0" marR="0" marT="0" marB="0" anchor="ctr"/>
                </a:tc>
                <a:tc>
                  <a:txBody>
                    <a:bodyPr/>
                    <a:lstStyle/>
                    <a:p>
                      <a:pPr algn="ctr" rtl="1" fontAlgn="ctr"/>
                      <a:r>
                        <a:rPr lang="en-US" sz="1000" b="0" i="0" u="none" strike="noStrike" dirty="0">
                          <a:solidFill>
                            <a:srgbClr val="000000"/>
                          </a:solidFill>
                          <a:effectLst/>
                          <a:latin typeface="Calibri" panose="020F0502020204030204" pitchFamily="34" charset="0"/>
                        </a:rPr>
                        <a:t>15,904,739</a:t>
                      </a:r>
                    </a:p>
                  </a:txBody>
                  <a:tcPr marL="9525" marR="9525" marT="9525" marB="0" anchor="ctr"/>
                </a:tc>
                <a:tc>
                  <a:txBody>
                    <a:bodyPr/>
                    <a:lstStyle/>
                    <a:p>
                      <a:pPr marL="0" marR="0" algn="ctr">
                        <a:spcBef>
                          <a:spcPts val="0"/>
                        </a:spcBef>
                        <a:spcAft>
                          <a:spcPts val="0"/>
                        </a:spcAft>
                      </a:pPr>
                      <a:r>
                        <a:rPr lang="en-US" sz="1000" b="0" i="0" u="none" strike="noStrike" kern="1200" dirty="0">
                          <a:solidFill>
                            <a:srgbClr val="000000"/>
                          </a:solidFill>
                          <a:effectLst/>
                          <a:latin typeface="Calibri" panose="020F0502020204030204" pitchFamily="34" charset="0"/>
                          <a:ea typeface="+mn-ea"/>
                          <a:cs typeface="+mn-cs"/>
                        </a:rPr>
                        <a:t>16,015,163</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a:t>
                      </a:r>
                      <a:r>
                        <a:rPr lang="ar-AE" sz="1000" kern="1200" dirty="0" smtClean="0">
                          <a:solidFill>
                            <a:schemeClr val="bg1"/>
                          </a:solidFill>
                          <a:effectLst/>
                        </a:rPr>
                        <a:t>الانترنت (3) </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يناير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فبراير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مارس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أبريل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dirty="0">
                          <a:solidFill>
                            <a:schemeClr val="bg1"/>
                          </a:solidFill>
                          <a:effectLst/>
                          <a:latin typeface="+mn-lt"/>
                          <a:ea typeface="+mn-ea"/>
                          <a:cs typeface="+mn-cs"/>
                        </a:rPr>
                        <a:t>مايو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2018</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أغسطس 2018</a:t>
                      </a:r>
                      <a:endParaRPr lang="ar-AE"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SA" sz="1000" b="1" kern="1200" dirty="0" smtClean="0">
                          <a:solidFill>
                            <a:schemeClr val="bg1"/>
                          </a:solidFill>
                          <a:effectLst/>
                          <a:latin typeface="+mn-lt"/>
                          <a:ea typeface="+mn-ea"/>
                          <a:cs typeface="+mn-cs"/>
                        </a:rPr>
                        <a:t>2018</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2018</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2,780,970</a:t>
                      </a:r>
                      <a:endParaRPr lang="en-US" sz="1000" u="none" strike="noStrike" kern="1200" dirty="0">
                        <a:solidFill>
                          <a:schemeClr val="tx1"/>
                        </a:solidFill>
                        <a:effectLst/>
                        <a:latin typeface="+mn-lt"/>
                        <a:ea typeface="+mn-ea"/>
                        <a:cs typeface="+mn-cs"/>
                      </a:endParaRP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2,863,712</a:t>
                      </a:r>
                      <a:endParaRPr lang="en-US" sz="1000" u="none" strike="noStrike" kern="1200" dirty="0">
                        <a:solidFill>
                          <a:schemeClr val="tx1"/>
                        </a:solidFill>
                        <a:effectLst/>
                        <a:latin typeface="+mn-lt"/>
                        <a:ea typeface="+mn-ea"/>
                        <a:cs typeface="+mn-cs"/>
                      </a:endParaRP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2,856,965</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2,849,161</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3,043,235</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3,046,937</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3,045,447</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3,047,409</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3,017,597</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3,032,577</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algn="ctr" rtl="1" fontAlgn="ctr"/>
                      <a:r>
                        <a:rPr lang="en-US" sz="1000" u="none" strike="noStrike" kern="1200" dirty="0" smtClean="0">
                          <a:solidFill>
                            <a:schemeClr val="tx1"/>
                          </a:solidFill>
                          <a:effectLst/>
                          <a:latin typeface="+mn-lt"/>
                          <a:ea typeface="+mn-ea"/>
                          <a:cs typeface="+mn-cs"/>
                        </a:rPr>
                        <a:t>3,022,059</a:t>
                      </a:r>
                      <a:endParaRPr lang="en-US" sz="1000" u="none" strike="noStrike" kern="1200" dirty="0">
                        <a:solidFill>
                          <a:schemeClr val="tx1"/>
                        </a:solidFill>
                        <a:effectLst/>
                        <a:latin typeface="+mn-lt"/>
                        <a:ea typeface="+mn-ea"/>
                        <a:cs typeface="+mn-cs"/>
                      </a:endParaRP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smtClean="0">
                          <a:solidFill>
                            <a:srgbClr val="000000"/>
                          </a:solidFill>
                          <a:effectLst/>
                          <a:latin typeface="Calibri" panose="020F0502020204030204" pitchFamily="34" charset="0"/>
                          <a:ea typeface="+mn-ea"/>
                          <a:cs typeface="+mn-cs"/>
                        </a:rPr>
                        <a:t>3,024,565</a:t>
                      </a:r>
                      <a:endParaRPr lang="en-US" sz="1000" b="0" i="0" u="none" strike="noStrike" kern="1200" dirty="0">
                        <a:solidFill>
                          <a:srgbClr val="000000"/>
                        </a:solidFill>
                        <a:effectLst/>
                        <a:latin typeface="Calibri" panose="020F0502020204030204" pitchFamily="34" charset="0"/>
                        <a:ea typeface="+mn-ea"/>
                        <a:cs typeface="+mn-cs"/>
                      </a:endParaRP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31.680%</a:t>
                      </a:r>
                      <a:endParaRPr lang="en-US" sz="1000" u="none" strike="noStrike" kern="1200" dirty="0">
                        <a:solidFill>
                          <a:schemeClr val="tx1"/>
                        </a:solidFill>
                        <a:effectLst/>
                        <a:latin typeface="+mn-lt"/>
                        <a:ea typeface="+mn-ea"/>
                        <a:cs typeface="+mn-cs"/>
                      </a:endParaRP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32.596%</a:t>
                      </a:r>
                      <a:endParaRPr lang="en-US" sz="1000" u="none" strike="noStrike" kern="1200" dirty="0">
                        <a:solidFill>
                          <a:schemeClr val="tx1"/>
                        </a:solidFill>
                        <a:effectLst/>
                        <a:latin typeface="+mn-lt"/>
                        <a:ea typeface="+mn-ea"/>
                        <a:cs typeface="+mn-cs"/>
                      </a:endParaRPr>
                    </a:p>
                  </a:txBody>
                  <a:tcPr marL="68577" marR="68577" marT="9525"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32.492%</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32.376%</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34.553%</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34.566%</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34.521%</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34.514%</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34.148%</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u="none" strike="noStrike" kern="1200" dirty="0" smtClean="0">
                          <a:solidFill>
                            <a:schemeClr val="tx1"/>
                          </a:solidFill>
                          <a:effectLst/>
                          <a:latin typeface="+mn-lt"/>
                          <a:ea typeface="+mn-ea"/>
                          <a:cs typeface="+mn-cs"/>
                        </a:rPr>
                        <a:t>34.290%</a:t>
                      </a:r>
                      <a:endParaRPr lang="en-US" sz="1000" u="none" strike="noStrike" kern="1200" dirty="0">
                        <a:solidFill>
                          <a:schemeClr val="tx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r>
                        <a:rPr lang="en-US" sz="1000" u="none" strike="noStrike" kern="1200" dirty="0" smtClean="0">
                          <a:solidFill>
                            <a:schemeClr val="tx1"/>
                          </a:solidFill>
                          <a:effectLst/>
                          <a:latin typeface="+mn-lt"/>
                          <a:ea typeface="+mn-ea"/>
                          <a:cs typeface="+mn-cs"/>
                        </a:rPr>
                        <a:t>34.142%</a:t>
                      </a:r>
                      <a:endParaRPr lang="en-US" sz="1000" u="none" strike="noStrike" kern="1200" dirty="0">
                        <a:solidFill>
                          <a:schemeClr val="tx1"/>
                        </a:solidFill>
                        <a:effectLst/>
                        <a:latin typeface="+mn-lt"/>
                        <a:ea typeface="+mn-ea"/>
                        <a:cs typeface="+mn-cs"/>
                      </a:endParaRPr>
                    </a:p>
                  </a:txBody>
                  <a:tcPr marL="9525" marR="9525" marT="9525" marB="0" anchor="ctr"/>
                </a:tc>
                <a:tc>
                  <a:txBody>
                    <a:bodyPr/>
                    <a:lstStyle/>
                    <a:p>
                      <a:pPr marL="0" marR="0" algn="ctr" defTabSz="914400" rtl="1" eaLnBrk="1" fontAlgn="ctr" latinLnBrk="0" hangingPunct="1">
                        <a:spcBef>
                          <a:spcPts val="0"/>
                        </a:spcBef>
                        <a:spcAft>
                          <a:spcPts val="0"/>
                        </a:spcAft>
                      </a:pPr>
                      <a:r>
                        <a:rPr lang="en-US" sz="1000" b="0" i="0" u="none" strike="noStrike" kern="1200" dirty="0" smtClean="0">
                          <a:solidFill>
                            <a:srgbClr val="000000"/>
                          </a:solidFill>
                          <a:effectLst/>
                          <a:latin typeface="Calibri" panose="020F0502020204030204" pitchFamily="34" charset="0"/>
                          <a:ea typeface="+mn-ea"/>
                          <a:cs typeface="+mn-cs"/>
                        </a:rPr>
                        <a:t>34.143%</a:t>
                      </a:r>
                      <a:endParaRPr lang="en-US" sz="1000" b="0" i="0" u="none" strike="noStrike" kern="1200" dirty="0">
                        <a:solidFill>
                          <a:srgbClr val="000000"/>
                        </a:solidFill>
                        <a:effectLst/>
                        <a:latin typeface="Calibri" panose="020F0502020204030204" pitchFamily="34" charset="0"/>
                        <a:ea typeface="+mn-ea"/>
                        <a:cs typeface="+mn-cs"/>
                      </a:endParaRP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201</a:t>
            </a:r>
            <a:r>
              <a:rPr lang="en-US" sz="2400" b="1" dirty="0" smtClean="0">
                <a:ln w="22225">
                  <a:solidFill>
                    <a:schemeClr val="accent2"/>
                  </a:solidFill>
                  <a:prstDash val="solid"/>
                </a:ln>
                <a:solidFill>
                  <a:schemeClr val="accent2">
                    <a:lumMod val="40000"/>
                    <a:lumOff val="60000"/>
                  </a:schemeClr>
                </a:solidFill>
              </a:rPr>
              <a:t>8</a:t>
            </a:r>
          </a:p>
        </p:txBody>
      </p:sp>
    </p:spTree>
    <p:extLst>
      <p:ext uri="{BB962C8B-B14F-4D97-AF65-F5344CB8AC3E}">
        <p14:creationId xmlns:p14="http://schemas.microsoft.com/office/powerpoint/2010/main" val="3416326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288225151"/>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a:t>
                      </a:r>
                      <a:r>
                        <a:rPr lang="ar-AE" sz="1000" kern="1200" dirty="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فبراير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مارس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ابريل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مايو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يونيو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smtClean="0">
                          <a:effectLst/>
                        </a:rPr>
                        <a:t>يوليو 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أغسطس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سبتمبر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أكتوبر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نوفمبر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a:effectLst/>
                        </a:rPr>
                        <a:t>ديسمبر </a:t>
                      </a:r>
                      <a:r>
                        <a:rPr lang="ar-AE" sz="1000" kern="1200" smtClean="0">
                          <a:effectLst/>
                        </a:rPr>
                        <a:t>2017</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2,287,287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2,292,508</a:t>
                      </a:r>
                    </a:p>
                  </a:txBody>
                  <a:tcPr marL="68580" marR="68580" marT="9525"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2,298,389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2,299,886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2,300,900</a:t>
                      </a:r>
                    </a:p>
                  </a:txBody>
                  <a:tcPr marL="0" marR="0" marT="0"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2,289,452</a:t>
                      </a:r>
                      <a:r>
                        <a:rPr lang="en-US" sz="1000" kern="1200" dirty="0">
                          <a:solidFill>
                            <a:schemeClr val="tx1"/>
                          </a:solidFill>
                          <a:effectLst/>
                          <a:latin typeface="+mn-lt"/>
                          <a:ea typeface="+mn-ea"/>
                          <a:cs typeface="+mn-cs"/>
                        </a:rPr>
                        <a:t> </a:t>
                      </a:r>
                    </a:p>
                  </a:txBody>
                  <a:tcPr marL="0" marR="0" marT="0" marB="0" anchor="ctr"/>
                </a:tc>
                <a:tc>
                  <a:txBody>
                    <a:bodyPr/>
                    <a:lstStyle/>
                    <a:p>
                      <a:pPr marL="0" marR="0" algn="ctr" rtl="1">
                        <a:spcBef>
                          <a:spcPts val="0"/>
                        </a:spcBef>
                        <a:spcAft>
                          <a:spcPts val="0"/>
                        </a:spcAft>
                      </a:pPr>
                      <a:r>
                        <a:rPr lang="en-US" sz="1000" kern="1200" dirty="0" smtClean="0">
                          <a:solidFill>
                            <a:schemeClr val="tx1"/>
                          </a:solidFill>
                          <a:effectLst/>
                          <a:latin typeface="+mn-lt"/>
                          <a:ea typeface="+mn-ea"/>
                          <a:cs typeface="+mn-cs"/>
                        </a:rPr>
                        <a:t>2,288,603</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2,295,946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2,303,986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2,311,499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2,322,126</a:t>
                      </a:r>
                    </a:p>
                  </a:txBody>
                  <a:tcPr marL="0" marR="0" marT="0"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2,320,837</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68580" marR="68580" marT="9525"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26.5</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a:solidFill>
                            <a:schemeClr val="tx1"/>
                          </a:solidFill>
                          <a:effectLst/>
                          <a:latin typeface="+mn-lt"/>
                          <a:ea typeface="+mn-ea"/>
                          <a:cs typeface="+mn-cs"/>
                        </a:rPr>
                        <a:t>26.4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26.3</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en-US" sz="1000" kern="1200" dirty="0" smtClean="0">
                          <a:solidFill>
                            <a:schemeClr val="tx1"/>
                          </a:solidFill>
                          <a:effectLst/>
                          <a:latin typeface="+mn-lt"/>
                          <a:ea typeface="+mn-ea"/>
                          <a:cs typeface="+mn-cs"/>
                        </a:rPr>
                        <a:t>26.2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26.5</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يناير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فبراير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مارس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أبريل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b="1" kern="1200">
                          <a:solidFill>
                            <a:schemeClr val="bg1"/>
                          </a:solidFill>
                          <a:effectLst/>
                          <a:latin typeface="+mn-lt"/>
                          <a:ea typeface="+mn-ea"/>
                          <a:cs typeface="+mn-cs"/>
                        </a:rPr>
                        <a:t>مايو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يونيو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يوليو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أغسطس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سبتمبر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أكتوبر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b="1" kern="1200">
                          <a:solidFill>
                            <a:schemeClr val="bg1"/>
                          </a:solidFill>
                          <a:effectLst/>
                          <a:latin typeface="+mn-lt"/>
                          <a:ea typeface="+mn-ea"/>
                          <a:cs typeface="+mn-cs"/>
                        </a:rPr>
                        <a:t>نوفمبر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a:t>
                      </a:r>
                      <a:r>
                        <a:rPr lang="ar-AE" sz="1000" b="1" kern="1200" smtClean="0">
                          <a:solidFill>
                            <a:schemeClr val="bg1"/>
                          </a:solidFill>
                          <a:effectLst/>
                          <a:latin typeface="+mn-lt"/>
                          <a:ea typeface="+mn-ea"/>
                          <a:cs typeface="+mn-cs"/>
                        </a:rPr>
                        <a:t>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19,790,055</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19,702,980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19,835,288</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19,756,560</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19,905,137</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19,711,287 </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rtl="0">
                        <a:spcBef>
                          <a:spcPts val="0"/>
                        </a:spcBef>
                        <a:spcAft>
                          <a:spcPts val="0"/>
                        </a:spcAft>
                      </a:pPr>
                      <a:r>
                        <a:rPr lang="en-US" sz="1000" kern="1200" dirty="0" smtClean="0">
                          <a:solidFill>
                            <a:schemeClr val="tx1"/>
                          </a:solidFill>
                          <a:effectLst/>
                          <a:latin typeface="+mn-lt"/>
                          <a:ea typeface="+mn-ea"/>
                          <a:cs typeface="+mn-cs"/>
                        </a:rPr>
                        <a:t>19,752,473</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19,916,809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19,670,498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19,689,914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19,691,478</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19,826,224</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228.3</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227.0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228.3</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228.9</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226.2</a:t>
                      </a:r>
                    </a:p>
                  </a:txBody>
                  <a:tcPr marL="0" marR="0" marT="0" marB="0" anchor="ctr"/>
                </a:tc>
                <a:tc>
                  <a:txBody>
                    <a:bodyPr/>
                    <a:lstStyle/>
                    <a:p>
                      <a:pPr marL="0" marR="0" algn="ctr" rtl="1">
                        <a:spcBef>
                          <a:spcPts val="0"/>
                        </a:spcBef>
                        <a:spcAft>
                          <a:spcPts val="0"/>
                        </a:spcAft>
                      </a:pPr>
                      <a:r>
                        <a:rPr lang="en-US" sz="1000" kern="1200" dirty="0" smtClean="0">
                          <a:solidFill>
                            <a:schemeClr val="tx1"/>
                          </a:solidFill>
                          <a:effectLst/>
                          <a:latin typeface="+mn-lt"/>
                          <a:ea typeface="+mn-ea"/>
                          <a:cs typeface="+mn-cs"/>
                        </a:rPr>
                        <a:t>226.4</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228.0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224.7</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226.0</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3,169,888</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3,181,590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3,209,909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3,269,234</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3,238,040</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3,282,966</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en-US" sz="1000" kern="1200" dirty="0" smtClean="0">
                          <a:solidFill>
                            <a:schemeClr val="tx1"/>
                          </a:solidFill>
                          <a:effectLst/>
                          <a:latin typeface="+mn-lt"/>
                          <a:ea typeface="+mn-ea"/>
                          <a:cs typeface="+mn-cs"/>
                        </a:rPr>
                        <a:t>3,257,215</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3,270,137</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3,318,629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3,317,232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3,257,386</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3,283,679</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16,620,167</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16,521,390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16,625,379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16,487,326</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16,667,097</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16,428,321</a:t>
                      </a:r>
                      <a:r>
                        <a:rPr lang="en-US" sz="1000" kern="1200" dirty="0">
                          <a:solidFill>
                            <a:schemeClr val="tx1"/>
                          </a:solidFill>
                          <a:effectLst/>
                          <a:latin typeface="+mn-lt"/>
                          <a:ea typeface="+mn-ea"/>
                          <a:cs typeface="+mn-cs"/>
                        </a:rPr>
                        <a:t> </a:t>
                      </a:r>
                    </a:p>
                  </a:txBody>
                  <a:tcPr marL="0" marR="0" marT="0" marB="0" anchor="ctr"/>
                </a:tc>
                <a:tc>
                  <a:txBody>
                    <a:bodyPr/>
                    <a:lstStyle/>
                    <a:p>
                      <a:pPr marL="0" marR="0" algn="ctr" rtl="1">
                        <a:spcBef>
                          <a:spcPts val="0"/>
                        </a:spcBef>
                        <a:spcAft>
                          <a:spcPts val="0"/>
                        </a:spcAft>
                      </a:pPr>
                      <a:r>
                        <a:rPr lang="en-US" sz="1000" kern="1200" dirty="0" smtClean="0">
                          <a:solidFill>
                            <a:schemeClr val="tx1"/>
                          </a:solidFill>
                          <a:effectLst/>
                          <a:latin typeface="+mn-lt"/>
                          <a:ea typeface="+mn-ea"/>
                          <a:cs typeface="+mn-cs"/>
                        </a:rPr>
                        <a:t>19,495,258</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smtClean="0">
                          <a:solidFill>
                            <a:schemeClr val="tx1"/>
                          </a:solidFill>
                          <a:effectLst/>
                          <a:latin typeface="+mn-lt"/>
                          <a:ea typeface="+mn-ea"/>
                          <a:cs typeface="+mn-cs"/>
                        </a:rPr>
                        <a:t>16,646,672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16,351,869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16,372,682</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16,434,092</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16,542,545</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يناير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فبراير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مارس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أبريل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SA" sz="1000" b="1" kern="1200">
                          <a:solidFill>
                            <a:schemeClr val="bg1"/>
                          </a:solidFill>
                          <a:effectLst/>
                          <a:latin typeface="+mn-lt"/>
                          <a:ea typeface="+mn-ea"/>
                          <a:cs typeface="+mn-cs"/>
                        </a:rPr>
                        <a:t>مايو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يونيو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يوليو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أغسطس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سبتمبر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أكتوبر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نوفمبر </a:t>
                      </a:r>
                      <a:r>
                        <a:rPr lang="ar-SA" sz="1000" b="1" kern="1200" smtClean="0">
                          <a:solidFill>
                            <a:schemeClr val="bg1"/>
                          </a:solidFill>
                          <a:effectLst/>
                          <a:latin typeface="+mn-lt"/>
                          <a:ea typeface="+mn-ea"/>
                          <a:cs typeface="+mn-cs"/>
                        </a:rPr>
                        <a:t>2017</a:t>
                      </a:r>
                      <a:endParaRPr lang="en-US" sz="1000" b="1"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a:solidFill>
                            <a:schemeClr val="bg1"/>
                          </a:solidFill>
                          <a:effectLst/>
                          <a:latin typeface="+mn-lt"/>
                          <a:ea typeface="+mn-ea"/>
                          <a:cs typeface="+mn-cs"/>
                        </a:rPr>
                        <a:t>ديسمبر </a:t>
                      </a:r>
                      <a:r>
                        <a:rPr lang="ar-AE" sz="1000" b="1" kern="1200" smtClean="0">
                          <a:solidFill>
                            <a:schemeClr val="bg1"/>
                          </a:solidFill>
                          <a:effectLst/>
                          <a:latin typeface="+mn-lt"/>
                          <a:ea typeface="+mn-ea"/>
                          <a:cs typeface="+mn-cs"/>
                        </a:rPr>
                        <a:t>2017</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1,299,382</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1,304,858</a:t>
                      </a:r>
                    </a:p>
                  </a:txBody>
                  <a:tcPr marL="68580" marR="68580" marT="9525"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1,309,229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1,317,371</a:t>
                      </a: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1,312,419</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1,317,461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rtl="0">
                        <a:spcBef>
                          <a:spcPts val="0"/>
                        </a:spcBef>
                        <a:spcAft>
                          <a:spcPts val="0"/>
                        </a:spcAft>
                      </a:pPr>
                      <a:r>
                        <a:rPr lang="en-US" sz="1000" kern="1200" dirty="0" smtClean="0">
                          <a:solidFill>
                            <a:schemeClr val="tx1"/>
                          </a:solidFill>
                          <a:effectLst/>
                          <a:latin typeface="+mn-lt"/>
                          <a:ea typeface="+mn-ea"/>
                          <a:cs typeface="+mn-cs"/>
                        </a:rPr>
                        <a:t>1,315,631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1,323,262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1,332,155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1,339,343</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1,348,844</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1,348,895</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 </a:t>
                      </a:r>
                      <a:r>
                        <a:rPr lang="ar-AE" sz="1000" kern="1200" dirty="0">
                          <a:effectLst/>
                        </a:rPr>
                        <a:t>عبر  الخط الهاتفي </a:t>
                      </a:r>
                      <a:r>
                        <a:rPr lang="ar-AE" sz="1000" kern="1200" dirty="0" smtClean="0">
                          <a:effectLst/>
                        </a:rPr>
                        <a:t>(3)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296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291</a:t>
                      </a:r>
                    </a:p>
                  </a:txBody>
                  <a:tcPr marL="68580" marR="68580" marT="9525"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290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281</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285</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269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en-US" sz="1000" kern="1200" dirty="0" smtClean="0">
                          <a:solidFill>
                            <a:schemeClr val="tx1"/>
                          </a:solidFill>
                          <a:effectLst/>
                          <a:latin typeface="+mn-lt"/>
                          <a:ea typeface="+mn-ea"/>
                          <a:cs typeface="+mn-cs"/>
                        </a:rPr>
                        <a:t>249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230</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159</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136</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a:solidFill>
                            <a:schemeClr val="tx1"/>
                          </a:solidFill>
                          <a:effectLst/>
                          <a:latin typeface="+mn-lt"/>
                          <a:ea typeface="+mn-ea"/>
                          <a:cs typeface="+mn-cs"/>
                        </a:rPr>
                        <a:t>1,299,086</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1,304,567</a:t>
                      </a:r>
                    </a:p>
                  </a:txBody>
                  <a:tcPr marL="68580" marR="68580" marT="9525"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1,308,939</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1,317,090</a:t>
                      </a:r>
                    </a:p>
                  </a:txBody>
                  <a:tcPr marL="0" marR="0" marT="0" marB="0" anchor="ctr"/>
                </a:tc>
                <a:tc>
                  <a:txBody>
                    <a:bodyPr/>
                    <a:lstStyle/>
                    <a:p>
                      <a:pPr marL="0" marR="0" algn="ctr" defTabSz="914400" rtl="1" eaLnBrk="1" latinLnBrk="0" hangingPunct="1">
                        <a:spcBef>
                          <a:spcPts val="0"/>
                        </a:spcBef>
                        <a:spcAft>
                          <a:spcPts val="0"/>
                        </a:spcAft>
                      </a:pPr>
                      <a:r>
                        <a:rPr lang="en-US" sz="1000" kern="1200" dirty="0">
                          <a:solidFill>
                            <a:schemeClr val="tx1"/>
                          </a:solidFill>
                          <a:effectLst/>
                          <a:latin typeface="+mn-lt"/>
                          <a:ea typeface="+mn-ea"/>
                          <a:cs typeface="+mn-cs"/>
                        </a:rPr>
                        <a:t>1,312,134</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1,317,192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en-US" sz="1000" kern="1200" dirty="0" smtClean="0">
                          <a:solidFill>
                            <a:schemeClr val="tx1"/>
                          </a:solidFill>
                          <a:effectLst/>
                          <a:latin typeface="+mn-lt"/>
                          <a:ea typeface="+mn-ea"/>
                          <a:cs typeface="+mn-cs"/>
                        </a:rPr>
                        <a:t>1,315,382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1,323,032</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1,331,945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1,339,184</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1,348,696</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1,348,759</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15.0</a:t>
                      </a:r>
                    </a:p>
                  </a:txBody>
                  <a:tcPr marL="68580" marR="68580" marT="9525" marB="0" anchor="ctr"/>
                </a:tc>
                <a:tc>
                  <a:txBody>
                    <a:bodyPr/>
                    <a:lstStyle/>
                    <a:p>
                      <a:pPr marL="0" marR="0" algn="ctr">
                        <a:spcBef>
                          <a:spcPts val="0"/>
                        </a:spcBef>
                        <a:spcAft>
                          <a:spcPts val="0"/>
                        </a:spcAft>
                      </a:pPr>
                      <a:r>
                        <a:rPr lang="en-US" sz="1000" kern="1200" dirty="0" smtClean="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1" eaLnBrk="1" latinLnBrk="0" hangingPunct="1">
                        <a:spcBef>
                          <a:spcPts val="0"/>
                        </a:spcBef>
                        <a:spcAft>
                          <a:spcPts val="0"/>
                        </a:spcAft>
                      </a:pPr>
                      <a:r>
                        <a:rPr lang="en-US" sz="1000" kern="1200">
                          <a:solidFill>
                            <a:schemeClr val="tx1"/>
                          </a:solidFill>
                          <a:effectLst/>
                          <a:latin typeface="+mn-lt"/>
                          <a:ea typeface="+mn-ea"/>
                          <a:cs typeface="+mn-cs"/>
                        </a:rPr>
                        <a:t>15.1</a:t>
                      </a:r>
                    </a:p>
                  </a:txBody>
                  <a:tcPr marL="0" marR="0" marT="0" marB="0" anchor="ctr"/>
                </a:tc>
                <a:tc>
                  <a:txBody>
                    <a:bodyPr/>
                    <a:lstStyle/>
                    <a:p>
                      <a:pPr marL="0" marR="0" algn="ctr" defTabSz="914400" rtl="1" eaLnBrk="1" latinLnBrk="0" hangingPunct="1">
                        <a:spcBef>
                          <a:spcPts val="0"/>
                        </a:spcBef>
                        <a:spcAft>
                          <a:spcPts val="0"/>
                        </a:spcAft>
                      </a:pPr>
                      <a:r>
                        <a:rPr lang="en-US" sz="1000" kern="1200" smtClean="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en-US" sz="1000" kern="1200" smtClean="0">
                          <a:solidFill>
                            <a:schemeClr val="tx1"/>
                          </a:solidFill>
                          <a:effectLst/>
                          <a:latin typeface="+mn-lt"/>
                          <a:ea typeface="+mn-ea"/>
                          <a:cs typeface="+mn-cs"/>
                        </a:rPr>
                        <a:t>15.1</a:t>
                      </a:r>
                      <a:endParaRPr lang="en-US" sz="1000" kern="1200" dirty="0" smtClean="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15.1</a:t>
                      </a:r>
                      <a:endParaRPr lang="en-US" sz="10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15.2</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a:t>
                      </a:r>
                    </a:p>
                    <a:p>
                      <a:pPr marL="0" marR="0" algn="ctr">
                        <a:spcBef>
                          <a:spcPts val="0"/>
                        </a:spcBef>
                        <a:spcAft>
                          <a:spcPts val="0"/>
                        </a:spcAft>
                      </a:pPr>
                      <a:r>
                        <a:rPr lang="en-US" sz="1000" kern="1200" dirty="0">
                          <a:solidFill>
                            <a:schemeClr val="tx1"/>
                          </a:solidFill>
                          <a:effectLst/>
                          <a:latin typeface="+mn-lt"/>
                          <a:ea typeface="+mn-ea"/>
                          <a:cs typeface="+mn-cs"/>
                        </a:rPr>
                        <a:t> </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15.4</a:t>
                      </a:r>
                    </a:p>
                  </a:txBody>
                  <a:tcPr marL="0" marR="0" marT="0" marB="0" anchor="ctr"/>
                </a:tc>
                <a:tc>
                  <a:txBody>
                    <a:bodyPr/>
                    <a:lstStyle/>
                    <a:p>
                      <a:pPr marL="0" marR="0" algn="ctr" defTabSz="914400" rtl="0" eaLnBrk="1" latinLnBrk="0" hangingPunct="1">
                        <a:spcBef>
                          <a:spcPts val="0"/>
                        </a:spcBef>
                        <a:spcAft>
                          <a:spcPts val="0"/>
                        </a:spcAft>
                      </a:pPr>
                      <a:r>
                        <a:rPr lang="en-US" sz="1000" kern="1200" dirty="0" smtClean="0">
                          <a:solidFill>
                            <a:schemeClr val="tx1"/>
                          </a:solidFill>
                          <a:effectLst/>
                          <a:latin typeface="+mn-lt"/>
                          <a:ea typeface="+mn-ea"/>
                          <a:cs typeface="+mn-cs"/>
                        </a:rPr>
                        <a:t>15.38</a:t>
                      </a:r>
                      <a:endParaRPr lang="en-US" sz="1000" kern="1200" dirty="0">
                        <a:solidFill>
                          <a:schemeClr val="tx1"/>
                        </a:solidFill>
                        <a:effectLst/>
                        <a:latin typeface="+mn-lt"/>
                        <a:ea typeface="+mn-ea"/>
                        <a:cs typeface="+mn-cs"/>
                      </a:endParaRP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smtClean="0">
                <a:ln w="22225">
                  <a:solidFill>
                    <a:schemeClr val="accent2"/>
                  </a:solidFill>
                  <a:prstDash val="solid"/>
                </a:ln>
                <a:solidFill>
                  <a:schemeClr val="accent2">
                    <a:lumMod val="40000"/>
                    <a:lumOff val="60000"/>
                  </a:schemeClr>
                </a:solidFill>
                <a:effectLst/>
              </a:rPr>
              <a:t>201</a:t>
            </a:r>
            <a:r>
              <a:rPr lang="en-US" sz="2400" b="1" cap="none" spc="0" smtClean="0">
                <a:ln w="22225">
                  <a:solidFill>
                    <a:schemeClr val="accent2"/>
                  </a:solidFill>
                  <a:prstDash val="solid"/>
                </a:ln>
                <a:solidFill>
                  <a:schemeClr val="accent2">
                    <a:lumMod val="40000"/>
                    <a:lumOff val="60000"/>
                  </a:schemeClr>
                </a:solidFill>
                <a:effectLst/>
              </a:rPr>
              <a:t>7</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48841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821919277"/>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يناير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فبراير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مارس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ابريل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مايو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يونيو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smtClean="0">
                          <a:effectLst/>
                        </a:rPr>
                        <a:t>يوليو 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أغسطس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سبتمبر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أكتوبر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نوفمبر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a:effectLst/>
                        </a:rPr>
                        <a:t>ديسمبر </a:t>
                      </a:r>
                      <a:r>
                        <a:rPr lang="ar-AE" sz="1000" kern="1200" dirty="0" smtClean="0">
                          <a:effectLst/>
                        </a:rPr>
                        <a:t>2016</a:t>
                      </a:r>
                      <a:endParaRPr lang="ar-AE" sz="1000"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2,268,951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2,273,321</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2,275,574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2,279,204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2,275,169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2,284,134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2,281,209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2,292,053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2,299,207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2,309,856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2,318,007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2,285,809</a:t>
                      </a: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26.5</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26.8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18,276,409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18,590,788</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18,828,338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19,099,868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19,248,272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19,133,341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19,159,991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19,077,592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19,350,439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19,608,289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19,687,286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19,905,093</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213.5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217.0</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219.5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221.2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226.9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227.6</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229.8</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2,842,765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2,867,281</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2,910,784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2,949,529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2,966,600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2,986,713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2,997,067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3,008,527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3,029,173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3,070,634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3,112,101</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3,143,065</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15,433,644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15,723,507</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15,917,554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16,150,339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16,281,672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16,146,628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16,162,924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16,069,065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16,321,266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16,537,655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16,575,185</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16,762,028</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مايو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يونيو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smtClean="0">
                          <a:solidFill>
                            <a:schemeClr val="bg1"/>
                          </a:solidFill>
                          <a:effectLst/>
                          <a:latin typeface="+mn-lt"/>
                          <a:ea typeface="+mn-ea"/>
                          <a:cs typeface="+mn-cs"/>
                        </a:rPr>
                        <a:t>يوليو 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أغسطس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سبتمبر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a:t>
                      </a:r>
                      <a:r>
                        <a:rPr lang="ar-AE" sz="1000" b="1" kern="1200" dirty="0" smtClean="0">
                          <a:solidFill>
                            <a:schemeClr val="bg1"/>
                          </a:solidFill>
                          <a:effectLst/>
                          <a:latin typeface="+mn-lt"/>
                          <a:ea typeface="+mn-ea"/>
                          <a:cs typeface="+mn-cs"/>
                        </a:rPr>
                        <a:t>2016</a:t>
                      </a:r>
                      <a:endParaRPr lang="ar-AE" sz="1000" b="1" kern="1200" dirty="0">
                        <a:solidFill>
                          <a:schemeClr val="bg1"/>
                        </a:solidFill>
                        <a:effectLst/>
                        <a:latin typeface="+mn-lt"/>
                        <a:ea typeface="+mn-ea"/>
                        <a:cs typeface="+mn-cs"/>
                      </a:endParaRPr>
                    </a:p>
                  </a:txBody>
                  <a:tcPr marL="9525" marR="9525" marT="9525"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1,244,542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1,251,284</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1,252,651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1,255,775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1,253,354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1,261,532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1,261,004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1,270,519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1,275,817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1,287,910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1,296,357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1,297,617</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 </a:t>
                      </a:r>
                      <a:r>
                        <a:rPr lang="ar-AE" sz="1000" kern="1200" dirty="0">
                          <a:effectLst/>
                        </a:rPr>
                        <a:t>عبر  الخط الهاتفي </a:t>
                      </a:r>
                      <a:r>
                        <a:rPr lang="ar-AE" sz="1000" kern="1200" dirty="0" smtClean="0">
                          <a:effectLst/>
                        </a:rPr>
                        <a:t>(3)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1,370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1,149</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750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499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473</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504</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421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390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378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350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313</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1,243,172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1,250,135</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1,251,901</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1,252,855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1,261,059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1,260,500</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1,270,098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1,275,427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1,287,532</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1,296,007</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1,297,304</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14.5</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68580" marR="68580" marT="9525"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14.6</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14.7</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14.8</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14.9</a:t>
                      </a:r>
                    </a:p>
                  </a:txBody>
                  <a:tcPr marL="0" marR="0" marT="0" marB="0" anchor="ctr"/>
                </a:tc>
                <a:tc>
                  <a:txBody>
                    <a:bodyPr/>
                    <a:lstStyle/>
                    <a:p>
                      <a:pPr marL="0" marR="0" algn="ctr" rtl="1">
                        <a:spcBef>
                          <a:spcPts val="0"/>
                        </a:spcBef>
                        <a:spcAft>
                          <a:spcPts val="0"/>
                        </a:spcAft>
                      </a:pPr>
                      <a:r>
                        <a:rPr lang="en-US" sz="1000" kern="1200" dirty="0">
                          <a:solidFill>
                            <a:schemeClr val="tx1"/>
                          </a:solidFill>
                          <a:effectLst/>
                          <a:latin typeface="+mn-lt"/>
                          <a:ea typeface="+mn-ea"/>
                          <a:cs typeface="+mn-cs"/>
                        </a:rPr>
                        <a:t>15.0</a:t>
                      </a:r>
                    </a:p>
                  </a:txBody>
                  <a:tcPr marL="0" marR="0" marT="0" marB="0" anchor="ctr"/>
                </a:tc>
                <a:tc>
                  <a:txBody>
                    <a:bodyPr/>
                    <a:lstStyle/>
                    <a:p>
                      <a:pPr marL="0" marR="0" algn="ctr" defTabSz="914400" rtl="0" eaLnBrk="1" latinLnBrk="0" hangingPunct="1">
                        <a:spcBef>
                          <a:spcPts val="0"/>
                        </a:spcBef>
                        <a:spcAft>
                          <a:spcPts val="0"/>
                        </a:spcAft>
                      </a:pPr>
                      <a:r>
                        <a:rPr lang="en-US" sz="1000" kern="1200" dirty="0">
                          <a:solidFill>
                            <a:schemeClr val="tx1"/>
                          </a:solidFill>
                          <a:effectLst/>
                          <a:latin typeface="+mn-lt"/>
                          <a:ea typeface="+mn-ea"/>
                          <a:cs typeface="+mn-cs"/>
                        </a:rPr>
                        <a:t>14.98</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201</a:t>
            </a:r>
            <a:r>
              <a:rPr lang="en-US" sz="2400" b="1" cap="none" spc="0" dirty="0" smtClean="0">
                <a:ln w="22225">
                  <a:solidFill>
                    <a:schemeClr val="accent2"/>
                  </a:solidFill>
                  <a:prstDash val="solid"/>
                </a:ln>
                <a:solidFill>
                  <a:schemeClr val="accent2">
                    <a:lumMod val="40000"/>
                    <a:lumOff val="60000"/>
                  </a:schemeClr>
                </a:solidFill>
                <a:effectLst/>
              </a:rPr>
              <a:t>6</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99120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2614459236"/>
              </p:ext>
            </p:extLst>
          </p:nvPr>
        </p:nvGraphicFramePr>
        <p:xfrm>
          <a:off x="233267" y="592372"/>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46679">
                  <a:extLst>
                    <a:ext uri="{9D8B030D-6E8A-4147-A177-3AD203B41FA5}">
                      <a16:colId xmlns:a16="http://schemas.microsoft.com/office/drawing/2014/main" val="20001"/>
                    </a:ext>
                  </a:extLst>
                </a:gridCol>
                <a:gridCol w="761038">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يناير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فبراير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مارس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ابريل 2015</a:t>
                      </a:r>
                    </a:p>
                  </a:txBody>
                  <a:tcPr marL="9525" marR="9525" marT="9525" marB="0" anchor="ctr"/>
                </a:tc>
                <a:tc>
                  <a:txBody>
                    <a:bodyPr/>
                    <a:lstStyle/>
                    <a:p>
                      <a:pPr marL="0" marR="0" algn="ctr" rtl="1">
                        <a:spcBef>
                          <a:spcPts val="0"/>
                        </a:spcBef>
                        <a:spcAft>
                          <a:spcPts val="0"/>
                        </a:spcAft>
                      </a:pPr>
                      <a:r>
                        <a:rPr lang="ar-SA" sz="1000" b="1" kern="1200" dirty="0">
                          <a:solidFill>
                            <a:schemeClr val="bg1"/>
                          </a:solidFill>
                          <a:effectLst/>
                          <a:latin typeface="+mn-lt"/>
                          <a:ea typeface="+mn-ea"/>
                          <a:cs typeface="+mn-cs"/>
                        </a:rPr>
                        <a:t>مايو 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يونيو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يوليو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أغسطس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rtl="1">
                        <a:spcBef>
                          <a:spcPts val="0"/>
                        </a:spcBef>
                        <a:spcAft>
                          <a:spcPts val="0"/>
                        </a:spcAft>
                      </a:pPr>
                      <a:r>
                        <a:rPr lang="ar-AE" sz="1000" b="1" kern="1200" dirty="0">
                          <a:solidFill>
                            <a:schemeClr val="bg1"/>
                          </a:solidFill>
                          <a:effectLst/>
                          <a:latin typeface="+mn-lt"/>
                          <a:ea typeface="+mn-ea"/>
                          <a:cs typeface="+mn-cs"/>
                        </a:rPr>
                        <a:t>سبتمبر </a:t>
                      </a:r>
                      <a:r>
                        <a:rPr lang="ar-SA" sz="1000" b="1" kern="1200" dirty="0">
                          <a:solidFill>
                            <a:schemeClr val="bg1"/>
                          </a:solidFill>
                          <a:effectLst/>
                          <a:latin typeface="+mn-lt"/>
                          <a:ea typeface="+mn-ea"/>
                          <a:cs typeface="+mn-cs"/>
                        </a:rPr>
                        <a:t>2015</a:t>
                      </a:r>
                      <a:endParaRPr lang="en-US" sz="1000" b="1" kern="1200" dirty="0">
                        <a:solidFill>
                          <a:schemeClr val="bg1"/>
                        </a:solidFill>
                        <a:effectLst/>
                        <a:latin typeface="+mn-lt"/>
                        <a:ea typeface="+mn-ea"/>
                        <a:cs typeface="+mn-cs"/>
                      </a:endParaRPr>
                    </a:p>
                  </a:txBody>
                  <a:tcPr marL="0" marR="0" marT="0"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أكتوبر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نوفمبر 2015</a:t>
                      </a:r>
                    </a:p>
                  </a:txBody>
                  <a:tcPr marL="9525" marR="9525" marT="9525" marB="0" anchor="ctr"/>
                </a:tc>
                <a:tc>
                  <a:txBody>
                    <a:bodyPr/>
                    <a:lstStyle/>
                    <a:p>
                      <a:pPr marL="0" marR="0" algn="ctr" defTabSz="914400" rtl="0" eaLnBrk="1" fontAlgn="ctr" latinLnBrk="0" hangingPunct="1">
                        <a:spcBef>
                          <a:spcPts val="0"/>
                        </a:spcBef>
                        <a:spcAft>
                          <a:spcPts val="0"/>
                        </a:spcAft>
                      </a:pPr>
                      <a:r>
                        <a:rPr lang="ar-AE" sz="1000" b="1" kern="1200" dirty="0">
                          <a:solidFill>
                            <a:schemeClr val="bg1"/>
                          </a:solidFill>
                          <a:effectLst/>
                          <a:latin typeface="+mn-lt"/>
                          <a:ea typeface="+mn-ea"/>
                          <a:cs typeface="+mn-cs"/>
                        </a:rPr>
                        <a:t>ديسمبر 2015</a:t>
                      </a:r>
                    </a:p>
                  </a:txBody>
                  <a:tcPr marL="9525" marR="9525" marT="9525" marB="0"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2,186,459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2,199,141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2,212,684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2,222,244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2,233,815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2,219,867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2,218,142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2,221,898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2,231,644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2,240,808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2,253,341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2,258,646</a:t>
                      </a:r>
                    </a:p>
                  </a:txBody>
                  <a:tcPr marL="0" marR="0" marT="0" marB="0"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26.0</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26.4</a:t>
                      </a:r>
                    </a:p>
                  </a:txBody>
                  <a:tcPr marL="0" marR="0" marT="0" marB="0"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16,806,229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16,930,823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17,321,918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17,627,912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17,835,596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17,186,707</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17,106,686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17,197,214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17,383,566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17,792,324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18,119,835</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17,942,560</a:t>
                      </a:r>
                    </a:p>
                  </a:txBody>
                  <a:tcPr marL="0" marR="0" marT="0" marB="0"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198.9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200.2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210.2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208.5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212.2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209.9</a:t>
                      </a:r>
                    </a:p>
                  </a:txBody>
                  <a:tcPr marL="0" marR="0" marT="0" marB="0"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2,468,128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2,513,895</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2,562,737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2,623,047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2,650,154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2,674,235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2,681,256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2,701,259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2,713,594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2,764,953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2,815,666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2,802,859</a:t>
                      </a:r>
                    </a:p>
                  </a:txBody>
                  <a:tcPr marL="0" marR="0" marT="0" marB="0"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14,338,101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14,416,928</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14,759,181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15,004,865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15,185,442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14,512,472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14,425,430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14,495,955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14,669,972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15,027,371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15,304,169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15,139,701</a:t>
                      </a:r>
                    </a:p>
                  </a:txBody>
                  <a:tcPr marL="0" marR="0" marT="0" marB="0"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يناير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فبراير 2015</a:t>
                      </a:r>
                      <a:endParaRPr lang="en-US" sz="1000" kern="1200" dirty="0">
                        <a:solidFill>
                          <a:schemeClr val="bg1"/>
                        </a:solidFill>
                        <a:effectLst/>
                        <a:latin typeface="+mn-lt"/>
                        <a:ea typeface="+mn-ea"/>
                        <a:cs typeface="+mn-cs"/>
                      </a:endParaRPr>
                    </a:p>
                  </a:txBody>
                  <a:tcPr marL="68580" marR="68580" marT="9525"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مارس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أبريل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SA" sz="1000" kern="1200" dirty="0">
                          <a:solidFill>
                            <a:schemeClr val="bg1"/>
                          </a:solidFill>
                          <a:effectLst/>
                          <a:latin typeface="+mn-lt"/>
                          <a:ea typeface="+mn-ea"/>
                          <a:cs typeface="+mn-cs"/>
                        </a:rPr>
                        <a:t>مايو 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يونيو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يوليو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أغسطس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سبتمبر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rtl="1">
                        <a:spcBef>
                          <a:spcPts val="0"/>
                        </a:spcBef>
                        <a:spcAft>
                          <a:spcPts val="0"/>
                        </a:spcAft>
                      </a:pPr>
                      <a:r>
                        <a:rPr lang="ar-AE" sz="1000" kern="1200" dirty="0">
                          <a:solidFill>
                            <a:schemeClr val="bg1"/>
                          </a:solidFill>
                          <a:effectLst/>
                          <a:latin typeface="+mn-lt"/>
                          <a:ea typeface="+mn-ea"/>
                          <a:cs typeface="+mn-cs"/>
                        </a:rPr>
                        <a:t>أكتوبر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نوفمبر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tc>
                  <a:txBody>
                    <a:bodyPr/>
                    <a:lstStyle/>
                    <a:p>
                      <a:pPr marL="0" marR="0" algn="ctr" defTabSz="914400" rtl="1" eaLnBrk="1" latinLnBrk="0" hangingPunct="1">
                        <a:spcBef>
                          <a:spcPts val="0"/>
                        </a:spcBef>
                        <a:spcAft>
                          <a:spcPts val="0"/>
                        </a:spcAft>
                      </a:pPr>
                      <a:r>
                        <a:rPr lang="ar-AE" sz="1000" kern="1200" dirty="0">
                          <a:solidFill>
                            <a:schemeClr val="bg1"/>
                          </a:solidFill>
                          <a:effectLst/>
                          <a:latin typeface="+mn-lt"/>
                          <a:ea typeface="+mn-ea"/>
                          <a:cs typeface="+mn-cs"/>
                        </a:rPr>
                        <a:t>ديسمبر </a:t>
                      </a:r>
                      <a:r>
                        <a:rPr lang="ar-SA" sz="1000" kern="1200" dirty="0">
                          <a:solidFill>
                            <a:schemeClr val="bg1"/>
                          </a:solidFill>
                          <a:effectLst/>
                          <a:latin typeface="+mn-lt"/>
                          <a:ea typeface="+mn-ea"/>
                          <a:cs typeface="+mn-cs"/>
                        </a:rPr>
                        <a:t>2015</a:t>
                      </a:r>
                      <a:endParaRPr lang="en-US" sz="1000" kern="1200" dirty="0">
                        <a:solidFill>
                          <a:schemeClr val="bg1"/>
                        </a:solidFill>
                        <a:effectLst/>
                        <a:latin typeface="+mn-lt"/>
                        <a:ea typeface="+mn-ea"/>
                        <a:cs typeface="+mn-cs"/>
                      </a:endParaRPr>
                    </a:p>
                  </a:txBody>
                  <a:tcPr marL="0" marR="0" marT="0" marB="0"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1,149,331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1,160,353</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1,173,384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1,184,978</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1,196,034</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1,192,780</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1,193,869</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1,203,103</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1,211,312</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1,222,276</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1,231,791</a:t>
                      </a:r>
                    </a:p>
                  </a:txBody>
                  <a:tcPr marL="0" marR="0" marT="0" marB="0" anchor="ctr"/>
                </a:tc>
                <a:tc>
                  <a:txBody>
                    <a:bodyPr/>
                    <a:lstStyle/>
                    <a:p>
                      <a:pPr marL="0" marR="0" algn="ctr" rtl="0">
                        <a:spcBef>
                          <a:spcPts val="0"/>
                        </a:spcBef>
                        <a:spcAft>
                          <a:spcPts val="0"/>
                        </a:spcAft>
                      </a:pPr>
                      <a:r>
                        <a:rPr lang="en-US" sz="1000" kern="1200" dirty="0">
                          <a:solidFill>
                            <a:schemeClr val="tx1"/>
                          </a:solidFill>
                          <a:effectLst/>
                          <a:latin typeface="+mn-lt"/>
                          <a:ea typeface="+mn-ea"/>
                          <a:cs typeface="+mn-cs"/>
                        </a:rPr>
                        <a:t>1,235,312</a:t>
                      </a:r>
                    </a:p>
                  </a:txBody>
                  <a:tcPr marL="0" marR="0" marT="0" marB="0"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 </a:t>
                      </a:r>
                      <a:r>
                        <a:rPr lang="ar-AE" sz="1000" kern="1200" dirty="0">
                          <a:effectLst/>
                        </a:rPr>
                        <a:t>عبر  الخط الهاتفي </a:t>
                      </a:r>
                      <a:r>
                        <a:rPr lang="ar-AE" sz="1000" kern="1200" dirty="0" smtClean="0">
                          <a:effectLst/>
                        </a:rPr>
                        <a:t>(3)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3,399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2,862</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2,929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2,715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2,421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2,417</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2,025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1,812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1,752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1,552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1,254</a:t>
                      </a:r>
                    </a:p>
                  </a:txBody>
                  <a:tcPr marL="0" marR="0" marT="0" marB="0"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1,145,932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1,157,491</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1,170,455</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1,182,263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1,193,613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1,190,363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1,191,844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1,201,291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1,209,560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1,220,724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1,230,401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1,234,058</a:t>
                      </a:r>
                    </a:p>
                  </a:txBody>
                  <a:tcPr marL="0" marR="0" marT="0" marB="0"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13.6</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13.7</a:t>
                      </a:r>
                    </a:p>
                  </a:txBody>
                  <a:tcPr marL="68580" marR="68580" marT="9525"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13.8</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13.9</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14.0</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14.1</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14.2</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14.3</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a:t>
                      </a:r>
                    </a:p>
                  </a:txBody>
                  <a:tcPr marL="0" marR="0" marT="0" marB="0" anchor="ctr"/>
                </a:tc>
                <a:tc>
                  <a:txBody>
                    <a:bodyPr/>
                    <a:lstStyle/>
                    <a:p>
                      <a:pPr marL="0" marR="0" algn="ctr">
                        <a:spcBef>
                          <a:spcPts val="0"/>
                        </a:spcBef>
                        <a:spcAft>
                          <a:spcPts val="0"/>
                        </a:spcAft>
                      </a:pPr>
                      <a:r>
                        <a:rPr lang="en-US" sz="1000" kern="1200" dirty="0">
                          <a:solidFill>
                            <a:schemeClr val="tx1"/>
                          </a:solidFill>
                          <a:effectLst/>
                          <a:latin typeface="+mn-lt"/>
                          <a:ea typeface="+mn-ea"/>
                          <a:cs typeface="+mn-cs"/>
                        </a:rPr>
                        <a:t>14.43</a:t>
                      </a:r>
                    </a:p>
                  </a:txBody>
                  <a:tcPr marL="0" marR="0" marT="0" marB="0" anchor="ctr"/>
                </a:tc>
                <a:extLst>
                  <a:ext uri="{0D108BD9-81ED-4DB2-BD59-A6C34878D82A}">
                    <a16:rowId xmlns:a16="http://schemas.microsoft.com/office/drawing/2014/main" val="10012"/>
                  </a:ext>
                </a:extLst>
              </a:tr>
            </a:tbl>
          </a:graphicData>
        </a:graphic>
      </p:graphicFrame>
      <p:sp>
        <p:nvSpPr>
          <p:cNvPr id="2" name="Rectangle 1"/>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2015</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94253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4264065670"/>
              </p:ext>
            </p:extLst>
          </p:nvPr>
        </p:nvGraphicFramePr>
        <p:xfrm>
          <a:off x="225029" y="633556"/>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يناير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فبراير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مارس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أبريل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rtl="1">
                        <a:lnSpc>
                          <a:spcPct val="100000"/>
                        </a:lnSpc>
                        <a:spcBef>
                          <a:spcPts val="0"/>
                        </a:spcBef>
                        <a:spcAft>
                          <a:spcPts val="0"/>
                        </a:spcAft>
                      </a:pPr>
                      <a:r>
                        <a:rPr lang="ar-SA" sz="1000" kern="1200" dirty="0">
                          <a:effectLst/>
                        </a:rPr>
                        <a:t>مايو 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2015</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rtl="1">
                        <a:lnSpc>
                          <a:spcPct val="100000"/>
                        </a:lnSpc>
                        <a:spcBef>
                          <a:spcPts val="0"/>
                        </a:spcBef>
                        <a:spcAft>
                          <a:spcPts val="1000"/>
                        </a:spcAft>
                      </a:pPr>
                      <a:r>
                        <a:rPr lang="ar-SA" sz="1000" kern="1200" dirty="0">
                          <a:effectLst/>
                        </a:rPr>
                        <a:t>يوليو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أغسطس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سبتمبر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أكتوبر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نوفمبر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tc>
                  <a:txBody>
                    <a:bodyPr/>
                    <a:lstStyle/>
                    <a:p>
                      <a:pPr marL="0" marR="0" algn="ctr" rtl="1">
                        <a:lnSpc>
                          <a:spcPct val="100000"/>
                        </a:lnSpc>
                        <a:spcBef>
                          <a:spcPts val="0"/>
                        </a:spcBef>
                        <a:spcAft>
                          <a:spcPts val="1000"/>
                        </a:spcAft>
                      </a:pPr>
                      <a:r>
                        <a:rPr lang="ar-SA" sz="1000" kern="1200" dirty="0">
                          <a:effectLst/>
                        </a:rPr>
                        <a:t>ديسمبر </a:t>
                      </a:r>
                      <a:r>
                        <a:rPr lang="en-US" sz="1000" kern="1200" dirty="0">
                          <a:effectLst/>
                        </a:rPr>
                        <a:t>2014</a:t>
                      </a:r>
                      <a:endParaRPr lang="en-US" sz="1000" b="1" kern="1200" dirty="0">
                        <a:solidFill>
                          <a:schemeClr val="lt1"/>
                        </a:solidFill>
                        <a:effectLst/>
                        <a:latin typeface="+mn-lt"/>
                        <a:ea typeface="Times New Roman" panose="02020603050405020304" pitchFamily="18" charset="0"/>
                        <a:cs typeface="Arial" panose="020B0604020202020204" pitchFamily="34" charset="0"/>
                      </a:endParaRPr>
                    </a:p>
                  </a:txBody>
                  <a:tcPr marL="66675" marR="66675" marT="47625" marB="47625"/>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0"/>
                        </a:spcAft>
                      </a:pPr>
                      <a:r>
                        <a:rPr lang="en-US" sz="1000" kern="1200" dirty="0">
                          <a:effectLst/>
                        </a:rPr>
                        <a:t>2,090,021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a:effectLst/>
                        </a:rPr>
                        <a:t>2,100,519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smtClean="0">
                          <a:effectLst/>
                        </a:rPr>
                        <a:t>2,111,309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a:effectLst/>
                        </a:rPr>
                        <a:t>2,120,918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smtClean="0">
                          <a:effectLst/>
                        </a:rPr>
                        <a:t>2,125,332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smtClean="0">
                          <a:effectLst/>
                        </a:rPr>
                        <a:t>2,101,137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0">
                        <a:lnSpc>
                          <a:spcPct val="115000"/>
                        </a:lnSpc>
                        <a:spcBef>
                          <a:spcPts val="0"/>
                        </a:spcBef>
                        <a:spcAft>
                          <a:spcPts val="1000"/>
                        </a:spcAft>
                      </a:pPr>
                      <a:r>
                        <a:rPr lang="en-US" sz="1000" kern="1200" dirty="0">
                          <a:effectLst/>
                        </a:rPr>
                        <a:t>2,118,917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0">
                        <a:lnSpc>
                          <a:spcPct val="115000"/>
                        </a:lnSpc>
                        <a:spcBef>
                          <a:spcPts val="0"/>
                        </a:spcBef>
                        <a:spcAft>
                          <a:spcPts val="1000"/>
                        </a:spcAft>
                      </a:pPr>
                      <a:r>
                        <a:rPr lang="en-US" sz="1000" kern="1200" dirty="0">
                          <a:effectLst/>
                        </a:rPr>
                        <a:t>2,121,017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0">
                        <a:lnSpc>
                          <a:spcPct val="115000"/>
                        </a:lnSpc>
                        <a:spcBef>
                          <a:spcPts val="0"/>
                        </a:spcBef>
                        <a:spcAft>
                          <a:spcPts val="1000"/>
                        </a:spcAft>
                      </a:pPr>
                      <a:r>
                        <a:rPr lang="en-US" sz="1000" kern="1200" dirty="0" smtClean="0">
                          <a:effectLst/>
                        </a:rPr>
                        <a:t>2,126,536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0">
                        <a:lnSpc>
                          <a:spcPct val="115000"/>
                        </a:lnSpc>
                        <a:spcBef>
                          <a:spcPts val="0"/>
                        </a:spcBef>
                        <a:spcAft>
                          <a:spcPts val="1000"/>
                        </a:spcAft>
                      </a:pPr>
                      <a:r>
                        <a:rPr lang="en-US" sz="1000" kern="1200" dirty="0">
                          <a:effectLst/>
                        </a:rPr>
                        <a:t>2,121,745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0">
                        <a:lnSpc>
                          <a:spcPct val="115000"/>
                        </a:lnSpc>
                        <a:spcBef>
                          <a:spcPts val="0"/>
                        </a:spcBef>
                        <a:spcAft>
                          <a:spcPts val="1000"/>
                        </a:spcAft>
                      </a:pPr>
                      <a:r>
                        <a:rPr lang="en-US" sz="1000" kern="1200" dirty="0">
                          <a:effectLst/>
                        </a:rPr>
                        <a:t>2,120,965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0">
                        <a:lnSpc>
                          <a:spcPct val="115000"/>
                        </a:lnSpc>
                        <a:spcBef>
                          <a:spcPts val="0"/>
                        </a:spcBef>
                        <a:spcAft>
                          <a:spcPts val="1000"/>
                        </a:spcAft>
                      </a:pPr>
                      <a:r>
                        <a:rPr lang="en-US" sz="1000" kern="1200" dirty="0" smtClean="0">
                          <a:effectLst/>
                        </a:rPr>
                        <a:t>2,103,036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0"/>
                        </a:spcAft>
                      </a:pPr>
                      <a:r>
                        <a:rPr lang="en-US" sz="1000" kern="1200" dirty="0">
                          <a:effectLst/>
                        </a:rPr>
                        <a:t>25.1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a:effectLst/>
                        </a:rPr>
                        <a:t>25.2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smtClean="0">
                          <a:effectLst/>
                        </a:rPr>
                        <a:t>25.3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a:effectLst/>
                        </a:rPr>
                        <a:t>25.4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a:effectLst/>
                        </a:rPr>
                        <a:t>25.4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kern="1200" dirty="0">
                          <a:effectLst/>
                        </a:rPr>
                        <a:t>25.1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1000" kern="1200" dirty="0">
                          <a:effectLst/>
                        </a:rPr>
                        <a:t>25.2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1000" kern="1200" dirty="0">
                          <a:effectLst/>
                        </a:rPr>
                        <a:t>25.2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1000" kern="1200" dirty="0" smtClean="0">
                          <a:effectLst/>
                        </a:rPr>
                        <a:t>25.3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1000" kern="1200" dirty="0">
                          <a:effectLst/>
                        </a:rPr>
                        <a:t>25.2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1000" kern="1200" dirty="0">
                          <a:effectLst/>
                        </a:rPr>
                        <a:t>25.2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1000" kern="1200" dirty="0">
                          <a:effectLst/>
                        </a:rPr>
                        <a:t>24.9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fontAlgn="ctr" latinLnBrk="0" hangingPunct="1">
                        <a:lnSpc>
                          <a:spcPct val="100000"/>
                        </a:lnSpc>
                        <a:spcBef>
                          <a:spcPts val="0"/>
                        </a:spcBef>
                        <a:spcAft>
                          <a:spcPts val="1000"/>
                        </a:spcAft>
                      </a:pPr>
                      <a:r>
                        <a:rPr lang="ar-AE" sz="1000" kern="1200" dirty="0" smtClean="0">
                          <a:solidFill>
                            <a:schemeClr val="bg1"/>
                          </a:solidFill>
                          <a:effectLst/>
                        </a:rPr>
                        <a:t>يونيو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16,400,972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16,689,498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16,930,069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17,084,980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17,189,209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16,838,060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17,004,612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16,857,419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17,132,724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16,969,276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16,964,652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16,819,024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196.7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199.9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204.2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205.2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200.6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203.7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201.2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199.3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2,149,412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2,200,895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2,247,187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2,303,788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2,331,344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2,341,002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2,395,731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2,402,275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2,446,656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2,382,972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2,436,902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  2,470,470 </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14,251,560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14,488,603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14,682,882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14,781,192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14,857,865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14,497,058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14,608,881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14,455,144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14,686,068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14,586,304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14,527,750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14,348,554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يناير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فبراير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مارس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أبريل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مايو 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AE" sz="1000" kern="1200" dirty="0" smtClean="0">
                          <a:solidFill>
                            <a:schemeClr val="bg1"/>
                          </a:solidFill>
                          <a:effectLst/>
                        </a:rPr>
                        <a:t>يونيو 2015</a:t>
                      </a:r>
                      <a:endParaRPr lang="ar-AE" sz="1000" b="1" kern="1200" dirty="0" smtClean="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يوليو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أغسطس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سبتمبر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أكتوبر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نوفمبر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tc>
                  <a:txBody>
                    <a:bodyPr/>
                    <a:lstStyle/>
                    <a:p>
                      <a:pPr marL="0" marR="0" algn="ctr" defTabSz="914400" rtl="1" eaLnBrk="1" latinLnBrk="0" hangingPunct="1">
                        <a:lnSpc>
                          <a:spcPct val="100000"/>
                        </a:lnSpc>
                        <a:spcBef>
                          <a:spcPts val="0"/>
                        </a:spcBef>
                        <a:spcAft>
                          <a:spcPts val="1000"/>
                        </a:spcAft>
                      </a:pPr>
                      <a:r>
                        <a:rPr lang="ar-SA" sz="1000" kern="1200" dirty="0">
                          <a:solidFill>
                            <a:schemeClr val="bg1"/>
                          </a:solidFill>
                          <a:effectLst/>
                        </a:rPr>
                        <a:t>ديسمبر </a:t>
                      </a:r>
                      <a:r>
                        <a:rPr lang="en-US" sz="1000" kern="1200" dirty="0">
                          <a:solidFill>
                            <a:schemeClr val="bg1"/>
                          </a:solidFill>
                          <a:effectLst/>
                        </a:rPr>
                        <a:t>2014</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1,050,673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1,058,602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1,066,298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1,074,802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1,080,729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1,060,004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1,082,690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1,091,295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1,102,493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1,102,737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1,104,039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1,090,293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 </a:t>
                      </a:r>
                      <a:r>
                        <a:rPr lang="ar-AE" sz="1000" kern="1200" dirty="0">
                          <a:effectLst/>
                        </a:rPr>
                        <a:t>عبر  الخط الهاتفي </a:t>
                      </a:r>
                      <a:r>
                        <a:rPr lang="ar-AE" sz="1000" kern="1200" dirty="0" smtClean="0">
                          <a:effectLst/>
                        </a:rPr>
                        <a:t>(3)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1,250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1,184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1,007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937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863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813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724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668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627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495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380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1,049,423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1,057,418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1,065,228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1,073,795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1,079,792</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1,059,141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1,081,877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1,090,571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1,101,825</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1,102,110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1,103,544</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1,089,913</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12.7</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12.8</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12.6</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13.0</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smtClean="0">
                          <a:effectLst/>
                        </a:rPr>
                        <a:t>13.1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tc>
                  <a:txBody>
                    <a:bodyPr/>
                    <a:lstStyle/>
                    <a:p>
                      <a:pPr marL="0" marR="0" algn="ctr" defTabSz="914400" rtl="1" eaLnBrk="1" latinLnBrk="0" hangingPunct="1">
                        <a:lnSpc>
                          <a:spcPct val="115000"/>
                        </a:lnSpc>
                        <a:spcBef>
                          <a:spcPts val="0"/>
                        </a:spcBef>
                        <a:spcAft>
                          <a:spcPts val="1000"/>
                        </a:spcAft>
                      </a:pPr>
                      <a:r>
                        <a:rPr lang="en-US" sz="1000" kern="1200" dirty="0">
                          <a:effectLst/>
                        </a:rPr>
                        <a:t>12.91</a:t>
                      </a:r>
                      <a:endParaRPr lang="en-US" sz="1000" kern="1200" dirty="0">
                        <a:solidFill>
                          <a:schemeClr val="dk1"/>
                        </a:solidFill>
                        <a:effectLst/>
                        <a:latin typeface="+mn-lt"/>
                        <a:ea typeface="Times New Roman" panose="02020603050405020304" pitchFamily="18"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2014</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55837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107017774"/>
              </p:ext>
            </p:extLst>
          </p:nvPr>
        </p:nvGraphicFramePr>
        <p:xfrm>
          <a:off x="233267" y="674748"/>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a:t>
                      </a:r>
                      <a:r>
                        <a:rPr lang="ar-SA" sz="1000" dirty="0" smtClean="0">
                          <a:effectLst/>
                        </a:rPr>
                        <a:t>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a:t>
                      </a:r>
                      <a:r>
                        <a:rPr lang="ar-SA" sz="1000" dirty="0" smtClean="0">
                          <a:effectLst/>
                        </a:rPr>
                        <a:t>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a:t>
                      </a:r>
                      <a:r>
                        <a:rPr lang="ar-SA" sz="1000" dirty="0" smtClean="0">
                          <a:effectLst/>
                        </a:rPr>
                        <a:t>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أبريل </a:t>
                      </a:r>
                      <a:r>
                        <a:rPr lang="ar-SA" sz="1000" dirty="0" smtClean="0">
                          <a:effectLst/>
                        </a:rPr>
                        <a:t>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مايو </a:t>
                      </a:r>
                      <a:r>
                        <a:rPr lang="ar-SA" sz="1000" dirty="0" smtClean="0">
                          <a:effectLst/>
                        </a:rPr>
                        <a:t>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defTabSz="914400" rtl="0" eaLnBrk="1" fontAlgn="ctr" latinLnBrk="0" hangingPunct="1">
                        <a:lnSpc>
                          <a:spcPct val="100000"/>
                        </a:lnSpc>
                        <a:spcBef>
                          <a:spcPts val="0"/>
                        </a:spcBef>
                        <a:spcAft>
                          <a:spcPts val="0"/>
                        </a:spcAft>
                      </a:pPr>
                      <a:r>
                        <a:rPr lang="ar-AE" sz="1000" kern="1200" dirty="0">
                          <a:effectLst/>
                        </a:rPr>
                        <a:t>يونيو </a:t>
                      </a:r>
                      <a:r>
                        <a:rPr lang="ar-AE" sz="1000" kern="1200" dirty="0" smtClean="0">
                          <a:effectLst/>
                        </a:rPr>
                        <a:t>2013</a:t>
                      </a:r>
                      <a:endParaRPr lang="ar-AE" sz="1000" b="1" kern="1200" dirty="0">
                        <a:solidFill>
                          <a:schemeClr val="lt1"/>
                        </a:solidFill>
                        <a:effectLst/>
                        <a:latin typeface="+mn-lt"/>
                        <a:ea typeface="Times New Roman" panose="02020603050405020304" pitchFamily="18" charset="0"/>
                        <a:cs typeface="Arial" panose="020B0604020202020204" pitchFamily="34" charset="0"/>
                      </a:endParaRPr>
                    </a:p>
                  </a:txBody>
                  <a:tcPr marL="9525" marR="9525" marT="9525" marB="0" anchor="ctr"/>
                </a:tc>
                <a:tc>
                  <a:txBody>
                    <a:bodyPr/>
                    <a:lstStyle/>
                    <a:p>
                      <a:pPr marL="0" marR="0" algn="ctr" defTabSz="914400" rtl="0" eaLnBrk="1" fontAlgn="ctr" latinLnBrk="0" hangingPunct="1">
                        <a:spcBef>
                          <a:spcPts val="0"/>
                        </a:spcBef>
                        <a:spcAft>
                          <a:spcPts val="0"/>
                        </a:spcAft>
                      </a:pPr>
                      <a:r>
                        <a:rPr lang="ar-AE" sz="1000" kern="1200" dirty="0" smtClean="0">
                          <a:effectLst/>
                        </a:rPr>
                        <a:t>يوليو 2015</a:t>
                      </a:r>
                      <a:endParaRPr lang="ar-AE" sz="1000" kern="1200" dirty="0">
                        <a:solidFill>
                          <a:schemeClr val="dk1"/>
                        </a:solidFill>
                        <a:effectLst/>
                        <a:latin typeface="+mn-lt"/>
                        <a:ea typeface="+mn-ea"/>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smtClean="0">
                          <a:effectLst/>
                        </a:rPr>
                        <a:t>أغسطس</a:t>
                      </a:r>
                      <a:r>
                        <a:rPr lang="ar-AE" sz="1000" dirty="0" smtClean="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AE" sz="1000" dirty="0" smtClean="0">
                          <a:effectLst/>
                        </a:rPr>
                        <a:t>سبتمبر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smtClean="0">
                          <a:effectLst/>
                        </a:rPr>
                        <a:t>أكتوبر</a:t>
                      </a:r>
                      <a:r>
                        <a:rPr lang="ar-AE" sz="1000" dirty="0" smtClean="0">
                          <a:effectLst/>
                        </a:rPr>
                        <a:t> </a:t>
                      </a:r>
                      <a:r>
                        <a:rPr lang="en-US" sz="1000" dirty="0" smtClean="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smtClean="0">
                          <a:effectLst/>
                        </a:rPr>
                        <a:t>نوفمبر</a:t>
                      </a:r>
                      <a:r>
                        <a:rPr lang="ar-AE" sz="1000" dirty="0" smtClean="0">
                          <a:effectLst/>
                        </a:rPr>
                        <a:t> </a:t>
                      </a:r>
                      <a:r>
                        <a:rPr lang="en-US" sz="1000" dirty="0" smtClean="0">
                          <a:effectLst/>
                        </a:rPr>
                        <a:t> 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a:t>
                      </a:r>
                      <a:r>
                        <a:rPr lang="ar-SA" sz="1000" dirty="0" smtClean="0">
                          <a:effectLst/>
                        </a:rPr>
                        <a:t>2013</a:t>
                      </a:r>
                      <a:endParaRPr lang="en-US" sz="1000" dirty="0">
                        <a:effectLst/>
                        <a:latin typeface="+mn-lt"/>
                        <a:ea typeface="Calibri" panose="020F0502020204030204" pitchFamily="34" charset="0"/>
                        <a:cs typeface="Arial" panose="020B0604020202020204" pitchFamily="34" charset="0"/>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1,981,214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1,994,540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1,994,540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2,008,691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2,035,929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2,044,498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2,053,797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2,059,760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2,070,470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2,079,007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2,080,814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2,086,015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24.1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24.9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smtClean="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smtClean="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smtClean="0">
                          <a:solidFill>
                            <a:schemeClr val="bg1"/>
                          </a:solidFill>
                          <a:effectLst/>
                        </a:rPr>
                        <a:t>أغسطس</a:t>
                      </a:r>
                      <a:r>
                        <a:rPr lang="ar-AE" sz="1000" kern="1200" dirty="0" smtClean="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smtClean="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smtClean="0">
                          <a:solidFill>
                            <a:schemeClr val="bg1"/>
                          </a:solidFill>
                          <a:effectLst/>
                        </a:rPr>
                        <a:t>أكتوبر</a:t>
                      </a:r>
                      <a:r>
                        <a:rPr lang="ar-AE" sz="1000" kern="1200" dirty="0" smtClean="0">
                          <a:solidFill>
                            <a:schemeClr val="bg1"/>
                          </a:solidFill>
                          <a:effectLst/>
                        </a:rPr>
                        <a:t> </a:t>
                      </a:r>
                      <a:r>
                        <a:rPr lang="en-US" sz="1000" kern="1200" dirty="0" smtClean="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smtClean="0">
                          <a:solidFill>
                            <a:schemeClr val="bg1"/>
                          </a:solidFill>
                          <a:effectLst/>
                        </a:rPr>
                        <a:t>نوفمبر</a:t>
                      </a:r>
                      <a:r>
                        <a:rPr lang="ar-AE" sz="1000" kern="1200" dirty="0" smtClean="0">
                          <a:solidFill>
                            <a:schemeClr val="bg1"/>
                          </a:solidFill>
                          <a:effectLst/>
                        </a:rPr>
                        <a:t> </a:t>
                      </a:r>
                      <a:r>
                        <a:rPr lang="en-US" sz="1000" kern="1200" dirty="0" smtClean="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14,012,787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14,147,287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14,321,169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14,619,505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14,949,937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14,930,471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15,129,432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15,471,466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15,673,475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15,871,459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16,063,547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smtClean="0">
                          <a:effectLst/>
                        </a:rPr>
                        <a:t>170.3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173.7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180.3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186.4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188.6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192.9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1,748,989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1,765,947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1,802,107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1,849,707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1,891,624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1,938,966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1,960,201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2,000,361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2,034,163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2,077,453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2,110,784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smtClean="0">
                          <a:effectLst/>
                        </a:rPr>
                        <a:t>12,263,798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12,381,340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12,519,062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12,769,798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13,058,313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12,991,505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13,169,231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13,471.105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13,639,312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13,794,006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13,952,763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0" eaLnBrk="1" fontAlgn="ctr" latinLnBrk="0" hangingPunct="1">
                        <a:lnSpc>
                          <a:spcPct val="100000"/>
                        </a:lnSpc>
                        <a:spcBef>
                          <a:spcPts val="0"/>
                        </a:spcBef>
                        <a:spcAft>
                          <a:spcPts val="0"/>
                        </a:spcAft>
                      </a:pPr>
                      <a:r>
                        <a:rPr lang="ar-AE" sz="1000" kern="1200" dirty="0" smtClean="0">
                          <a:solidFill>
                            <a:schemeClr val="bg1"/>
                          </a:solidFill>
                          <a:effectLst/>
                        </a:rPr>
                        <a:t>يونيو 2013</a:t>
                      </a:r>
                      <a:endParaRPr lang="ar-AE" sz="1000" b="1" kern="1200" dirty="0">
                        <a:solidFill>
                          <a:schemeClr val="bg1"/>
                        </a:solidFill>
                        <a:effectLst/>
                        <a:latin typeface="+mn-lt"/>
                        <a:ea typeface="Times New Roman" panose="02020603050405020304" pitchFamily="18" charset="0"/>
                        <a:cs typeface="+mn-cs"/>
                      </a:endParaRPr>
                    </a:p>
                  </a:txBody>
                  <a:tcPr marL="9525" marR="9525" marT="9525" marB="0" anchor="ctr">
                    <a:solidFill>
                      <a:schemeClr val="accent2"/>
                    </a:solidFill>
                  </a:tcPr>
                </a:tc>
                <a:tc>
                  <a:txBody>
                    <a:bodyPr/>
                    <a:lstStyle/>
                    <a:p>
                      <a:pPr marL="0" marR="0" algn="ctr" defTabSz="914400" rtl="1" eaLnBrk="1" fontAlgn="ctr" latinLnBrk="0" hangingPunct="1">
                        <a:lnSpc>
                          <a:spcPct val="115000"/>
                        </a:lnSpc>
                        <a:spcBef>
                          <a:spcPts val="0"/>
                        </a:spcBef>
                        <a:spcAft>
                          <a:spcPts val="0"/>
                        </a:spcAft>
                      </a:pPr>
                      <a:r>
                        <a:rPr lang="ar-AE" sz="1000" kern="1200" dirty="0" smtClean="0">
                          <a:solidFill>
                            <a:schemeClr val="bg1"/>
                          </a:solidFill>
                          <a:effectLst/>
                        </a:rPr>
                        <a:t>يوليو 2015</a:t>
                      </a:r>
                      <a:endParaRPr lang="ar-AE"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smtClean="0">
                          <a:solidFill>
                            <a:schemeClr val="bg1"/>
                          </a:solidFill>
                          <a:effectLst/>
                        </a:rPr>
                        <a:t>أغسطس</a:t>
                      </a:r>
                      <a:r>
                        <a:rPr lang="ar-AE" sz="1000" kern="1200" dirty="0" smtClean="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AE" sz="1000" kern="1200" dirty="0" smtClean="0">
                          <a:solidFill>
                            <a:schemeClr val="bg1"/>
                          </a:solidFill>
                          <a:effectLst/>
                        </a:rPr>
                        <a:t>سبتمبر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smtClean="0">
                          <a:solidFill>
                            <a:schemeClr val="bg1"/>
                          </a:solidFill>
                          <a:effectLst/>
                        </a:rPr>
                        <a:t>أكتوبر</a:t>
                      </a:r>
                      <a:r>
                        <a:rPr lang="ar-AE" sz="1000" kern="1200" dirty="0" smtClean="0">
                          <a:solidFill>
                            <a:schemeClr val="bg1"/>
                          </a:solidFill>
                          <a:effectLst/>
                        </a:rPr>
                        <a:t> </a:t>
                      </a:r>
                      <a:r>
                        <a:rPr lang="en-US" sz="1000" kern="1200" dirty="0" smtClean="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smtClean="0">
                          <a:solidFill>
                            <a:schemeClr val="bg1"/>
                          </a:solidFill>
                          <a:effectLst/>
                        </a:rPr>
                        <a:t>نوفمبر</a:t>
                      </a:r>
                      <a:r>
                        <a:rPr lang="ar-AE" sz="1000" kern="1200" dirty="0" smtClean="0">
                          <a:solidFill>
                            <a:schemeClr val="bg1"/>
                          </a:solidFill>
                          <a:effectLst/>
                        </a:rPr>
                        <a:t> </a:t>
                      </a:r>
                      <a:r>
                        <a:rPr lang="en-US" sz="1000" kern="1200" dirty="0" smtClean="0">
                          <a:solidFill>
                            <a:schemeClr val="bg1"/>
                          </a:solidFill>
                          <a:effectLst/>
                        </a:rPr>
                        <a:t> 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a:t>
                      </a:r>
                      <a:r>
                        <a:rPr lang="ar-SA" sz="1000" kern="1200" dirty="0" smtClean="0">
                          <a:solidFill>
                            <a:schemeClr val="bg1"/>
                          </a:solidFill>
                          <a:effectLst/>
                        </a:rPr>
                        <a:t>2013</a:t>
                      </a:r>
                      <a:endParaRPr lang="en-US" sz="1000" b="1" kern="1200" dirty="0">
                        <a:solidFill>
                          <a:schemeClr val="bg1"/>
                        </a:solidFill>
                        <a:effectLst/>
                        <a:latin typeface="+mn-lt"/>
                        <a:ea typeface="Times New Roman" panose="02020603050405020304" pitchFamily="18" charset="0"/>
                        <a:cs typeface="Arial" panose="020B0604020202020204" pitchFamily="34" charset="0"/>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966,787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976,791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984,552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1,003,406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1,007,774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1,013,106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1,018,315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1,027,092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1,036,008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1,038,926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1,043,276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 </a:t>
                      </a:r>
                      <a:r>
                        <a:rPr lang="ar-AE" sz="1000" kern="1200" dirty="0">
                          <a:effectLst/>
                        </a:rPr>
                        <a:t>عبر  الخط الهاتفي </a:t>
                      </a:r>
                      <a:r>
                        <a:rPr lang="ar-AE" sz="1000" kern="1200" dirty="0" smtClean="0">
                          <a:effectLst/>
                        </a:rPr>
                        <a:t>(3)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smtClean="0">
                          <a:effectLst/>
                        </a:rPr>
                        <a:t>3,020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2,850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2,697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2,396</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2,195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2,037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1,847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1,640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1,485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1,438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1,342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smtClean="0">
                          <a:effectLst/>
                        </a:rPr>
                        <a:t>963,767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973,941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981,855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1,001,010</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1,005,579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1,011,069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1,016,468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1,025,452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1,034,523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1,037,488 </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1,041,934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1000" dirty="0">
                          <a:effectLst/>
                        </a:rPr>
                        <a:t>11.7</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11.8</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11.9</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12.1</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12.2</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smtClean="0">
                          <a:effectLst/>
                        </a:rPr>
                        <a:t>12.3</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12.4</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1000" dirty="0">
                          <a:effectLst/>
                        </a:rPr>
                        <a:t>12.5</a:t>
                      </a:r>
                      <a:endParaRPr lang="en-US" sz="1000" dirty="0">
                        <a:effectLst/>
                        <a:latin typeface="+mn-lt"/>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7" name="Rectangle 6"/>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2013</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62676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396335"/>
            <a:ext cx="11640064" cy="584775"/>
          </a:xfrm>
          <a:prstGeom prst="rect">
            <a:avLst/>
          </a:prstGeom>
        </p:spPr>
        <p:txBody>
          <a:bodyPr wrap="square">
            <a:spAutoFit/>
          </a:bodyPr>
          <a:lstStyle/>
          <a:p>
            <a:pPr algn="r" rtl="1"/>
            <a:r>
              <a:rPr lang="ar-AE" sz="800" dirty="0"/>
              <a:t>(</a:t>
            </a:r>
            <a:r>
              <a:rPr lang="ar-AE" sz="800" dirty="0" smtClean="0"/>
              <a:t>1) يشمل </a:t>
            </a:r>
            <a:r>
              <a:rPr lang="ar-AE" sz="800" dirty="0"/>
              <a:t>الشبكة الرقمية للخدمات المتكاملة</a:t>
            </a:r>
            <a:r>
              <a:rPr lang="ar-AE" sz="800" dirty="0" smtClean="0"/>
              <a:t>.</a:t>
            </a:r>
            <a:endParaRPr lang="ar-AE" sz="800" dirty="0"/>
          </a:p>
          <a:p>
            <a:pPr algn="r" rtl="1"/>
            <a:r>
              <a:rPr lang="ar-AE" sz="800" dirty="0"/>
              <a:t>(</a:t>
            </a:r>
            <a:r>
              <a:rPr lang="ar-AE" sz="800" dirty="0" smtClean="0"/>
              <a:t>2) يقتصر </a:t>
            </a:r>
            <a:r>
              <a:rPr lang="ar-AE" sz="800" dirty="0"/>
              <a:t>على المتحرك "الفعلي" فقط وهو أي مشترك أجرى أو تلقى مكالمة صوتية أو مكالمة فيديو خلال الـ 90 يوماً الماضية أو أرسل رسالة نصية قصيرة أو رسالة متعددة الوسائط خلال تلك المدة.</a:t>
            </a:r>
          </a:p>
          <a:p>
            <a:pPr algn="r" rtl="1"/>
            <a:r>
              <a:rPr lang="ar-AE" sz="800" dirty="0" smtClean="0"/>
              <a:t>(3) يقتصر </a:t>
            </a:r>
            <a:r>
              <a:rPr lang="ar-AE" sz="800" dirty="0"/>
              <a:t>على اشتراك الإنترنت عبر الهاتف "الفعلي" فقط وهو أي مشترك قام باستخدام حسابه للوصول للإنترنت خلال الـ 90 يوماً الماضية.</a:t>
            </a:r>
          </a:p>
          <a:p>
            <a:pPr algn="r" rtl="1"/>
            <a:endParaRPr lang="en-US" sz="800" dirty="0"/>
          </a:p>
        </p:txBody>
      </p:sp>
      <p:graphicFrame>
        <p:nvGraphicFramePr>
          <p:cNvPr id="5" name="Table 4"/>
          <p:cNvGraphicFramePr>
            <a:graphicFrameLocks noGrp="1"/>
          </p:cNvGraphicFramePr>
          <p:nvPr>
            <p:extLst>
              <p:ext uri="{D42A27DB-BD31-4B8C-83A1-F6EECF244321}">
                <p14:modId xmlns:p14="http://schemas.microsoft.com/office/powerpoint/2010/main" val="312324579"/>
              </p:ext>
            </p:extLst>
          </p:nvPr>
        </p:nvGraphicFramePr>
        <p:xfrm>
          <a:off x="233267" y="666513"/>
          <a:ext cx="11663264" cy="5701004"/>
        </p:xfrm>
        <a:graphic>
          <a:graphicData uri="http://schemas.openxmlformats.org/drawingml/2006/table">
            <a:tbl>
              <a:tblPr rtl="1" firstRow="1" firstCol="1" bandRow="1">
                <a:tableStyleId>{72833802-FEF1-4C79-8D5D-14CF1EAF98D9}</a:tableStyleId>
              </a:tblPr>
              <a:tblGrid>
                <a:gridCol w="2412346">
                  <a:extLst>
                    <a:ext uri="{9D8B030D-6E8A-4147-A177-3AD203B41FA5}">
                      <a16:colId xmlns:a16="http://schemas.microsoft.com/office/drawing/2014/main" val="20000"/>
                    </a:ext>
                  </a:extLst>
                </a:gridCol>
                <a:gridCol w="768553">
                  <a:extLst>
                    <a:ext uri="{9D8B030D-6E8A-4147-A177-3AD203B41FA5}">
                      <a16:colId xmlns:a16="http://schemas.microsoft.com/office/drawing/2014/main" val="20001"/>
                    </a:ext>
                  </a:extLst>
                </a:gridCol>
                <a:gridCol w="739164">
                  <a:extLst>
                    <a:ext uri="{9D8B030D-6E8A-4147-A177-3AD203B41FA5}">
                      <a16:colId xmlns:a16="http://schemas.microsoft.com/office/drawing/2014/main" val="20002"/>
                    </a:ext>
                  </a:extLst>
                </a:gridCol>
                <a:gridCol w="746679">
                  <a:extLst>
                    <a:ext uri="{9D8B030D-6E8A-4147-A177-3AD203B41FA5}">
                      <a16:colId xmlns:a16="http://schemas.microsoft.com/office/drawing/2014/main" val="20003"/>
                    </a:ext>
                  </a:extLst>
                </a:gridCol>
                <a:gridCol w="74667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gridCol w="746679">
                  <a:extLst>
                    <a:ext uri="{9D8B030D-6E8A-4147-A177-3AD203B41FA5}">
                      <a16:colId xmlns:a16="http://schemas.microsoft.com/office/drawing/2014/main" val="20006"/>
                    </a:ext>
                  </a:extLst>
                </a:gridCol>
                <a:gridCol w="746679">
                  <a:extLst>
                    <a:ext uri="{9D8B030D-6E8A-4147-A177-3AD203B41FA5}">
                      <a16:colId xmlns:a16="http://schemas.microsoft.com/office/drawing/2014/main" val="20007"/>
                    </a:ext>
                  </a:extLst>
                </a:gridCol>
                <a:gridCol w="861552">
                  <a:extLst>
                    <a:ext uri="{9D8B030D-6E8A-4147-A177-3AD203B41FA5}">
                      <a16:colId xmlns:a16="http://schemas.microsoft.com/office/drawing/2014/main" val="20008"/>
                    </a:ext>
                  </a:extLst>
                </a:gridCol>
                <a:gridCol w="804115">
                  <a:extLst>
                    <a:ext uri="{9D8B030D-6E8A-4147-A177-3AD203B41FA5}">
                      <a16:colId xmlns:a16="http://schemas.microsoft.com/office/drawing/2014/main" val="20009"/>
                    </a:ext>
                  </a:extLst>
                </a:gridCol>
                <a:gridCol w="764627">
                  <a:extLst>
                    <a:ext uri="{9D8B030D-6E8A-4147-A177-3AD203B41FA5}">
                      <a16:colId xmlns:a16="http://schemas.microsoft.com/office/drawing/2014/main" val="20010"/>
                    </a:ext>
                  </a:extLst>
                </a:gridCol>
                <a:gridCol w="775397">
                  <a:extLst>
                    <a:ext uri="{9D8B030D-6E8A-4147-A177-3AD203B41FA5}">
                      <a16:colId xmlns:a16="http://schemas.microsoft.com/office/drawing/2014/main" val="20011"/>
                    </a:ext>
                  </a:extLst>
                </a:gridCol>
                <a:gridCol w="804115">
                  <a:extLst>
                    <a:ext uri="{9D8B030D-6E8A-4147-A177-3AD203B41FA5}">
                      <a16:colId xmlns:a16="http://schemas.microsoft.com/office/drawing/2014/main" val="20012"/>
                    </a:ext>
                  </a:extLst>
                </a:gridCol>
              </a:tblGrid>
              <a:tr h="433772">
                <a:tc>
                  <a:txBody>
                    <a:bodyPr/>
                    <a:lstStyle/>
                    <a:p>
                      <a:pPr marL="0" marR="0" algn="ctr" defTabSz="914400" rtl="0" eaLnBrk="1" fontAlgn="ctr" latinLnBrk="0" hangingPunct="1">
                        <a:spcBef>
                          <a:spcPts val="0"/>
                        </a:spcBef>
                        <a:spcAft>
                          <a:spcPts val="0"/>
                        </a:spcAft>
                      </a:pPr>
                      <a:r>
                        <a:rPr lang="ar-AE" sz="1000" kern="1200" dirty="0">
                          <a:effectLst/>
                        </a:rPr>
                        <a:t>إحصائيات الخط الثابت</a:t>
                      </a:r>
                      <a:endParaRPr lang="ar-AE" sz="1000" kern="1200" dirty="0">
                        <a:solidFill>
                          <a:schemeClr val="tx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ar-SA" sz="1000" dirty="0">
                          <a:effectLst/>
                        </a:rPr>
                        <a:t>يناير </a:t>
                      </a:r>
                      <a:r>
                        <a:rPr lang="ar-SA" sz="1000" dirty="0" smtClean="0">
                          <a:effectLst/>
                        </a:rPr>
                        <a:t>201</a:t>
                      </a:r>
                      <a:r>
                        <a:rPr lang="ar-AE" sz="1000" dirty="0" smtClean="0">
                          <a:effectLst/>
                        </a:rPr>
                        <a:t>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فبراير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مارس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أبريل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مايو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يونيو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يوليو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أغسطس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سبتمبر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1000"/>
                        </a:spcAft>
                      </a:pPr>
                      <a:r>
                        <a:rPr lang="ar-SA" sz="1000" dirty="0">
                          <a:effectLst/>
                        </a:rPr>
                        <a:t>أكتوبر 2012</a:t>
                      </a:r>
                      <a:r>
                        <a:rPr lang="en-US" sz="1000" dirty="0">
                          <a:effectLst/>
                        </a:rPr>
                        <a:t> </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نوفمبر 2012</a:t>
                      </a:r>
                      <a:endParaRPr lang="en-US" sz="1000" dirty="0">
                        <a:effectLst/>
                        <a:latin typeface="+mn-lt"/>
                        <a:ea typeface="Calibri" panose="020F0502020204030204" pitchFamily="34" charset="0"/>
                        <a:cs typeface="+mn-cs"/>
                      </a:endParaRPr>
                    </a:p>
                  </a:txBody>
                  <a:tcPr marL="66675" marR="66675" marT="47625" marB="47625" anchor="ctr"/>
                </a:tc>
                <a:tc>
                  <a:txBody>
                    <a:bodyPr/>
                    <a:lstStyle/>
                    <a:p>
                      <a:pPr marL="0" marR="0" algn="ctr" rtl="1">
                        <a:lnSpc>
                          <a:spcPct val="115000"/>
                        </a:lnSpc>
                        <a:spcBef>
                          <a:spcPts val="0"/>
                        </a:spcBef>
                        <a:spcAft>
                          <a:spcPts val="0"/>
                        </a:spcAft>
                      </a:pPr>
                      <a:r>
                        <a:rPr lang="ar-SA" sz="1000" dirty="0">
                          <a:effectLst/>
                        </a:rPr>
                        <a:t>ديسمبر 2012</a:t>
                      </a:r>
                      <a:endParaRPr lang="en-US" sz="1000" dirty="0">
                        <a:effectLst/>
                        <a:latin typeface="+mn-lt"/>
                        <a:ea typeface="Calibri" panose="020F0502020204030204" pitchFamily="34" charset="0"/>
                        <a:cs typeface="+mn-cs"/>
                      </a:endParaRPr>
                    </a:p>
                  </a:txBody>
                  <a:tcPr marL="66675" marR="66675" marT="47625" marB="47625" anchor="ctr"/>
                </a:tc>
                <a:extLst>
                  <a:ext uri="{0D108BD9-81ED-4DB2-BD59-A6C34878D82A}">
                    <a16:rowId xmlns:a16="http://schemas.microsoft.com/office/drawing/2014/main" val="10000"/>
                  </a:ext>
                </a:extLst>
              </a:tr>
              <a:tr h="454428">
                <a:tc>
                  <a:txBody>
                    <a:bodyPr/>
                    <a:lstStyle/>
                    <a:p>
                      <a:pPr marL="0" marR="0" algn="ctr" defTabSz="914400" rtl="0" eaLnBrk="1" fontAlgn="ctr" latinLnBrk="0" hangingPunct="1">
                        <a:spcBef>
                          <a:spcPts val="0"/>
                        </a:spcBef>
                        <a:spcAft>
                          <a:spcPts val="0"/>
                        </a:spcAft>
                      </a:pPr>
                      <a:r>
                        <a:rPr lang="ar-AE" sz="1000" kern="1200" dirty="0">
                          <a:effectLst/>
                        </a:rPr>
                        <a:t>عدد خطوط  الهاتف الثابت (1)</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smtClean="0">
                          <a:effectLst/>
                        </a:rPr>
                        <a:t>1,836,644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1,862,373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1,880,725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1,892,671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1,901,877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1,904,756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1,910,296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1,916,569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1,927,407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1,941,320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1,952,211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1,967,486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1"/>
                  </a:ext>
                </a:extLst>
              </a:tr>
              <a:tr h="433772">
                <a:tc>
                  <a:txBody>
                    <a:bodyPr/>
                    <a:lstStyle/>
                    <a:p>
                      <a:pPr marL="0" marR="0" algn="ctr" defTabSz="914400" rtl="0" eaLnBrk="1" fontAlgn="ctr" latinLnBrk="0" hangingPunct="1">
                        <a:spcBef>
                          <a:spcPts val="0"/>
                        </a:spcBef>
                        <a:spcAft>
                          <a:spcPts val="0"/>
                        </a:spcAft>
                      </a:pPr>
                      <a:r>
                        <a:rPr lang="ar-AE" sz="1000" kern="1200" dirty="0">
                          <a:effectLst/>
                        </a:rPr>
                        <a:t>خطوط الهاتف الثابت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22.9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23.5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23.5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23.5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23.5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23.6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23.6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23.8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2"/>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الموبايل</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يناير </a:t>
                      </a:r>
                      <a:r>
                        <a:rPr lang="ar-SA" sz="1000" kern="1200" dirty="0" smtClean="0">
                          <a:solidFill>
                            <a:schemeClr val="bg1"/>
                          </a:solidFill>
                          <a:effectLst/>
                        </a:rPr>
                        <a:t>201</a:t>
                      </a:r>
                      <a:r>
                        <a:rPr lang="ar-AE" sz="1000" kern="1200" dirty="0" smtClean="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100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rtl="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3"/>
                  </a:ext>
                </a:extLst>
              </a:tr>
              <a:tr h="454428">
                <a:tc>
                  <a:txBody>
                    <a:bodyPr/>
                    <a:lstStyle/>
                    <a:p>
                      <a:pPr marL="0" marR="0" algn="ctr" defTabSz="914400" rtl="0" eaLnBrk="1" fontAlgn="ctr" latinLnBrk="0" hangingPunct="1">
                        <a:spcBef>
                          <a:spcPts val="0"/>
                        </a:spcBef>
                        <a:spcAft>
                          <a:spcPts val="0"/>
                        </a:spcAft>
                      </a:pPr>
                      <a:r>
                        <a:rPr lang="ar-AE" sz="1000" kern="1200" dirty="0">
                          <a:effectLst/>
                        </a:rPr>
                        <a:t>الاشتراكات الفعالة للهاتف المتحرك(2)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smtClean="0">
                          <a:effectLst/>
                        </a:rPr>
                        <a:t>11,939,757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12,104,938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12,367,290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12,490,659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12,610,957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12,745,197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13,041,707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13,346,677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13,574,052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13,775,252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4"/>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149.1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153.8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167.8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5"/>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فاتورة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smtClean="0">
                          <a:effectLst/>
                        </a:rPr>
                        <a:t>1,393,893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1,411,456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1,454,782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1,484,961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1,508,033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1,523,863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1,544,284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1,561,274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1,647,440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1,678,832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1,702,172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1,715,103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6"/>
                  </a:ext>
                </a:extLst>
              </a:tr>
              <a:tr h="433772">
                <a:tc>
                  <a:txBody>
                    <a:bodyPr/>
                    <a:lstStyle/>
                    <a:p>
                      <a:pPr marL="0" marR="0" algn="ctr" defTabSz="914400" rtl="0" eaLnBrk="1" fontAlgn="ctr" latinLnBrk="0" hangingPunct="1">
                        <a:spcBef>
                          <a:spcPts val="0"/>
                        </a:spcBef>
                        <a:spcAft>
                          <a:spcPts val="0"/>
                        </a:spcAft>
                      </a:pPr>
                      <a:r>
                        <a:rPr lang="ar-AE" sz="1000" kern="1200" dirty="0">
                          <a:effectLst/>
                        </a:rPr>
                        <a:t>الهاتف المتحرك –  دفع مقدم</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10,545,864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10,693,482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10,912,508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11,005,698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11,102,924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11,221,334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11,312,024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11,392,453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11,394,267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11,667,845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11,871,880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12,060,149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7"/>
                  </a:ext>
                </a:extLst>
              </a:tr>
              <a:tr h="433772">
                <a:tc>
                  <a:txBody>
                    <a:bodyPr/>
                    <a:lstStyle/>
                    <a:p>
                      <a:pPr marL="0" marR="0" algn="ctr" defTabSz="914400" rtl="0" eaLnBrk="1" fontAlgn="ctr" latinLnBrk="0" hangingPunct="1">
                        <a:spcBef>
                          <a:spcPts val="0"/>
                        </a:spcBef>
                        <a:spcAft>
                          <a:spcPts val="0"/>
                        </a:spcAft>
                      </a:pPr>
                      <a:r>
                        <a:rPr lang="ar-AE" sz="1000" kern="1200" dirty="0">
                          <a:solidFill>
                            <a:schemeClr val="bg1"/>
                          </a:solidFill>
                          <a:effectLst/>
                        </a:rPr>
                        <a:t>إحصائيات الانترنت</a:t>
                      </a:r>
                      <a:endParaRPr lang="ar-AE" sz="1000" kern="1200" dirty="0">
                        <a:solidFill>
                          <a:schemeClr val="bg1"/>
                        </a:solidFill>
                        <a:effectLst/>
                        <a:latin typeface="+mn-lt"/>
                        <a:ea typeface="+mn-ea"/>
                        <a:cs typeface="+mn-cs"/>
                      </a:endParaRPr>
                    </a:p>
                  </a:txBody>
                  <a:tcPr marL="9525" marR="9525" marT="9525" marB="0"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يناير </a:t>
                      </a:r>
                      <a:r>
                        <a:rPr lang="ar-SA" sz="1000" kern="1200" dirty="0" smtClean="0">
                          <a:solidFill>
                            <a:schemeClr val="bg1"/>
                          </a:solidFill>
                          <a:effectLst/>
                        </a:rPr>
                        <a:t>201</a:t>
                      </a:r>
                      <a:r>
                        <a:rPr lang="ar-AE" sz="1000" kern="1200" dirty="0" smtClean="0">
                          <a:solidFill>
                            <a:schemeClr val="bg1"/>
                          </a:solidFill>
                          <a:effectLst/>
                        </a:rPr>
                        <a:t>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فبراير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مارس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أبريل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مايو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يونيو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يوليو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أغسطس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سبتمبر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أكتوبر 2012</a:t>
                      </a:r>
                      <a:r>
                        <a:rPr lang="en-US" sz="1000" kern="1200" dirty="0">
                          <a:solidFill>
                            <a:schemeClr val="bg1"/>
                          </a:solidFill>
                          <a:effectLst/>
                        </a:rPr>
                        <a:t> </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نوفمبر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tc>
                  <a:txBody>
                    <a:bodyPr/>
                    <a:lstStyle/>
                    <a:p>
                      <a:pPr marL="0" marR="0" algn="ctr" defTabSz="914400" rtl="1" eaLnBrk="1" latinLnBrk="0" hangingPunct="1">
                        <a:lnSpc>
                          <a:spcPct val="115000"/>
                        </a:lnSpc>
                        <a:spcBef>
                          <a:spcPts val="0"/>
                        </a:spcBef>
                        <a:spcAft>
                          <a:spcPts val="0"/>
                        </a:spcAft>
                      </a:pPr>
                      <a:r>
                        <a:rPr lang="ar-SA" sz="1000" kern="1200" dirty="0">
                          <a:solidFill>
                            <a:schemeClr val="bg1"/>
                          </a:solidFill>
                          <a:effectLst/>
                        </a:rPr>
                        <a:t>ديسمبر 2012</a:t>
                      </a:r>
                      <a:endParaRPr lang="en-US" sz="1000" b="1" kern="1200" dirty="0">
                        <a:solidFill>
                          <a:schemeClr val="bg1"/>
                        </a:solidFill>
                        <a:effectLst/>
                        <a:latin typeface="+mn-lt"/>
                        <a:ea typeface="Times New Roman" panose="02020603050405020304" pitchFamily="18" charset="0"/>
                        <a:cs typeface="+mn-cs"/>
                      </a:endParaRPr>
                    </a:p>
                  </a:txBody>
                  <a:tcPr marL="66675" marR="66675" marT="47625" marB="47625" anchor="ctr">
                    <a:solidFill>
                      <a:schemeClr val="accent2"/>
                    </a:solidFill>
                  </a:tcPr>
                </a:tc>
                <a:extLst>
                  <a:ext uri="{0D108BD9-81ED-4DB2-BD59-A6C34878D82A}">
                    <a16:rowId xmlns:a16="http://schemas.microsoft.com/office/drawing/2014/main" val="10008"/>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smtClean="0">
                          <a:effectLst/>
                        </a:rPr>
                        <a:t>888,932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894,499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904,270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911,466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915,710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918,954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920,877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926,317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934,943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945,116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952,251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957,816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09"/>
                  </a:ext>
                </a:extLst>
              </a:tr>
              <a:tr h="454428">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الانترنت </a:t>
                      </a:r>
                      <a:r>
                        <a:rPr lang="ar-AE" sz="1000" kern="1200" dirty="0">
                          <a:effectLst/>
                        </a:rPr>
                        <a:t>عبر  الخط الهاتفي </a:t>
                      </a:r>
                      <a:r>
                        <a:rPr lang="ar-AE" sz="1000" kern="1200" dirty="0" smtClean="0">
                          <a:effectLst/>
                        </a:rPr>
                        <a:t>(3)  </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6,968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5,891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5,757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5,255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4,981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4,650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4,359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3,992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3,757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3,589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2,550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2,828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0"/>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النطاق </a:t>
                      </a:r>
                      <a:r>
                        <a:rPr lang="ar-AE" sz="1000" kern="1200" dirty="0">
                          <a:effectLst/>
                        </a:rPr>
                        <a:t>العريض</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881,964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888,608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898,513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906,211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910,729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914,304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916,518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922,325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931,186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941,527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949,701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954,988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1"/>
                  </a:ext>
                </a:extLst>
              </a:tr>
              <a:tr h="433772">
                <a:tc>
                  <a:txBody>
                    <a:bodyPr/>
                    <a:lstStyle/>
                    <a:p>
                      <a:pPr marL="0" marR="0" algn="ctr" defTabSz="914400" rtl="0" eaLnBrk="1" fontAlgn="ctr" latinLnBrk="0" hangingPunct="1">
                        <a:spcBef>
                          <a:spcPts val="0"/>
                        </a:spcBef>
                        <a:spcAft>
                          <a:spcPts val="0"/>
                        </a:spcAft>
                      </a:pPr>
                      <a:r>
                        <a:rPr lang="ar-AE" sz="1000" kern="1200" dirty="0" smtClean="0">
                          <a:effectLst/>
                        </a:rPr>
                        <a:t>اشتراكات</a:t>
                      </a:r>
                      <a:r>
                        <a:rPr lang="ar-AE" sz="1000" kern="1200" baseline="0" dirty="0" smtClean="0">
                          <a:effectLst/>
                        </a:rPr>
                        <a:t> </a:t>
                      </a:r>
                      <a:r>
                        <a:rPr lang="ar-AE" sz="1000" kern="1200" dirty="0" smtClean="0">
                          <a:effectLst/>
                        </a:rPr>
                        <a:t>انترنت </a:t>
                      </a:r>
                      <a:r>
                        <a:rPr lang="ar-AE" sz="1000" kern="1200" dirty="0">
                          <a:effectLst/>
                        </a:rPr>
                        <a:t>النطاق العريض لكل 100 نسمة</a:t>
                      </a:r>
                      <a:endParaRPr lang="ar-AE" sz="1000" kern="1200" dirty="0">
                        <a:solidFill>
                          <a:schemeClr val="dk1"/>
                        </a:solidFill>
                        <a:effectLst/>
                        <a:latin typeface="+mn-lt"/>
                        <a:ea typeface="+mn-ea"/>
                        <a:cs typeface="+mn-cs"/>
                      </a:endParaRPr>
                    </a:p>
                  </a:txBody>
                  <a:tcPr marL="9525" marR="9525" marT="9525" marB="0" anchor="ctr"/>
                </a:tc>
                <a:tc>
                  <a:txBody>
                    <a:bodyPr/>
                    <a:lstStyle/>
                    <a:p>
                      <a:pPr marL="0" marR="0" algn="ctr" rtl="1">
                        <a:lnSpc>
                          <a:spcPct val="115000"/>
                        </a:lnSpc>
                        <a:spcBef>
                          <a:spcPts val="0"/>
                        </a:spcBef>
                        <a:spcAft>
                          <a:spcPts val="1000"/>
                        </a:spcAft>
                      </a:pPr>
                      <a:r>
                        <a:rPr lang="en-US" sz="900" dirty="0">
                          <a:effectLst/>
                        </a:rPr>
                        <a:t>11.0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1000"/>
                        </a:spcAft>
                      </a:pPr>
                      <a:r>
                        <a:rPr lang="en-US" sz="900" dirty="0">
                          <a:effectLst/>
                        </a:rPr>
                        <a:t>11.5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tc>
                  <a:txBody>
                    <a:bodyPr/>
                    <a:lstStyle/>
                    <a:p>
                      <a:pPr marL="0" marR="0" algn="ctr" rtl="1">
                        <a:lnSpc>
                          <a:spcPct val="115000"/>
                        </a:lnSpc>
                        <a:spcBef>
                          <a:spcPts val="0"/>
                        </a:spcBef>
                        <a:spcAft>
                          <a:spcPts val="0"/>
                        </a:spcAft>
                      </a:pPr>
                      <a:r>
                        <a:rPr lang="en-US" sz="900" dirty="0">
                          <a:effectLst/>
                        </a:rPr>
                        <a:t>11.6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28575" marR="28575" marT="28575" marB="28575" anchor="ctr"/>
                </a:tc>
                <a:extLst>
                  <a:ext uri="{0D108BD9-81ED-4DB2-BD59-A6C34878D82A}">
                    <a16:rowId xmlns:a16="http://schemas.microsoft.com/office/drawing/2014/main" val="10012"/>
                  </a:ext>
                </a:extLst>
              </a:tr>
            </a:tbl>
          </a:graphicData>
        </a:graphic>
      </p:graphicFrame>
      <p:sp>
        <p:nvSpPr>
          <p:cNvPr id="4" name="Rectangle 3"/>
          <p:cNvSpPr/>
          <p:nvPr/>
        </p:nvSpPr>
        <p:spPr>
          <a:xfrm>
            <a:off x="5566259" y="59377"/>
            <a:ext cx="1059483" cy="461665"/>
          </a:xfrm>
          <a:prstGeom prst="rect">
            <a:avLst/>
          </a:prstGeom>
          <a:noFill/>
        </p:spPr>
        <p:txBody>
          <a:bodyPr wrap="square" lIns="91440" tIns="45720" rIns="91440" bIns="45720">
            <a:spAutoFit/>
          </a:bodyPr>
          <a:lstStyle/>
          <a:p>
            <a:pPr algn="ctr"/>
            <a:r>
              <a:rPr lang="ar-AE" sz="2400" b="1" cap="none" spc="0" dirty="0" smtClean="0">
                <a:ln w="22225">
                  <a:solidFill>
                    <a:schemeClr val="accent2"/>
                  </a:solidFill>
                  <a:prstDash val="solid"/>
                </a:ln>
                <a:solidFill>
                  <a:schemeClr val="accent2">
                    <a:lumMod val="40000"/>
                    <a:lumOff val="60000"/>
                  </a:schemeClr>
                </a:solidFill>
                <a:effectLst/>
              </a:rPr>
              <a:t>2012</a:t>
            </a:r>
            <a:endParaRPr lang="en-US" sz="2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940835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TotalTime>
  <Words>3152</Words>
  <Application>Microsoft Office PowerPoint</Application>
  <PresentationFormat>Widescreen</PresentationFormat>
  <Paragraphs>1606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Al-Mohanad</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Waseem Al Abadla</cp:lastModifiedBy>
  <cp:revision>10</cp:revision>
  <dcterms:created xsi:type="dcterms:W3CDTF">2016-04-07T05:05:08Z</dcterms:created>
  <dcterms:modified xsi:type="dcterms:W3CDTF">2020-04-26T09:38:05Z</dcterms:modified>
</cp:coreProperties>
</file>