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56" r:id="rId5"/>
    <p:sldId id="257"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6D2"/>
    <a:srgbClr val="B1A99E"/>
    <a:srgbClr val="8B648C"/>
    <a:srgbClr val="7D9AA9"/>
    <a:srgbClr val="6BAA36"/>
    <a:srgbClr val="F47C00"/>
    <a:srgbClr val="333D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_arab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FIXED!$B$5</c:f>
              <c:strCache>
                <c:ptCount val="1"/>
                <c:pt idx="0">
                  <c:v>توافر الشبكة في المقاسم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FIXED!$C$4:$D$4</c:f>
              <c:strCache>
                <c:ptCount val="2"/>
                <c:pt idx="0">
                  <c:v>دو</c:v>
                </c:pt>
                <c:pt idx="1">
                  <c:v>اتصالات</c:v>
                </c:pt>
              </c:strCache>
            </c:strRef>
          </c:cat>
          <c:val>
            <c:numRef>
              <c:f>FIXED!$C$5:$D$5</c:f>
              <c:numCache>
                <c:formatCode>0%</c:formatCode>
                <c:ptCount val="2"/>
                <c:pt idx="0">
                  <c:v>1</c:v>
                </c:pt>
                <c:pt idx="1">
                  <c:v>1</c:v>
                </c:pt>
              </c:numCache>
            </c:numRef>
          </c:val>
        </c:ser>
        <c:ser>
          <c:idx val="1"/>
          <c:order val="1"/>
          <c:tx>
            <c:strRef>
              <c:f>FIXED!$B$6</c:f>
              <c:strCache>
                <c:ptCount val="1"/>
                <c:pt idx="0">
                  <c:v>نسبة فعالية الشبكة</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FIXED!$C$4:$D$4</c:f>
              <c:strCache>
                <c:ptCount val="2"/>
                <c:pt idx="0">
                  <c:v>دو</c:v>
                </c:pt>
                <c:pt idx="1">
                  <c:v>اتصالات</c:v>
                </c:pt>
              </c:strCache>
            </c:strRef>
          </c:cat>
          <c:val>
            <c:numRef>
              <c:f>FIXED!$C$6:$D$6</c:f>
              <c:numCache>
                <c:formatCode>0.00%</c:formatCode>
                <c:ptCount val="2"/>
                <c:pt idx="0">
                  <c:v>0.99480000000000002</c:v>
                </c:pt>
                <c:pt idx="1">
                  <c:v>0.97494999999999998</c:v>
                </c:pt>
              </c:numCache>
            </c:numRef>
          </c:val>
        </c:ser>
        <c:dLbls>
          <c:showLegendKey val="0"/>
          <c:showVal val="0"/>
          <c:showCatName val="0"/>
          <c:showSerName val="0"/>
          <c:showPercent val="0"/>
          <c:showBubbleSize val="0"/>
        </c:dLbls>
        <c:gapWidth val="150"/>
        <c:shape val="cylinder"/>
        <c:axId val="581148104"/>
        <c:axId val="581137320"/>
        <c:axId val="0"/>
      </c:bar3DChart>
      <c:catAx>
        <c:axId val="581148104"/>
        <c:scaling>
          <c:orientation val="minMax"/>
        </c:scaling>
        <c:delete val="0"/>
        <c:axPos val="b"/>
        <c:numFmt formatCode="General" sourceLinked="0"/>
        <c:majorTickMark val="out"/>
        <c:minorTickMark val="none"/>
        <c:tickLblPos val="nextTo"/>
        <c:crossAx val="581137320"/>
        <c:crosses val="autoZero"/>
        <c:auto val="1"/>
        <c:lblAlgn val="ctr"/>
        <c:lblOffset val="100"/>
        <c:noMultiLvlLbl val="0"/>
      </c:catAx>
      <c:valAx>
        <c:axId val="581137320"/>
        <c:scaling>
          <c:orientation val="minMax"/>
        </c:scaling>
        <c:delete val="0"/>
        <c:axPos val="l"/>
        <c:majorGridlines/>
        <c:numFmt formatCode="0%" sourceLinked="1"/>
        <c:majorTickMark val="out"/>
        <c:minorTickMark val="none"/>
        <c:tickLblPos val="nextTo"/>
        <c:crossAx val="5811481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MOBILE!$B$135</c:f>
              <c:strCache>
                <c:ptCount val="1"/>
                <c:pt idx="0">
                  <c:v>نسبة انقطاع المكالمات (الجيل الثاني)</c:v>
                </c:pt>
              </c:strCache>
            </c:strRef>
          </c:tx>
          <c:invertIfNegative val="0"/>
          <c:cat>
            <c:strRef>
              <c:f>MOBILE!$C$134:$D$134</c:f>
              <c:strCache>
                <c:ptCount val="2"/>
                <c:pt idx="0">
                  <c:v>دو</c:v>
                </c:pt>
                <c:pt idx="1">
                  <c:v>اتصالات</c:v>
                </c:pt>
              </c:strCache>
            </c:strRef>
          </c:cat>
          <c:val>
            <c:numRef>
              <c:f>MOBILE!$C$135:$D$135</c:f>
              <c:numCache>
                <c:formatCode>0.00%</c:formatCode>
                <c:ptCount val="2"/>
                <c:pt idx="0">
                  <c:v>2.3999999999999998E-3</c:v>
                </c:pt>
                <c:pt idx="1">
                  <c:v>2.3999999999999998E-3</c:v>
                </c:pt>
              </c:numCache>
            </c:numRef>
          </c:val>
        </c:ser>
        <c:ser>
          <c:idx val="1"/>
          <c:order val="1"/>
          <c:tx>
            <c:strRef>
              <c:f>MOBILE!$B$136</c:f>
              <c:strCache>
                <c:ptCount val="1"/>
                <c:pt idx="0">
                  <c:v>نسبة انقطاع المكالمات (الجيل الثالث)</c:v>
                </c:pt>
              </c:strCache>
            </c:strRef>
          </c:tx>
          <c:spPr>
            <a:solidFill>
              <a:srgbClr val="92D050"/>
            </a:solidFill>
          </c:spPr>
          <c:invertIfNegative val="0"/>
          <c:cat>
            <c:strRef>
              <c:f>MOBILE!$C$134:$D$134</c:f>
              <c:strCache>
                <c:ptCount val="2"/>
                <c:pt idx="0">
                  <c:v>دو</c:v>
                </c:pt>
                <c:pt idx="1">
                  <c:v>اتصالات</c:v>
                </c:pt>
              </c:strCache>
            </c:strRef>
          </c:cat>
          <c:val>
            <c:numRef>
              <c:f>MOBILE!$C$136:$D$136</c:f>
              <c:numCache>
                <c:formatCode>0.00%</c:formatCode>
                <c:ptCount val="2"/>
                <c:pt idx="0">
                  <c:v>8.0000000000000004E-4</c:v>
                </c:pt>
                <c:pt idx="1">
                  <c:v>1.1000000000000001E-3</c:v>
                </c:pt>
              </c:numCache>
            </c:numRef>
          </c:val>
        </c:ser>
        <c:dLbls>
          <c:showLegendKey val="0"/>
          <c:showVal val="0"/>
          <c:showCatName val="0"/>
          <c:showSerName val="0"/>
          <c:showPercent val="0"/>
          <c:showBubbleSize val="0"/>
        </c:dLbls>
        <c:gapWidth val="150"/>
        <c:shape val="cylinder"/>
        <c:axId val="597488680"/>
        <c:axId val="597489072"/>
        <c:axId val="0"/>
      </c:bar3DChart>
      <c:catAx>
        <c:axId val="597488680"/>
        <c:scaling>
          <c:orientation val="minMax"/>
        </c:scaling>
        <c:delete val="0"/>
        <c:axPos val="b"/>
        <c:numFmt formatCode="General" sourceLinked="0"/>
        <c:majorTickMark val="out"/>
        <c:minorTickMark val="none"/>
        <c:tickLblPos val="nextTo"/>
        <c:crossAx val="597489072"/>
        <c:crosses val="autoZero"/>
        <c:auto val="1"/>
        <c:lblAlgn val="ctr"/>
        <c:lblOffset val="100"/>
        <c:noMultiLvlLbl val="0"/>
      </c:catAx>
      <c:valAx>
        <c:axId val="597489072"/>
        <c:scaling>
          <c:orientation val="minMax"/>
        </c:scaling>
        <c:delete val="0"/>
        <c:axPos val="l"/>
        <c:majorGridlines/>
        <c:numFmt formatCode="0.00%" sourceLinked="1"/>
        <c:majorTickMark val="out"/>
        <c:minorTickMark val="none"/>
        <c:tickLblPos val="nextTo"/>
        <c:crossAx val="597488680"/>
        <c:crosses val="autoZero"/>
        <c:crossBetween val="between"/>
      </c:valAx>
    </c:plotArea>
    <c:legend>
      <c:legendPos val="r"/>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MOBILE!$B$157</c:f>
              <c:strCache>
                <c:ptCount val="1"/>
                <c:pt idx="0">
                  <c:v>نسبة انقطاع المكالمات (الجيل الثاني)</c:v>
                </c:pt>
              </c:strCache>
            </c:strRef>
          </c:tx>
          <c:invertIfNegative val="0"/>
          <c:cat>
            <c:strRef>
              <c:f>MOBILE!$C$156:$D$156</c:f>
              <c:strCache>
                <c:ptCount val="2"/>
                <c:pt idx="0">
                  <c:v>دو</c:v>
                </c:pt>
                <c:pt idx="1">
                  <c:v>اتصالات</c:v>
                </c:pt>
              </c:strCache>
            </c:strRef>
          </c:cat>
          <c:val>
            <c:numRef>
              <c:f>MOBILE!$C$157:$D$157</c:f>
              <c:numCache>
                <c:formatCode>0.00%</c:formatCode>
                <c:ptCount val="2"/>
                <c:pt idx="0">
                  <c:v>2.3999999999999998E-3</c:v>
                </c:pt>
                <c:pt idx="1">
                  <c:v>2.5000000000000001E-3</c:v>
                </c:pt>
              </c:numCache>
            </c:numRef>
          </c:val>
        </c:ser>
        <c:ser>
          <c:idx val="1"/>
          <c:order val="1"/>
          <c:tx>
            <c:strRef>
              <c:f>MOBILE!$B$158</c:f>
              <c:strCache>
                <c:ptCount val="1"/>
                <c:pt idx="0">
                  <c:v>نسبة انقطاع المكالمات (الجيل الثالث)</c:v>
                </c:pt>
              </c:strCache>
            </c:strRef>
          </c:tx>
          <c:spPr>
            <a:solidFill>
              <a:srgbClr val="92D050"/>
            </a:solidFill>
          </c:spPr>
          <c:invertIfNegative val="0"/>
          <c:cat>
            <c:strRef>
              <c:f>MOBILE!$C$156:$D$156</c:f>
              <c:strCache>
                <c:ptCount val="2"/>
                <c:pt idx="0">
                  <c:v>دو</c:v>
                </c:pt>
                <c:pt idx="1">
                  <c:v>اتصالات</c:v>
                </c:pt>
              </c:strCache>
            </c:strRef>
          </c:cat>
          <c:val>
            <c:numRef>
              <c:f>MOBILE!$C$158:$D$158</c:f>
              <c:numCache>
                <c:formatCode>0.00%</c:formatCode>
                <c:ptCount val="2"/>
                <c:pt idx="0">
                  <c:v>8.5999999999999998E-4</c:v>
                </c:pt>
                <c:pt idx="1">
                  <c:v>1.1000000000000001E-3</c:v>
                </c:pt>
              </c:numCache>
            </c:numRef>
          </c:val>
        </c:ser>
        <c:dLbls>
          <c:showLegendKey val="0"/>
          <c:showVal val="0"/>
          <c:showCatName val="0"/>
          <c:showSerName val="0"/>
          <c:showPercent val="0"/>
          <c:showBubbleSize val="0"/>
        </c:dLbls>
        <c:gapWidth val="150"/>
        <c:shape val="cylinder"/>
        <c:axId val="597489856"/>
        <c:axId val="595812088"/>
        <c:axId val="0"/>
      </c:bar3DChart>
      <c:catAx>
        <c:axId val="597489856"/>
        <c:scaling>
          <c:orientation val="minMax"/>
        </c:scaling>
        <c:delete val="0"/>
        <c:axPos val="b"/>
        <c:numFmt formatCode="General" sourceLinked="0"/>
        <c:majorTickMark val="out"/>
        <c:minorTickMark val="none"/>
        <c:tickLblPos val="nextTo"/>
        <c:crossAx val="595812088"/>
        <c:crosses val="autoZero"/>
        <c:auto val="1"/>
        <c:lblAlgn val="ctr"/>
        <c:lblOffset val="100"/>
        <c:noMultiLvlLbl val="0"/>
      </c:catAx>
      <c:valAx>
        <c:axId val="595812088"/>
        <c:scaling>
          <c:orientation val="minMax"/>
        </c:scaling>
        <c:delete val="0"/>
        <c:axPos val="l"/>
        <c:majorGridlines/>
        <c:numFmt formatCode="0.00%" sourceLinked="1"/>
        <c:majorTickMark val="out"/>
        <c:minorTickMark val="none"/>
        <c:tickLblPos val="nextTo"/>
        <c:crossAx val="597489856"/>
        <c:crosses val="autoZero"/>
        <c:crossBetween val="between"/>
      </c:valAx>
    </c:plotArea>
    <c:legend>
      <c:legendPos val="r"/>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MOBILE!$B$179</c:f>
              <c:strCache>
                <c:ptCount val="1"/>
                <c:pt idx="0">
                  <c:v>نسبة انقطاع المكالمات (الجيل الثاني)</c:v>
                </c:pt>
              </c:strCache>
            </c:strRef>
          </c:tx>
          <c:invertIfNegative val="0"/>
          <c:cat>
            <c:strRef>
              <c:f>MOBILE!$C$178:$D$178</c:f>
              <c:strCache>
                <c:ptCount val="2"/>
                <c:pt idx="0">
                  <c:v>دو</c:v>
                </c:pt>
                <c:pt idx="1">
                  <c:v>اتصالات</c:v>
                </c:pt>
              </c:strCache>
            </c:strRef>
          </c:cat>
          <c:val>
            <c:numRef>
              <c:f>MOBILE!$C$179:$D$179</c:f>
              <c:numCache>
                <c:formatCode>0.00%</c:formatCode>
                <c:ptCount val="2"/>
                <c:pt idx="0">
                  <c:v>2.3999999999999998E-3</c:v>
                </c:pt>
                <c:pt idx="1">
                  <c:v>2.2000000000000001E-3</c:v>
                </c:pt>
              </c:numCache>
            </c:numRef>
          </c:val>
        </c:ser>
        <c:ser>
          <c:idx val="1"/>
          <c:order val="1"/>
          <c:tx>
            <c:strRef>
              <c:f>MOBILE!$B$180</c:f>
              <c:strCache>
                <c:ptCount val="1"/>
                <c:pt idx="0">
                  <c:v>نسبة انقطاع المكالمات (الجيل الثالث)</c:v>
                </c:pt>
              </c:strCache>
            </c:strRef>
          </c:tx>
          <c:spPr>
            <a:solidFill>
              <a:srgbClr val="92D050"/>
            </a:solidFill>
          </c:spPr>
          <c:invertIfNegative val="0"/>
          <c:cat>
            <c:strRef>
              <c:f>MOBILE!$C$178:$D$178</c:f>
              <c:strCache>
                <c:ptCount val="2"/>
                <c:pt idx="0">
                  <c:v>دو</c:v>
                </c:pt>
                <c:pt idx="1">
                  <c:v>اتصالات</c:v>
                </c:pt>
              </c:strCache>
            </c:strRef>
          </c:cat>
          <c:val>
            <c:numRef>
              <c:f>MOBILE!$C$180:$D$180</c:f>
              <c:numCache>
                <c:formatCode>0.00%</c:formatCode>
                <c:ptCount val="2"/>
                <c:pt idx="0">
                  <c:v>8.0000000000000004E-4</c:v>
                </c:pt>
                <c:pt idx="1">
                  <c:v>8.9999999999999998E-4</c:v>
                </c:pt>
              </c:numCache>
            </c:numRef>
          </c:val>
        </c:ser>
        <c:dLbls>
          <c:showLegendKey val="0"/>
          <c:showVal val="0"/>
          <c:showCatName val="0"/>
          <c:showSerName val="0"/>
          <c:showPercent val="0"/>
          <c:showBubbleSize val="0"/>
        </c:dLbls>
        <c:gapWidth val="150"/>
        <c:shape val="cylinder"/>
        <c:axId val="595812872"/>
        <c:axId val="595813264"/>
        <c:axId val="0"/>
      </c:bar3DChart>
      <c:catAx>
        <c:axId val="595812872"/>
        <c:scaling>
          <c:orientation val="minMax"/>
        </c:scaling>
        <c:delete val="0"/>
        <c:axPos val="b"/>
        <c:numFmt formatCode="General" sourceLinked="0"/>
        <c:majorTickMark val="out"/>
        <c:minorTickMark val="none"/>
        <c:tickLblPos val="nextTo"/>
        <c:crossAx val="595813264"/>
        <c:crosses val="autoZero"/>
        <c:auto val="1"/>
        <c:lblAlgn val="ctr"/>
        <c:lblOffset val="100"/>
        <c:noMultiLvlLbl val="0"/>
      </c:catAx>
      <c:valAx>
        <c:axId val="595813264"/>
        <c:scaling>
          <c:orientation val="minMax"/>
        </c:scaling>
        <c:delete val="0"/>
        <c:axPos val="l"/>
        <c:majorGridlines/>
        <c:numFmt formatCode="0.00%" sourceLinked="1"/>
        <c:majorTickMark val="out"/>
        <c:minorTickMark val="none"/>
        <c:tickLblPos val="nextTo"/>
        <c:crossAx val="595812872"/>
        <c:crosses val="autoZero"/>
        <c:crossBetween val="between"/>
      </c:valAx>
    </c:plotArea>
    <c:legend>
      <c:legendPos val="r"/>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comparision!$C$42:$C$43</c:f>
              <c:strCache>
                <c:ptCount val="2"/>
                <c:pt idx="0">
                  <c:v>نسبة فعالية الشبكة </c:v>
                </c:pt>
                <c:pt idx="1">
                  <c:v>اتصالات</c:v>
                </c:pt>
              </c:strCache>
            </c:strRef>
          </c:tx>
          <c:cat>
            <c:strRef>
              <c:f>comparision!$B$44:$B$55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comparision!$C$44:$C$55</c:f>
              <c:numCache>
                <c:formatCode>0.000%</c:formatCode>
                <c:ptCount val="12"/>
                <c:pt idx="0">
                  <c:v>0.97592999999999996</c:v>
                </c:pt>
                <c:pt idx="1">
                  <c:v>0.97660999999999998</c:v>
                </c:pt>
                <c:pt idx="2">
                  <c:v>0.97231000000000001</c:v>
                </c:pt>
                <c:pt idx="3">
                  <c:v>0.98565999999999998</c:v>
                </c:pt>
                <c:pt idx="4">
                  <c:v>0.98440000000000005</c:v>
                </c:pt>
                <c:pt idx="5">
                  <c:v>0.99431999999999998</c:v>
                </c:pt>
                <c:pt idx="6">
                  <c:v>0.99395999999999995</c:v>
                </c:pt>
                <c:pt idx="7">
                  <c:v>0.99228000000000005</c:v>
                </c:pt>
                <c:pt idx="8">
                  <c:v>0.99382999999999999</c:v>
                </c:pt>
                <c:pt idx="9" formatCode="0%">
                  <c:v>0.99385999999999997</c:v>
                </c:pt>
                <c:pt idx="10" formatCode="0%">
                  <c:v>0.99409999999999998</c:v>
                </c:pt>
                <c:pt idx="11" formatCode="0%">
                  <c:v>0.99263999999999997</c:v>
                </c:pt>
              </c:numCache>
            </c:numRef>
          </c:val>
          <c:smooth val="0"/>
        </c:ser>
        <c:ser>
          <c:idx val="1"/>
          <c:order val="1"/>
          <c:tx>
            <c:strRef>
              <c:f>comparision!$D$42:$D$43</c:f>
              <c:strCache>
                <c:ptCount val="2"/>
                <c:pt idx="0">
                  <c:v>نسبة فعالية الشبكة </c:v>
                </c:pt>
                <c:pt idx="1">
                  <c:v>دو</c:v>
                </c:pt>
              </c:strCache>
            </c:strRef>
          </c:tx>
          <c:cat>
            <c:strRef>
              <c:f>comparision!$B$44:$B$55</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comparision!$D$44:$D$55</c:f>
              <c:numCache>
                <c:formatCode>0.000%</c:formatCode>
                <c:ptCount val="12"/>
                <c:pt idx="0">
                  <c:v>0.99490000000000001</c:v>
                </c:pt>
                <c:pt idx="1">
                  <c:v>0.99480000000000002</c:v>
                </c:pt>
                <c:pt idx="2">
                  <c:v>0.99470000000000003</c:v>
                </c:pt>
                <c:pt idx="3" formatCode="0.00%">
                  <c:v>0.99509999999999998</c:v>
                </c:pt>
                <c:pt idx="4" formatCode="0.00%">
                  <c:v>0.99550000000000005</c:v>
                </c:pt>
                <c:pt idx="5" formatCode="0.00%">
                  <c:v>0.99509999999999998</c:v>
                </c:pt>
                <c:pt idx="6">
                  <c:v>0.99490000000000001</c:v>
                </c:pt>
                <c:pt idx="7">
                  <c:v>0.99490000000000001</c:v>
                </c:pt>
                <c:pt idx="8">
                  <c:v>0.99550000000000005</c:v>
                </c:pt>
                <c:pt idx="9" formatCode="0.00%">
                  <c:v>0.99539999999999995</c:v>
                </c:pt>
                <c:pt idx="10" formatCode="0.00%">
                  <c:v>0.99529999999999996</c:v>
                </c:pt>
                <c:pt idx="11" formatCode="0.00%">
                  <c:v>0.99470000000000003</c:v>
                </c:pt>
              </c:numCache>
            </c:numRef>
          </c:val>
          <c:smooth val="0"/>
        </c:ser>
        <c:dLbls>
          <c:showLegendKey val="0"/>
          <c:showVal val="0"/>
          <c:showCatName val="0"/>
          <c:showSerName val="0"/>
          <c:showPercent val="0"/>
          <c:showBubbleSize val="0"/>
        </c:dLbls>
        <c:marker val="1"/>
        <c:smooth val="0"/>
        <c:axId val="349217712"/>
        <c:axId val="349218104"/>
      </c:lineChart>
      <c:catAx>
        <c:axId val="349217712"/>
        <c:scaling>
          <c:orientation val="minMax"/>
        </c:scaling>
        <c:delete val="0"/>
        <c:axPos val="b"/>
        <c:numFmt formatCode="General" sourceLinked="0"/>
        <c:majorTickMark val="out"/>
        <c:minorTickMark val="none"/>
        <c:tickLblPos val="nextTo"/>
        <c:crossAx val="349218104"/>
        <c:crosses val="autoZero"/>
        <c:auto val="1"/>
        <c:lblAlgn val="ctr"/>
        <c:lblOffset val="100"/>
        <c:noMultiLvlLbl val="0"/>
      </c:catAx>
      <c:valAx>
        <c:axId val="349218104"/>
        <c:scaling>
          <c:orientation val="minMax"/>
        </c:scaling>
        <c:delete val="0"/>
        <c:axPos val="l"/>
        <c:majorGridlines/>
        <c:numFmt formatCode="0.000%" sourceLinked="1"/>
        <c:majorTickMark val="out"/>
        <c:minorTickMark val="none"/>
        <c:tickLblPos val="nextTo"/>
        <c:crossAx val="349217712"/>
        <c:crosses val="autoZero"/>
        <c:crossBetween val="between"/>
      </c:valAx>
    </c:plotArea>
    <c:legend>
      <c:legendPos val="r"/>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comparision!$C$94:$C$95</c:f>
              <c:strCache>
                <c:ptCount val="2"/>
                <c:pt idx="0">
                  <c:v>توافر شبكات الراديو
</c:v>
                </c:pt>
                <c:pt idx="1">
                  <c:v>اتصالات</c:v>
                </c:pt>
              </c:strCache>
            </c:strRef>
          </c:tx>
          <c:cat>
            <c:strRef>
              <c:f>comparision!$B$96:$B$107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comparision!$C$96:$C$107</c:f>
              <c:numCache>
                <c:formatCode>0.000%</c:formatCode>
                <c:ptCount val="12"/>
                <c:pt idx="0">
                  <c:v>0.99999000000000005</c:v>
                </c:pt>
                <c:pt idx="1">
                  <c:v>0.99995000000000001</c:v>
                </c:pt>
                <c:pt idx="2">
                  <c:v>0.99946000000000002</c:v>
                </c:pt>
                <c:pt idx="3">
                  <c:v>0.99980999999999998</c:v>
                </c:pt>
                <c:pt idx="4">
                  <c:v>0.99980999999999998</c:v>
                </c:pt>
                <c:pt idx="5">
                  <c:v>0.99985999999999997</c:v>
                </c:pt>
                <c:pt idx="6">
                  <c:v>0.99999000000000005</c:v>
                </c:pt>
                <c:pt idx="7">
                  <c:v>0.99995999999999996</c:v>
                </c:pt>
                <c:pt idx="8">
                  <c:v>0.99995999999999996</c:v>
                </c:pt>
                <c:pt idx="9">
                  <c:v>0.99994000000000005</c:v>
                </c:pt>
                <c:pt idx="10">
                  <c:v>0.99987000000000004</c:v>
                </c:pt>
                <c:pt idx="11" formatCode="0%">
                  <c:v>0.99980999999999998</c:v>
                </c:pt>
              </c:numCache>
            </c:numRef>
          </c:val>
          <c:smooth val="0"/>
        </c:ser>
        <c:ser>
          <c:idx val="1"/>
          <c:order val="1"/>
          <c:tx>
            <c:strRef>
              <c:f>comparision!$D$94:$D$95</c:f>
              <c:strCache>
                <c:ptCount val="2"/>
                <c:pt idx="0">
                  <c:v>توافر شبكات الراديو
</c:v>
                </c:pt>
                <c:pt idx="1">
                  <c:v>دو</c:v>
                </c:pt>
              </c:strCache>
            </c:strRef>
          </c:tx>
          <c:cat>
            <c:strRef>
              <c:f>comparision!$B$96:$B$107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comparision!$D$96:$D$107</c:f>
              <c:numCache>
                <c:formatCode>0.000%</c:formatCode>
                <c:ptCount val="12"/>
                <c:pt idx="0">
                  <c:v>0.99880000000000002</c:v>
                </c:pt>
                <c:pt idx="1">
                  <c:v>0.99880000000000002</c:v>
                </c:pt>
                <c:pt idx="2">
                  <c:v>0.99619999999999997</c:v>
                </c:pt>
                <c:pt idx="3" formatCode="0.00%">
                  <c:v>0.999</c:v>
                </c:pt>
                <c:pt idx="4" formatCode="0.00%">
                  <c:v>0.99790000000000001</c:v>
                </c:pt>
                <c:pt idx="5" formatCode="0.00%">
                  <c:v>0.99639999999999995</c:v>
                </c:pt>
                <c:pt idx="6">
                  <c:v>0.99619999999999997</c:v>
                </c:pt>
                <c:pt idx="7">
                  <c:v>0.99670000000000003</c:v>
                </c:pt>
                <c:pt idx="8">
                  <c:v>0.99629999999999996</c:v>
                </c:pt>
                <c:pt idx="9" formatCode="0.00%">
                  <c:v>0.99539999999999995</c:v>
                </c:pt>
                <c:pt idx="10" formatCode="0.00%">
                  <c:v>0.99550000000000005</c:v>
                </c:pt>
                <c:pt idx="11" formatCode="0.00%">
                  <c:v>0.99690000000000001</c:v>
                </c:pt>
              </c:numCache>
            </c:numRef>
          </c:val>
          <c:smooth val="0"/>
        </c:ser>
        <c:dLbls>
          <c:showLegendKey val="0"/>
          <c:showVal val="0"/>
          <c:showCatName val="0"/>
          <c:showSerName val="0"/>
          <c:showPercent val="0"/>
          <c:showBubbleSize val="0"/>
        </c:dLbls>
        <c:marker val="1"/>
        <c:smooth val="0"/>
        <c:axId val="349218888"/>
        <c:axId val="349219280"/>
      </c:lineChart>
      <c:catAx>
        <c:axId val="349218888"/>
        <c:scaling>
          <c:orientation val="minMax"/>
        </c:scaling>
        <c:delete val="0"/>
        <c:axPos val="b"/>
        <c:numFmt formatCode="General" sourceLinked="0"/>
        <c:majorTickMark val="out"/>
        <c:minorTickMark val="none"/>
        <c:tickLblPos val="nextTo"/>
        <c:crossAx val="349219280"/>
        <c:crosses val="autoZero"/>
        <c:auto val="1"/>
        <c:lblAlgn val="ctr"/>
        <c:lblOffset val="100"/>
        <c:noMultiLvlLbl val="0"/>
      </c:catAx>
      <c:valAx>
        <c:axId val="349219280"/>
        <c:scaling>
          <c:orientation val="minMax"/>
        </c:scaling>
        <c:delete val="0"/>
        <c:axPos val="l"/>
        <c:majorGridlines/>
        <c:numFmt formatCode="0.000%" sourceLinked="1"/>
        <c:majorTickMark val="out"/>
        <c:minorTickMark val="none"/>
        <c:tickLblPos val="nextTo"/>
        <c:crossAx val="349218888"/>
        <c:crosses val="autoZero"/>
        <c:crossBetween val="between"/>
      </c:valAx>
    </c:plotArea>
    <c:legend>
      <c:legendPos val="r"/>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comparision!$C$124:$C$125</c:f>
              <c:strCache>
                <c:ptCount val="2"/>
                <c:pt idx="0">
                  <c:v>نجاح اتمام المكالمات (الجيل الثاني)
</c:v>
                </c:pt>
                <c:pt idx="1">
                  <c:v>اتصالات</c:v>
                </c:pt>
              </c:strCache>
            </c:strRef>
          </c:tx>
          <c:cat>
            <c:strRef>
              <c:f>comparision!$B$126:$B$137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comparision!$C$126:$C$137</c:f>
              <c:numCache>
                <c:formatCode>0.000%</c:formatCode>
                <c:ptCount val="12"/>
                <c:pt idx="0">
                  <c:v>0.99577000000000004</c:v>
                </c:pt>
                <c:pt idx="1">
                  <c:v>0.99546999999999997</c:v>
                </c:pt>
                <c:pt idx="2">
                  <c:v>0.99514999999999998</c:v>
                </c:pt>
                <c:pt idx="3">
                  <c:v>0.99524000000000001</c:v>
                </c:pt>
                <c:pt idx="4">
                  <c:v>0.99575999999999998</c:v>
                </c:pt>
                <c:pt idx="5">
                  <c:v>0.99473999999999996</c:v>
                </c:pt>
                <c:pt idx="6">
                  <c:v>0.99404999999999999</c:v>
                </c:pt>
                <c:pt idx="7">
                  <c:v>0.99424999999999997</c:v>
                </c:pt>
                <c:pt idx="8">
                  <c:v>0.99507000000000001</c:v>
                </c:pt>
                <c:pt idx="9">
                  <c:v>0.99556</c:v>
                </c:pt>
                <c:pt idx="10">
                  <c:v>0.99558999999999997</c:v>
                </c:pt>
                <c:pt idx="11">
                  <c:v>0.99573</c:v>
                </c:pt>
              </c:numCache>
            </c:numRef>
          </c:val>
          <c:smooth val="0"/>
        </c:ser>
        <c:ser>
          <c:idx val="1"/>
          <c:order val="1"/>
          <c:tx>
            <c:strRef>
              <c:f>comparision!$D$124:$D$125</c:f>
              <c:strCache>
                <c:ptCount val="2"/>
                <c:pt idx="0">
                  <c:v>نجاح اتمام المكالمات (الجيل الثاني)
</c:v>
                </c:pt>
                <c:pt idx="1">
                  <c:v>دو</c:v>
                </c:pt>
              </c:strCache>
            </c:strRef>
          </c:tx>
          <c:cat>
            <c:strRef>
              <c:f>comparision!$B$126:$B$137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comparision!$D$126:$D$137</c:f>
              <c:numCache>
                <c:formatCode>0.000%</c:formatCode>
                <c:ptCount val="12"/>
                <c:pt idx="0">
                  <c:v>0.98609999999999998</c:v>
                </c:pt>
                <c:pt idx="1">
                  <c:v>0.98609999999999998</c:v>
                </c:pt>
                <c:pt idx="2">
                  <c:v>0.98540000000000005</c:v>
                </c:pt>
                <c:pt idx="3" formatCode="0.00%">
                  <c:v>0.98550000000000004</c:v>
                </c:pt>
                <c:pt idx="4" formatCode="0.00%">
                  <c:v>0.97689999999999999</c:v>
                </c:pt>
                <c:pt idx="5" formatCode="0.00%">
                  <c:v>0.98609999999999998</c:v>
                </c:pt>
                <c:pt idx="6">
                  <c:v>0.98409999999999997</c:v>
                </c:pt>
                <c:pt idx="7">
                  <c:v>0.98350000000000004</c:v>
                </c:pt>
                <c:pt idx="8">
                  <c:v>0.98380000000000001</c:v>
                </c:pt>
                <c:pt idx="9" formatCode="0.00%">
                  <c:v>0.98380000000000001</c:v>
                </c:pt>
                <c:pt idx="10" formatCode="0.00%">
                  <c:v>0.9839</c:v>
                </c:pt>
                <c:pt idx="11" formatCode="0.00%">
                  <c:v>0.98409999999999997</c:v>
                </c:pt>
              </c:numCache>
            </c:numRef>
          </c:val>
          <c:smooth val="0"/>
        </c:ser>
        <c:ser>
          <c:idx val="2"/>
          <c:order val="2"/>
          <c:tx>
            <c:strRef>
              <c:f>comparision!$E$124:$E$125</c:f>
              <c:strCache>
                <c:ptCount val="2"/>
                <c:pt idx="0">
                  <c:v>نجاح اتمام المكالمات (الجيل الثالث)
</c:v>
                </c:pt>
                <c:pt idx="1">
                  <c:v>اتصالات</c:v>
                </c:pt>
              </c:strCache>
            </c:strRef>
          </c:tx>
          <c:cat>
            <c:strRef>
              <c:f>comparision!$B$126:$B$137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comparision!$E$126:$E$137</c:f>
              <c:numCache>
                <c:formatCode>0.000%</c:formatCode>
                <c:ptCount val="12"/>
                <c:pt idx="0">
                  <c:v>0.99904999999999999</c:v>
                </c:pt>
                <c:pt idx="1">
                  <c:v>0.99839</c:v>
                </c:pt>
                <c:pt idx="2">
                  <c:v>0.99826999999999999</c:v>
                </c:pt>
                <c:pt idx="3">
                  <c:v>0.99814999999999998</c:v>
                </c:pt>
                <c:pt idx="4">
                  <c:v>0.99833000000000005</c:v>
                </c:pt>
                <c:pt idx="5">
                  <c:v>0.99814000000000003</c:v>
                </c:pt>
                <c:pt idx="6">
                  <c:v>0.99829000000000001</c:v>
                </c:pt>
                <c:pt idx="7">
                  <c:v>0.99827999999999995</c:v>
                </c:pt>
                <c:pt idx="8">
                  <c:v>0.99850000000000005</c:v>
                </c:pt>
                <c:pt idx="9">
                  <c:v>0.99841999999999997</c:v>
                </c:pt>
                <c:pt idx="10">
                  <c:v>0.99846999999999997</c:v>
                </c:pt>
                <c:pt idx="11">
                  <c:v>0.99800299999999997</c:v>
                </c:pt>
              </c:numCache>
            </c:numRef>
          </c:val>
          <c:smooth val="0"/>
        </c:ser>
        <c:ser>
          <c:idx val="3"/>
          <c:order val="3"/>
          <c:tx>
            <c:strRef>
              <c:f>comparision!$F$124:$F$125</c:f>
              <c:strCache>
                <c:ptCount val="2"/>
                <c:pt idx="0">
                  <c:v>نجاح اتمام المكالمات (الجيل الثالث)
</c:v>
                </c:pt>
                <c:pt idx="1">
                  <c:v>دو</c:v>
                </c:pt>
              </c:strCache>
            </c:strRef>
          </c:tx>
          <c:cat>
            <c:strRef>
              <c:f>comparision!$B$126:$B$137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comparision!$F$126:$F$137</c:f>
              <c:numCache>
                <c:formatCode>0.000%</c:formatCode>
                <c:ptCount val="12"/>
                <c:pt idx="0">
                  <c:v>0.99739999999999995</c:v>
                </c:pt>
                <c:pt idx="1">
                  <c:v>0.99729999999999996</c:v>
                </c:pt>
                <c:pt idx="2">
                  <c:v>0.99739999999999995</c:v>
                </c:pt>
                <c:pt idx="3" formatCode="0.00%">
                  <c:v>0.99760000000000004</c:v>
                </c:pt>
                <c:pt idx="4" formatCode="0.00%">
                  <c:v>0.99760000000000004</c:v>
                </c:pt>
                <c:pt idx="5" formatCode="0.00%">
                  <c:v>0.99770000000000003</c:v>
                </c:pt>
                <c:pt idx="6">
                  <c:v>0.99760000000000004</c:v>
                </c:pt>
                <c:pt idx="7">
                  <c:v>0.99780000000000002</c:v>
                </c:pt>
                <c:pt idx="8">
                  <c:v>0.99790000000000001</c:v>
                </c:pt>
                <c:pt idx="9" formatCode="0.00%">
                  <c:v>0.99780000000000002</c:v>
                </c:pt>
                <c:pt idx="10" formatCode="0.00%">
                  <c:v>0.99780000000000002</c:v>
                </c:pt>
                <c:pt idx="11" formatCode="0.00%">
                  <c:v>0.99750000000000005</c:v>
                </c:pt>
              </c:numCache>
            </c:numRef>
          </c:val>
          <c:smooth val="0"/>
        </c:ser>
        <c:dLbls>
          <c:showLegendKey val="0"/>
          <c:showVal val="0"/>
          <c:showCatName val="0"/>
          <c:showSerName val="0"/>
          <c:showPercent val="0"/>
          <c:showBubbleSize val="0"/>
        </c:dLbls>
        <c:marker val="1"/>
        <c:smooth val="0"/>
        <c:axId val="678972960"/>
        <c:axId val="678973352"/>
      </c:lineChart>
      <c:catAx>
        <c:axId val="678972960"/>
        <c:scaling>
          <c:orientation val="minMax"/>
        </c:scaling>
        <c:delete val="0"/>
        <c:axPos val="b"/>
        <c:numFmt formatCode="General" sourceLinked="0"/>
        <c:majorTickMark val="out"/>
        <c:minorTickMark val="none"/>
        <c:tickLblPos val="nextTo"/>
        <c:crossAx val="678973352"/>
        <c:crosses val="autoZero"/>
        <c:auto val="1"/>
        <c:lblAlgn val="ctr"/>
        <c:lblOffset val="100"/>
        <c:noMultiLvlLbl val="0"/>
      </c:catAx>
      <c:valAx>
        <c:axId val="678973352"/>
        <c:scaling>
          <c:orientation val="minMax"/>
        </c:scaling>
        <c:delete val="0"/>
        <c:axPos val="l"/>
        <c:majorGridlines/>
        <c:numFmt formatCode="0.000%" sourceLinked="1"/>
        <c:majorTickMark val="out"/>
        <c:minorTickMark val="none"/>
        <c:tickLblPos val="nextTo"/>
        <c:crossAx val="678972960"/>
        <c:crosses val="autoZero"/>
        <c:crossBetween val="between"/>
      </c:valAx>
    </c:plotArea>
    <c:legend>
      <c:legendPos val="r"/>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comparision!$C$154:$C$155</c:f>
              <c:strCache>
                <c:ptCount val="2"/>
                <c:pt idx="0">
                  <c:v>نسبة انقطاع المكالمات (الجيل الثاني)
</c:v>
                </c:pt>
                <c:pt idx="1">
                  <c:v>اتصالات</c:v>
                </c:pt>
              </c:strCache>
            </c:strRef>
          </c:tx>
          <c:cat>
            <c:strRef>
              <c:f>comparision!$B$156:$B$167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comparision!$C$156:$C$167</c:f>
              <c:numCache>
                <c:formatCode>0.000%</c:formatCode>
                <c:ptCount val="12"/>
                <c:pt idx="0">
                  <c:v>2.2899999999999999E-3</c:v>
                </c:pt>
                <c:pt idx="1">
                  <c:v>2.2699999999999999E-3</c:v>
                </c:pt>
                <c:pt idx="2">
                  <c:v>2.3700000000000001E-3</c:v>
                </c:pt>
                <c:pt idx="3">
                  <c:v>2.33E-3</c:v>
                </c:pt>
                <c:pt idx="4">
                  <c:v>2.2100000000000002E-3</c:v>
                </c:pt>
                <c:pt idx="5">
                  <c:v>2.66E-3</c:v>
                </c:pt>
                <c:pt idx="6">
                  <c:v>2.5300000000000001E-3</c:v>
                </c:pt>
                <c:pt idx="7">
                  <c:v>2.66E-3</c:v>
                </c:pt>
                <c:pt idx="8">
                  <c:v>2.3900000000000002E-3</c:v>
                </c:pt>
                <c:pt idx="9">
                  <c:v>2.31E-3</c:v>
                </c:pt>
                <c:pt idx="10">
                  <c:v>2.2000000000000001E-3</c:v>
                </c:pt>
                <c:pt idx="11">
                  <c:v>2.2799999999999999E-3</c:v>
                </c:pt>
              </c:numCache>
            </c:numRef>
          </c:val>
          <c:smooth val="0"/>
        </c:ser>
        <c:ser>
          <c:idx val="1"/>
          <c:order val="1"/>
          <c:tx>
            <c:strRef>
              <c:f>comparision!$D$154:$D$155</c:f>
              <c:strCache>
                <c:ptCount val="2"/>
                <c:pt idx="0">
                  <c:v>نسبة انقطاع المكالمات (الجيل الثاني)
</c:v>
                </c:pt>
                <c:pt idx="1">
                  <c:v>دو</c:v>
                </c:pt>
              </c:strCache>
            </c:strRef>
          </c:tx>
          <c:cat>
            <c:strRef>
              <c:f>comparision!$B$156:$B$167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comparision!$D$156:$D$167</c:f>
              <c:numCache>
                <c:formatCode>0.000%</c:formatCode>
                <c:ptCount val="12"/>
                <c:pt idx="0">
                  <c:v>2.3999999999999998E-3</c:v>
                </c:pt>
                <c:pt idx="1">
                  <c:v>2.3999999999999998E-3</c:v>
                </c:pt>
                <c:pt idx="2">
                  <c:v>2.5000000000000001E-3</c:v>
                </c:pt>
                <c:pt idx="3" formatCode="0.00%">
                  <c:v>2.3999999999999998E-3</c:v>
                </c:pt>
                <c:pt idx="4" formatCode="0.00%">
                  <c:v>2.5000000000000001E-3</c:v>
                </c:pt>
                <c:pt idx="5" formatCode="0.00%">
                  <c:v>2.3E-3</c:v>
                </c:pt>
                <c:pt idx="6">
                  <c:v>2.3E-3</c:v>
                </c:pt>
                <c:pt idx="7">
                  <c:v>2.3999999999999998E-3</c:v>
                </c:pt>
                <c:pt idx="8">
                  <c:v>2.5999999999999999E-3</c:v>
                </c:pt>
                <c:pt idx="9" formatCode="0.00%">
                  <c:v>2.5999999999999999E-3</c:v>
                </c:pt>
                <c:pt idx="10" formatCode="0.00%">
                  <c:v>2.3999999999999998E-3</c:v>
                </c:pt>
                <c:pt idx="11" formatCode="0.00%">
                  <c:v>2.3999999999999998E-3</c:v>
                </c:pt>
              </c:numCache>
            </c:numRef>
          </c:val>
          <c:smooth val="0"/>
        </c:ser>
        <c:ser>
          <c:idx val="2"/>
          <c:order val="2"/>
          <c:tx>
            <c:strRef>
              <c:f>comparision!$E$154:$E$155</c:f>
              <c:strCache>
                <c:ptCount val="2"/>
                <c:pt idx="0">
                  <c:v>نسبة انقطاع المكالمات (الجيل الثالث)
</c:v>
                </c:pt>
                <c:pt idx="1">
                  <c:v>اتصالات</c:v>
                </c:pt>
              </c:strCache>
            </c:strRef>
          </c:tx>
          <c:cat>
            <c:strRef>
              <c:f>comparision!$B$156:$B$167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comparision!$E$156:$E$167</c:f>
              <c:numCache>
                <c:formatCode>0.000%</c:formatCode>
                <c:ptCount val="12"/>
                <c:pt idx="0">
                  <c:v>6.6E-4</c:v>
                </c:pt>
                <c:pt idx="1">
                  <c:v>9.7000000000000005E-4</c:v>
                </c:pt>
                <c:pt idx="2">
                  <c:v>1.06E-3</c:v>
                </c:pt>
                <c:pt idx="3">
                  <c:v>1.1199999999999999E-3</c:v>
                </c:pt>
                <c:pt idx="4">
                  <c:v>1.06E-3</c:v>
                </c:pt>
                <c:pt idx="5">
                  <c:v>1.1900000000000001E-3</c:v>
                </c:pt>
                <c:pt idx="6">
                  <c:v>1.1900000000000001E-3</c:v>
                </c:pt>
                <c:pt idx="7">
                  <c:v>1.17E-3</c:v>
                </c:pt>
                <c:pt idx="8">
                  <c:v>9.6000000000000002E-4</c:v>
                </c:pt>
                <c:pt idx="9">
                  <c:v>8.9999999999999998E-4</c:v>
                </c:pt>
                <c:pt idx="10">
                  <c:v>8.9999999999999998E-4</c:v>
                </c:pt>
                <c:pt idx="11">
                  <c:v>9.5E-4</c:v>
                </c:pt>
              </c:numCache>
            </c:numRef>
          </c:val>
          <c:smooth val="0"/>
        </c:ser>
        <c:ser>
          <c:idx val="3"/>
          <c:order val="3"/>
          <c:tx>
            <c:strRef>
              <c:f>comparision!$F$154:$F$155</c:f>
              <c:strCache>
                <c:ptCount val="2"/>
                <c:pt idx="0">
                  <c:v>نسبة انقطاع المكالمات (الجيل الثالث)
</c:v>
                </c:pt>
                <c:pt idx="1">
                  <c:v>دو</c:v>
                </c:pt>
              </c:strCache>
            </c:strRef>
          </c:tx>
          <c:cat>
            <c:strRef>
              <c:f>comparision!$B$156:$B$167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comparision!$F$156:$F$167</c:f>
              <c:numCache>
                <c:formatCode>0.000%</c:formatCode>
                <c:ptCount val="12"/>
                <c:pt idx="0">
                  <c:v>8.9999999999999998E-4</c:v>
                </c:pt>
                <c:pt idx="1">
                  <c:v>1E-3</c:v>
                </c:pt>
                <c:pt idx="2">
                  <c:v>8.9999999999999998E-4</c:v>
                </c:pt>
                <c:pt idx="3" formatCode="0.00%">
                  <c:v>8.0000000000000004E-4</c:v>
                </c:pt>
                <c:pt idx="4" formatCode="0.00%">
                  <c:v>8.0000000000000004E-4</c:v>
                </c:pt>
                <c:pt idx="5" formatCode="0.00%">
                  <c:v>8.0000000000000004E-4</c:v>
                </c:pt>
                <c:pt idx="6">
                  <c:v>8.0000000000000004E-4</c:v>
                </c:pt>
                <c:pt idx="7">
                  <c:v>8.9999999999999998E-4</c:v>
                </c:pt>
                <c:pt idx="8">
                  <c:v>8.9999999999999998E-4</c:v>
                </c:pt>
                <c:pt idx="9" formatCode="0.00%">
                  <c:v>8.0000000000000004E-4</c:v>
                </c:pt>
                <c:pt idx="10" formatCode="0.00%">
                  <c:v>8.0000000000000004E-4</c:v>
                </c:pt>
                <c:pt idx="11" formatCode="0.00%">
                  <c:v>8.0000000000000004E-4</c:v>
                </c:pt>
              </c:numCache>
            </c:numRef>
          </c:val>
          <c:smooth val="0"/>
        </c:ser>
        <c:dLbls>
          <c:showLegendKey val="0"/>
          <c:showVal val="0"/>
          <c:showCatName val="0"/>
          <c:showSerName val="0"/>
          <c:showPercent val="0"/>
          <c:showBubbleSize val="0"/>
        </c:dLbls>
        <c:marker val="1"/>
        <c:smooth val="0"/>
        <c:axId val="678974136"/>
        <c:axId val="582508696"/>
      </c:lineChart>
      <c:catAx>
        <c:axId val="678974136"/>
        <c:scaling>
          <c:orientation val="minMax"/>
        </c:scaling>
        <c:delete val="0"/>
        <c:axPos val="b"/>
        <c:numFmt formatCode="General" sourceLinked="0"/>
        <c:majorTickMark val="out"/>
        <c:minorTickMark val="none"/>
        <c:tickLblPos val="nextTo"/>
        <c:crossAx val="582508696"/>
        <c:crosses val="autoZero"/>
        <c:auto val="1"/>
        <c:lblAlgn val="ctr"/>
        <c:lblOffset val="100"/>
        <c:noMultiLvlLbl val="0"/>
      </c:catAx>
      <c:valAx>
        <c:axId val="582508696"/>
        <c:scaling>
          <c:orientation val="minMax"/>
        </c:scaling>
        <c:delete val="0"/>
        <c:axPos val="l"/>
        <c:majorGridlines/>
        <c:numFmt formatCode="0.000%" sourceLinked="1"/>
        <c:majorTickMark val="out"/>
        <c:minorTickMark val="none"/>
        <c:tickLblPos val="nextTo"/>
        <c:crossAx val="678974136"/>
        <c:crosses val="autoZero"/>
        <c:crossBetween val="between"/>
      </c:valAx>
    </c:plotArea>
    <c:legend>
      <c:legendPos val="r"/>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comparision!$C$184:$C$185</c:f>
              <c:strCache>
                <c:ptCount val="2"/>
                <c:pt idx="0">
                  <c:v>نجاح انشاء المكالمات(الجيل الثاني)
</c:v>
                </c:pt>
                <c:pt idx="1">
                  <c:v>اتصالات</c:v>
                </c:pt>
              </c:strCache>
            </c:strRef>
          </c:tx>
          <c:cat>
            <c:strRef>
              <c:f>comparision!$B$186:$B$197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comparision!$C$186:$C$197</c:f>
              <c:numCache>
                <c:formatCode>0.000%</c:formatCode>
                <c:ptCount val="12"/>
                <c:pt idx="0">
                  <c:v>0.99805999999999995</c:v>
                </c:pt>
                <c:pt idx="1">
                  <c:v>0.99773999999999996</c:v>
                </c:pt>
                <c:pt idx="2">
                  <c:v>0.99751000000000001</c:v>
                </c:pt>
                <c:pt idx="3">
                  <c:v>0.99756999999999996</c:v>
                </c:pt>
                <c:pt idx="4">
                  <c:v>0.99795999999999996</c:v>
                </c:pt>
                <c:pt idx="5">
                  <c:v>0.99739999999999995</c:v>
                </c:pt>
                <c:pt idx="6">
                  <c:v>0.99656999999999996</c:v>
                </c:pt>
                <c:pt idx="7">
                  <c:v>0.99690000000000001</c:v>
                </c:pt>
                <c:pt idx="8">
                  <c:v>0.99746000000000001</c:v>
                </c:pt>
                <c:pt idx="9">
                  <c:v>0.99787000000000003</c:v>
                </c:pt>
                <c:pt idx="10">
                  <c:v>0.99778999999999995</c:v>
                </c:pt>
                <c:pt idx="11">
                  <c:v>0.99800999999999995</c:v>
                </c:pt>
              </c:numCache>
            </c:numRef>
          </c:val>
          <c:smooth val="0"/>
        </c:ser>
        <c:ser>
          <c:idx val="1"/>
          <c:order val="1"/>
          <c:tx>
            <c:strRef>
              <c:f>comparision!$D$184:$D$185</c:f>
              <c:strCache>
                <c:ptCount val="2"/>
                <c:pt idx="0">
                  <c:v>نجاح انشاء المكالمات(الجيل الثاني)
</c:v>
                </c:pt>
                <c:pt idx="1">
                  <c:v>دو</c:v>
                </c:pt>
              </c:strCache>
            </c:strRef>
          </c:tx>
          <c:cat>
            <c:strRef>
              <c:f>comparision!$B$186:$B$197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comparision!$D$186:$D$197</c:f>
              <c:numCache>
                <c:formatCode>0.000%</c:formatCode>
                <c:ptCount val="12"/>
                <c:pt idx="0">
                  <c:v>0.98850000000000005</c:v>
                </c:pt>
                <c:pt idx="1">
                  <c:v>0.98850000000000005</c:v>
                </c:pt>
                <c:pt idx="2">
                  <c:v>0.98780000000000001</c:v>
                </c:pt>
                <c:pt idx="3" formatCode="0.00%">
                  <c:v>0.9879</c:v>
                </c:pt>
                <c:pt idx="4" formatCode="0.00%">
                  <c:v>0.97929999999999995</c:v>
                </c:pt>
                <c:pt idx="5" formatCode="0.00%">
                  <c:v>0.98839999999999995</c:v>
                </c:pt>
                <c:pt idx="6">
                  <c:v>0.98640000000000005</c:v>
                </c:pt>
                <c:pt idx="7">
                  <c:v>0.98580000000000001</c:v>
                </c:pt>
                <c:pt idx="8">
                  <c:v>0.98640000000000005</c:v>
                </c:pt>
                <c:pt idx="9" formatCode="0.00%">
                  <c:v>0.98640000000000005</c:v>
                </c:pt>
                <c:pt idx="10" formatCode="0.00%">
                  <c:v>0.98629999999999995</c:v>
                </c:pt>
                <c:pt idx="11" formatCode="0.00%">
                  <c:v>0.98650000000000004</c:v>
                </c:pt>
              </c:numCache>
            </c:numRef>
          </c:val>
          <c:smooth val="0"/>
        </c:ser>
        <c:ser>
          <c:idx val="2"/>
          <c:order val="2"/>
          <c:tx>
            <c:strRef>
              <c:f>comparision!$E$184:$E$185</c:f>
              <c:strCache>
                <c:ptCount val="2"/>
                <c:pt idx="0">
                  <c:v>نجاح انشاء المكالمات(الجيل الثالث)
</c:v>
                </c:pt>
                <c:pt idx="1">
                  <c:v>اتصالات</c:v>
                </c:pt>
              </c:strCache>
            </c:strRef>
          </c:tx>
          <c:cat>
            <c:strRef>
              <c:f>comparision!$B$186:$B$197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comparision!$E$186:$E$197</c:f>
              <c:numCache>
                <c:formatCode>0.000%</c:formatCode>
                <c:ptCount val="12"/>
                <c:pt idx="0">
                  <c:v>0.99972000000000005</c:v>
                </c:pt>
                <c:pt idx="1">
                  <c:v>0.99936000000000003</c:v>
                </c:pt>
                <c:pt idx="2">
                  <c:v>0.99933000000000005</c:v>
                </c:pt>
                <c:pt idx="3">
                  <c:v>0.99926999999999999</c:v>
                </c:pt>
                <c:pt idx="4">
                  <c:v>0.99939</c:v>
                </c:pt>
                <c:pt idx="5">
                  <c:v>0.99934000000000001</c:v>
                </c:pt>
                <c:pt idx="6">
                  <c:v>0.99948999999999999</c:v>
                </c:pt>
                <c:pt idx="7">
                  <c:v>0.99946000000000002</c:v>
                </c:pt>
                <c:pt idx="8">
                  <c:v>0.99946000000000002</c:v>
                </c:pt>
                <c:pt idx="9">
                  <c:v>0.99939999999999996</c:v>
                </c:pt>
                <c:pt idx="10">
                  <c:v>0.99936999999999998</c:v>
                </c:pt>
                <c:pt idx="11">
                  <c:v>0.99895999999999996</c:v>
                </c:pt>
              </c:numCache>
            </c:numRef>
          </c:val>
          <c:smooth val="0"/>
        </c:ser>
        <c:ser>
          <c:idx val="3"/>
          <c:order val="3"/>
          <c:tx>
            <c:strRef>
              <c:f>comparision!$F$184:$F$185</c:f>
              <c:strCache>
                <c:ptCount val="2"/>
                <c:pt idx="0">
                  <c:v>نجاح انشاء المكالمات(الجيل الثالث)
</c:v>
                </c:pt>
                <c:pt idx="1">
                  <c:v>دو</c:v>
                </c:pt>
              </c:strCache>
            </c:strRef>
          </c:tx>
          <c:cat>
            <c:strRef>
              <c:f>comparision!$B$186:$B$197</c:f>
              <c:strCache>
                <c:ptCount val="12"/>
                <c:pt idx="0">
                  <c:v>يناير</c:v>
                </c:pt>
                <c:pt idx="1">
                  <c:v>فبراير</c:v>
                </c:pt>
                <c:pt idx="2">
                  <c:v>مارس</c:v>
                </c:pt>
                <c:pt idx="3">
                  <c:v>ابريل</c:v>
                </c:pt>
                <c:pt idx="4">
                  <c:v>مايو</c:v>
                </c:pt>
                <c:pt idx="5">
                  <c:v>يونيو</c:v>
                </c:pt>
                <c:pt idx="6">
                  <c:v>يوليو</c:v>
                </c:pt>
                <c:pt idx="7">
                  <c:v>أغسطس</c:v>
                </c:pt>
                <c:pt idx="8">
                  <c:v>سبتمبر</c:v>
                </c:pt>
                <c:pt idx="9">
                  <c:v>أكتوبر</c:v>
                </c:pt>
                <c:pt idx="10">
                  <c:v>نوفمبر</c:v>
                </c:pt>
                <c:pt idx="11">
                  <c:v>ديسمبر</c:v>
                </c:pt>
              </c:strCache>
            </c:strRef>
          </c:cat>
          <c:val>
            <c:numRef>
              <c:f>comparision!$F$186:$F$197</c:f>
              <c:numCache>
                <c:formatCode>0.000%</c:formatCode>
                <c:ptCount val="12"/>
                <c:pt idx="0">
                  <c:v>0.99829999999999997</c:v>
                </c:pt>
                <c:pt idx="1">
                  <c:v>0.99829999999999997</c:v>
                </c:pt>
                <c:pt idx="2">
                  <c:v>0.99690000000000001</c:v>
                </c:pt>
                <c:pt idx="3" formatCode="0.00%">
                  <c:v>0.99829999999999997</c:v>
                </c:pt>
                <c:pt idx="4" formatCode="0.00%">
                  <c:v>0.99839999999999995</c:v>
                </c:pt>
                <c:pt idx="5" formatCode="0.00%">
                  <c:v>0.99850000000000005</c:v>
                </c:pt>
                <c:pt idx="6">
                  <c:v>0.99839999999999995</c:v>
                </c:pt>
                <c:pt idx="7">
                  <c:v>0.99870000000000003</c:v>
                </c:pt>
                <c:pt idx="8">
                  <c:v>0.99870000000000003</c:v>
                </c:pt>
                <c:pt idx="9" formatCode="0.00%">
                  <c:v>0.99860000000000004</c:v>
                </c:pt>
                <c:pt idx="10" formatCode="0.00%">
                  <c:v>0.99860000000000004</c:v>
                </c:pt>
                <c:pt idx="11" formatCode="0.00%">
                  <c:v>0.99829999999999997</c:v>
                </c:pt>
              </c:numCache>
            </c:numRef>
          </c:val>
          <c:smooth val="0"/>
        </c:ser>
        <c:dLbls>
          <c:showLegendKey val="0"/>
          <c:showVal val="0"/>
          <c:showCatName val="0"/>
          <c:showSerName val="0"/>
          <c:showPercent val="0"/>
          <c:showBubbleSize val="0"/>
        </c:dLbls>
        <c:marker val="1"/>
        <c:smooth val="0"/>
        <c:axId val="582509480"/>
        <c:axId val="582509872"/>
      </c:lineChart>
      <c:catAx>
        <c:axId val="582509480"/>
        <c:scaling>
          <c:orientation val="minMax"/>
        </c:scaling>
        <c:delete val="0"/>
        <c:axPos val="b"/>
        <c:numFmt formatCode="General" sourceLinked="0"/>
        <c:majorTickMark val="out"/>
        <c:minorTickMark val="none"/>
        <c:tickLblPos val="nextTo"/>
        <c:crossAx val="582509872"/>
        <c:crosses val="autoZero"/>
        <c:auto val="1"/>
        <c:lblAlgn val="ctr"/>
        <c:lblOffset val="100"/>
        <c:noMultiLvlLbl val="0"/>
      </c:catAx>
      <c:valAx>
        <c:axId val="582509872"/>
        <c:scaling>
          <c:orientation val="minMax"/>
        </c:scaling>
        <c:delete val="0"/>
        <c:axPos val="l"/>
        <c:majorGridlines/>
        <c:numFmt formatCode="0.000%" sourceLinked="1"/>
        <c:majorTickMark val="out"/>
        <c:minorTickMark val="none"/>
        <c:tickLblPos val="nextTo"/>
        <c:crossAx val="582509480"/>
        <c:crosses val="autoZero"/>
        <c:crossBetween val="between"/>
      </c:valAx>
    </c:plotArea>
    <c:legend>
      <c:legendPos val="r"/>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dialup!$B$6:$C$6</c:f>
              <c:strCache>
                <c:ptCount val="2"/>
                <c:pt idx="0">
                  <c:v>الاتصال بالأنترنت عبر الهاتف الثابت 
</c:v>
                </c:pt>
                <c:pt idx="1">
                  <c:v> عدد محاولات الاتصال الهاتفي، والتي يتم الرد عليها من قبل مركز خدمة الانترنت
</c:v>
                </c:pt>
              </c:strCache>
            </c:strRef>
          </c:tx>
          <c:marker>
            <c:symbol val="none"/>
          </c:marker>
          <c:xVal>
            <c:strRef>
              <c:f>dialup!$D$5:$G$5</c:f>
              <c:strCache>
                <c:ptCount val="4"/>
                <c:pt idx="0">
                  <c:v>Quarter 1 </c:v>
                </c:pt>
                <c:pt idx="1">
                  <c:v>Quarter 2 </c:v>
                </c:pt>
                <c:pt idx="2">
                  <c:v>Quarter 3 </c:v>
                </c:pt>
                <c:pt idx="3">
                  <c:v>Quarter 4</c:v>
                </c:pt>
              </c:strCache>
            </c:strRef>
          </c:xVal>
          <c:yVal>
            <c:numRef>
              <c:f>dialup!$D$6:$G$6</c:f>
              <c:numCache>
                <c:formatCode>0.00%</c:formatCode>
                <c:ptCount val="4"/>
                <c:pt idx="0">
                  <c:v>0.97065999999999997</c:v>
                </c:pt>
                <c:pt idx="1">
                  <c:v>0.82230000000000003</c:v>
                </c:pt>
                <c:pt idx="2">
                  <c:v>0.30830000000000002</c:v>
                </c:pt>
                <c:pt idx="3">
                  <c:v>0.37390000000000001</c:v>
                </c:pt>
              </c:numCache>
            </c:numRef>
          </c:yVal>
          <c:smooth val="1"/>
        </c:ser>
        <c:dLbls>
          <c:showLegendKey val="0"/>
          <c:showVal val="0"/>
          <c:showCatName val="0"/>
          <c:showSerName val="0"/>
          <c:showPercent val="0"/>
          <c:showBubbleSize val="0"/>
        </c:dLbls>
        <c:axId val="773719832"/>
        <c:axId val="773720224"/>
      </c:scatterChart>
      <c:valAx>
        <c:axId val="773719832"/>
        <c:scaling>
          <c:orientation val="minMax"/>
        </c:scaling>
        <c:delete val="0"/>
        <c:axPos val="b"/>
        <c:majorTickMark val="out"/>
        <c:minorTickMark val="none"/>
        <c:tickLblPos val="nextTo"/>
        <c:crossAx val="773720224"/>
        <c:crosses val="autoZero"/>
        <c:crossBetween val="midCat"/>
      </c:valAx>
      <c:valAx>
        <c:axId val="773720224"/>
        <c:scaling>
          <c:orientation val="minMax"/>
        </c:scaling>
        <c:delete val="0"/>
        <c:axPos val="l"/>
        <c:majorGridlines/>
        <c:numFmt formatCode="0.00%" sourceLinked="1"/>
        <c:majorTickMark val="out"/>
        <c:minorTickMark val="none"/>
        <c:tickLblPos val="nextTo"/>
        <c:crossAx val="773719832"/>
        <c:crosses val="autoZero"/>
        <c:crossBetween val="midCat"/>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FIXED!$B$27</c:f>
              <c:strCache>
                <c:ptCount val="1"/>
                <c:pt idx="0">
                  <c:v>توافر الشبكة في المقاسم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FIXED!$C$26:$D$26</c:f>
              <c:strCache>
                <c:ptCount val="2"/>
                <c:pt idx="0">
                  <c:v>دو</c:v>
                </c:pt>
                <c:pt idx="1">
                  <c:v>اتصالات</c:v>
                </c:pt>
              </c:strCache>
            </c:strRef>
          </c:cat>
          <c:val>
            <c:numRef>
              <c:f>FIXED!$C$27:$D$27</c:f>
              <c:numCache>
                <c:formatCode>0%</c:formatCode>
                <c:ptCount val="2"/>
                <c:pt idx="0">
                  <c:v>1</c:v>
                </c:pt>
                <c:pt idx="1">
                  <c:v>1</c:v>
                </c:pt>
              </c:numCache>
            </c:numRef>
          </c:val>
        </c:ser>
        <c:ser>
          <c:idx val="1"/>
          <c:order val="1"/>
          <c:tx>
            <c:strRef>
              <c:f>FIXED!$B$28</c:f>
              <c:strCache>
                <c:ptCount val="1"/>
                <c:pt idx="0">
                  <c:v>نسبة فعالية الشبكة</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FIXED!$C$26:$D$26</c:f>
              <c:strCache>
                <c:ptCount val="2"/>
                <c:pt idx="0">
                  <c:v>دو</c:v>
                </c:pt>
                <c:pt idx="1">
                  <c:v>اتصالات</c:v>
                </c:pt>
              </c:strCache>
            </c:strRef>
          </c:cat>
          <c:val>
            <c:numRef>
              <c:f>FIXED!$C$28:$D$28</c:f>
              <c:numCache>
                <c:formatCode>0.00%</c:formatCode>
                <c:ptCount val="2"/>
                <c:pt idx="0">
                  <c:v>0.99519999999999997</c:v>
                </c:pt>
                <c:pt idx="1">
                  <c:v>0.98809999999999998</c:v>
                </c:pt>
              </c:numCache>
            </c:numRef>
          </c:val>
        </c:ser>
        <c:dLbls>
          <c:showLegendKey val="0"/>
          <c:showVal val="0"/>
          <c:showCatName val="0"/>
          <c:showSerName val="0"/>
          <c:showPercent val="0"/>
          <c:showBubbleSize val="0"/>
        </c:dLbls>
        <c:gapWidth val="150"/>
        <c:shape val="cylinder"/>
        <c:axId val="581138104"/>
        <c:axId val="581138496"/>
        <c:axId val="0"/>
      </c:bar3DChart>
      <c:catAx>
        <c:axId val="581138104"/>
        <c:scaling>
          <c:orientation val="minMax"/>
        </c:scaling>
        <c:delete val="0"/>
        <c:axPos val="b"/>
        <c:numFmt formatCode="General" sourceLinked="0"/>
        <c:majorTickMark val="out"/>
        <c:minorTickMark val="none"/>
        <c:tickLblPos val="nextTo"/>
        <c:crossAx val="581138496"/>
        <c:crosses val="autoZero"/>
        <c:auto val="1"/>
        <c:lblAlgn val="ctr"/>
        <c:lblOffset val="100"/>
        <c:noMultiLvlLbl val="0"/>
      </c:catAx>
      <c:valAx>
        <c:axId val="581138496"/>
        <c:scaling>
          <c:orientation val="minMax"/>
        </c:scaling>
        <c:delete val="0"/>
        <c:axPos val="l"/>
        <c:majorGridlines/>
        <c:numFmt formatCode="0%" sourceLinked="1"/>
        <c:majorTickMark val="out"/>
        <c:minorTickMark val="none"/>
        <c:tickLblPos val="nextTo"/>
        <c:crossAx val="5811381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FIXED!$B$49</c:f>
              <c:strCache>
                <c:ptCount val="1"/>
                <c:pt idx="0">
                  <c:v>توافر الشبكة في المقاسم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FIXED!$C$48:$D$48</c:f>
              <c:strCache>
                <c:ptCount val="2"/>
                <c:pt idx="0">
                  <c:v>دو</c:v>
                </c:pt>
                <c:pt idx="1">
                  <c:v>اتصالات</c:v>
                </c:pt>
              </c:strCache>
            </c:strRef>
          </c:cat>
          <c:val>
            <c:numRef>
              <c:f>FIXED!$C$49:$D$49</c:f>
              <c:numCache>
                <c:formatCode>0%</c:formatCode>
                <c:ptCount val="2"/>
                <c:pt idx="0">
                  <c:v>1</c:v>
                </c:pt>
                <c:pt idx="1">
                  <c:v>1</c:v>
                </c:pt>
              </c:numCache>
            </c:numRef>
          </c:val>
        </c:ser>
        <c:ser>
          <c:idx val="1"/>
          <c:order val="1"/>
          <c:tx>
            <c:strRef>
              <c:f>FIXED!$B$50</c:f>
              <c:strCache>
                <c:ptCount val="1"/>
                <c:pt idx="0">
                  <c:v>نسبة فعالية الشبكة</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FIXED!$C$48:$D$48</c:f>
              <c:strCache>
                <c:ptCount val="2"/>
                <c:pt idx="0">
                  <c:v>دو</c:v>
                </c:pt>
                <c:pt idx="1">
                  <c:v>اتصالات</c:v>
                </c:pt>
              </c:strCache>
            </c:strRef>
          </c:cat>
          <c:val>
            <c:numRef>
              <c:f>FIXED!$C$50:$D$50</c:f>
              <c:numCache>
                <c:formatCode>0.00%</c:formatCode>
                <c:ptCount val="2"/>
                <c:pt idx="0">
                  <c:v>0.99509999999999998</c:v>
                </c:pt>
                <c:pt idx="1">
                  <c:v>0.99329999999999996</c:v>
                </c:pt>
              </c:numCache>
            </c:numRef>
          </c:val>
        </c:ser>
        <c:dLbls>
          <c:showLegendKey val="0"/>
          <c:showVal val="0"/>
          <c:showCatName val="0"/>
          <c:showSerName val="0"/>
          <c:showPercent val="0"/>
          <c:showBubbleSize val="0"/>
        </c:dLbls>
        <c:gapWidth val="150"/>
        <c:shape val="cylinder"/>
        <c:axId val="596923128"/>
        <c:axId val="596921560"/>
        <c:axId val="0"/>
      </c:bar3DChart>
      <c:catAx>
        <c:axId val="596923128"/>
        <c:scaling>
          <c:orientation val="minMax"/>
        </c:scaling>
        <c:delete val="0"/>
        <c:axPos val="b"/>
        <c:numFmt formatCode="General" sourceLinked="0"/>
        <c:majorTickMark val="out"/>
        <c:minorTickMark val="none"/>
        <c:tickLblPos val="nextTo"/>
        <c:crossAx val="596921560"/>
        <c:crosses val="autoZero"/>
        <c:auto val="1"/>
        <c:lblAlgn val="ctr"/>
        <c:lblOffset val="100"/>
        <c:noMultiLvlLbl val="0"/>
      </c:catAx>
      <c:valAx>
        <c:axId val="596921560"/>
        <c:scaling>
          <c:orientation val="minMax"/>
        </c:scaling>
        <c:delete val="0"/>
        <c:axPos val="l"/>
        <c:majorGridlines/>
        <c:numFmt formatCode="0%" sourceLinked="1"/>
        <c:majorTickMark val="out"/>
        <c:minorTickMark val="none"/>
        <c:tickLblPos val="nextTo"/>
        <c:crossAx val="5969231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FIXED!$B$71</c:f>
              <c:strCache>
                <c:ptCount val="1"/>
                <c:pt idx="0">
                  <c:v>توافر الشبكة في المقاسم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FIXED!$C$70:$D$70</c:f>
              <c:strCache>
                <c:ptCount val="2"/>
                <c:pt idx="0">
                  <c:v>دو</c:v>
                </c:pt>
                <c:pt idx="1">
                  <c:v>اتصالات</c:v>
                </c:pt>
              </c:strCache>
            </c:strRef>
          </c:cat>
          <c:val>
            <c:numRef>
              <c:f>FIXED!$C$71:$D$71</c:f>
              <c:numCache>
                <c:formatCode>0%</c:formatCode>
                <c:ptCount val="2"/>
                <c:pt idx="0">
                  <c:v>1</c:v>
                </c:pt>
                <c:pt idx="1">
                  <c:v>1</c:v>
                </c:pt>
              </c:numCache>
            </c:numRef>
          </c:val>
        </c:ser>
        <c:ser>
          <c:idx val="1"/>
          <c:order val="1"/>
          <c:tx>
            <c:strRef>
              <c:f>FIXED!$B$72</c:f>
              <c:strCache>
                <c:ptCount val="1"/>
                <c:pt idx="0">
                  <c:v>نسبة فعالية الشبكة</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FIXED!$C$70:$D$70</c:f>
              <c:strCache>
                <c:ptCount val="2"/>
                <c:pt idx="0">
                  <c:v>دو</c:v>
                </c:pt>
                <c:pt idx="1">
                  <c:v>اتصالات</c:v>
                </c:pt>
              </c:strCache>
            </c:strRef>
          </c:cat>
          <c:val>
            <c:numRef>
              <c:f>FIXED!$C$72:$D$72</c:f>
              <c:numCache>
                <c:formatCode>0.00%</c:formatCode>
                <c:ptCount val="2"/>
                <c:pt idx="0">
                  <c:v>0.99509999999999998</c:v>
                </c:pt>
                <c:pt idx="1">
                  <c:v>0.97350000000000003</c:v>
                </c:pt>
              </c:numCache>
            </c:numRef>
          </c:val>
        </c:ser>
        <c:dLbls>
          <c:showLegendKey val="0"/>
          <c:showVal val="0"/>
          <c:showCatName val="0"/>
          <c:showSerName val="0"/>
          <c:showPercent val="0"/>
          <c:showBubbleSize val="0"/>
        </c:dLbls>
        <c:gapWidth val="150"/>
        <c:shape val="cylinder"/>
        <c:axId val="398418744"/>
        <c:axId val="398419136"/>
        <c:axId val="0"/>
      </c:bar3DChart>
      <c:catAx>
        <c:axId val="398418744"/>
        <c:scaling>
          <c:orientation val="minMax"/>
        </c:scaling>
        <c:delete val="0"/>
        <c:axPos val="b"/>
        <c:numFmt formatCode="General" sourceLinked="0"/>
        <c:majorTickMark val="out"/>
        <c:minorTickMark val="none"/>
        <c:tickLblPos val="nextTo"/>
        <c:crossAx val="398419136"/>
        <c:crosses val="autoZero"/>
        <c:auto val="1"/>
        <c:lblAlgn val="ctr"/>
        <c:lblOffset val="100"/>
        <c:noMultiLvlLbl val="0"/>
      </c:catAx>
      <c:valAx>
        <c:axId val="398419136"/>
        <c:scaling>
          <c:orientation val="minMax"/>
        </c:scaling>
        <c:delete val="0"/>
        <c:axPos val="l"/>
        <c:majorGridlines/>
        <c:numFmt formatCode="0%" sourceLinked="1"/>
        <c:majorTickMark val="out"/>
        <c:minorTickMark val="none"/>
        <c:tickLblPos val="nextTo"/>
        <c:crossAx val="398418744"/>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MOBILE!$C$4</c:f>
              <c:strCache>
                <c:ptCount val="1"/>
                <c:pt idx="0">
                  <c:v>دو</c:v>
                </c:pt>
              </c:strCache>
            </c:strRef>
          </c:tx>
          <c:invertIfNegative val="0"/>
          <c:cat>
            <c:strRef>
              <c:f>MOBILE!$B$5:$B$10</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MOBILE!$C$5:$C$10</c:f>
              <c:numCache>
                <c:formatCode>0.00%</c:formatCode>
                <c:ptCount val="6"/>
                <c:pt idx="0">
                  <c:v>1</c:v>
                </c:pt>
                <c:pt idx="1">
                  <c:v>0.99790000000000001</c:v>
                </c:pt>
                <c:pt idx="2">
                  <c:v>0.9859</c:v>
                </c:pt>
                <c:pt idx="3">
                  <c:v>0.99729999999999996</c:v>
                </c:pt>
                <c:pt idx="4">
                  <c:v>0.98829999999999996</c:v>
                </c:pt>
                <c:pt idx="5">
                  <c:v>0.99829999999999997</c:v>
                </c:pt>
              </c:numCache>
            </c:numRef>
          </c:val>
        </c:ser>
        <c:ser>
          <c:idx val="1"/>
          <c:order val="1"/>
          <c:tx>
            <c:strRef>
              <c:f>MOBILE!$D$4</c:f>
              <c:strCache>
                <c:ptCount val="1"/>
                <c:pt idx="0">
                  <c:v>اتصالات</c:v>
                </c:pt>
              </c:strCache>
            </c:strRef>
          </c:tx>
          <c:spPr>
            <a:solidFill>
              <a:srgbClr val="92D050"/>
            </a:solidFill>
          </c:spPr>
          <c:invertIfNegative val="0"/>
          <c:cat>
            <c:strRef>
              <c:f>MOBILE!$B$5:$B$10</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MOBILE!$D$5:$D$10</c:f>
              <c:numCache>
                <c:formatCode>0.00%</c:formatCode>
                <c:ptCount val="6"/>
                <c:pt idx="0">
                  <c:v>1</c:v>
                </c:pt>
                <c:pt idx="1">
                  <c:v>0.99970000000000003</c:v>
                </c:pt>
                <c:pt idx="2">
                  <c:v>0.99546000000000001</c:v>
                </c:pt>
                <c:pt idx="3">
                  <c:v>0.99856999999999996</c:v>
                </c:pt>
                <c:pt idx="4">
                  <c:v>0.99770000000000003</c:v>
                </c:pt>
                <c:pt idx="5">
                  <c:v>0.99939999999999996</c:v>
                </c:pt>
              </c:numCache>
            </c:numRef>
          </c:val>
        </c:ser>
        <c:dLbls>
          <c:showLegendKey val="0"/>
          <c:showVal val="0"/>
          <c:showCatName val="0"/>
          <c:showSerName val="0"/>
          <c:showPercent val="0"/>
          <c:showBubbleSize val="0"/>
        </c:dLbls>
        <c:gapWidth val="150"/>
        <c:shape val="cylinder"/>
        <c:axId val="596327248"/>
        <c:axId val="596327640"/>
        <c:axId val="0"/>
      </c:bar3DChart>
      <c:catAx>
        <c:axId val="596327248"/>
        <c:scaling>
          <c:orientation val="minMax"/>
        </c:scaling>
        <c:delete val="0"/>
        <c:axPos val="b"/>
        <c:numFmt formatCode="General" sourceLinked="0"/>
        <c:majorTickMark val="none"/>
        <c:minorTickMark val="none"/>
        <c:tickLblPos val="nextTo"/>
        <c:crossAx val="596327640"/>
        <c:crosses val="autoZero"/>
        <c:auto val="1"/>
        <c:lblAlgn val="ctr"/>
        <c:lblOffset val="100"/>
        <c:noMultiLvlLbl val="0"/>
      </c:catAx>
      <c:valAx>
        <c:axId val="596327640"/>
        <c:scaling>
          <c:orientation val="minMax"/>
        </c:scaling>
        <c:delete val="0"/>
        <c:axPos val="l"/>
        <c:majorGridlines/>
        <c:numFmt formatCode="0.00%" sourceLinked="1"/>
        <c:majorTickMark val="none"/>
        <c:minorTickMark val="none"/>
        <c:tickLblPos val="nextTo"/>
        <c:crossAx val="596327248"/>
        <c:crosses val="autoZero"/>
        <c:crossBetween val="between"/>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MOBILE!$C$29</c:f>
              <c:strCache>
                <c:ptCount val="1"/>
                <c:pt idx="0">
                  <c:v>دو</c:v>
                </c:pt>
              </c:strCache>
            </c:strRef>
          </c:tx>
          <c:invertIfNegative val="0"/>
          <c:cat>
            <c:strRef>
              <c:f>MOBILE!$B$30:$B$35</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MOBILE!$C$30:$C$35</c:f>
              <c:numCache>
                <c:formatCode>0.00%</c:formatCode>
                <c:ptCount val="6"/>
                <c:pt idx="0">
                  <c:v>1</c:v>
                </c:pt>
                <c:pt idx="1">
                  <c:v>0.99780000000000002</c:v>
                </c:pt>
                <c:pt idx="2">
                  <c:v>0.98280000000000001</c:v>
                </c:pt>
                <c:pt idx="3">
                  <c:v>0.99760000000000004</c:v>
                </c:pt>
                <c:pt idx="4">
                  <c:v>0.98519999999999996</c:v>
                </c:pt>
                <c:pt idx="5">
                  <c:v>0.99839999999999995</c:v>
                </c:pt>
              </c:numCache>
            </c:numRef>
          </c:val>
        </c:ser>
        <c:ser>
          <c:idx val="1"/>
          <c:order val="1"/>
          <c:tx>
            <c:strRef>
              <c:f>MOBILE!$D$29</c:f>
              <c:strCache>
                <c:ptCount val="1"/>
                <c:pt idx="0">
                  <c:v>اتصالات</c:v>
                </c:pt>
              </c:strCache>
            </c:strRef>
          </c:tx>
          <c:spPr>
            <a:solidFill>
              <a:srgbClr val="92D050"/>
            </a:solidFill>
          </c:spPr>
          <c:invertIfNegative val="0"/>
          <c:cat>
            <c:strRef>
              <c:f>MOBILE!$B$30:$B$35</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MOBILE!$D$30:$D$35</c:f>
              <c:numCache>
                <c:formatCode>0.00%</c:formatCode>
                <c:ptCount val="6"/>
                <c:pt idx="0" formatCode="0%">
                  <c:v>1</c:v>
                </c:pt>
                <c:pt idx="1">
                  <c:v>0.99983</c:v>
                </c:pt>
                <c:pt idx="2">
                  <c:v>0.99519999999999997</c:v>
                </c:pt>
                <c:pt idx="3">
                  <c:v>0.99819999999999998</c:v>
                </c:pt>
                <c:pt idx="4">
                  <c:v>0.99760000000000004</c:v>
                </c:pt>
                <c:pt idx="5">
                  <c:v>0.99929999999999997</c:v>
                </c:pt>
              </c:numCache>
            </c:numRef>
          </c:val>
        </c:ser>
        <c:dLbls>
          <c:showLegendKey val="0"/>
          <c:showVal val="0"/>
          <c:showCatName val="0"/>
          <c:showSerName val="0"/>
          <c:showPercent val="0"/>
          <c:showBubbleSize val="0"/>
        </c:dLbls>
        <c:gapWidth val="150"/>
        <c:shape val="cylinder"/>
        <c:axId val="596328424"/>
        <c:axId val="588366128"/>
        <c:axId val="0"/>
      </c:bar3DChart>
      <c:catAx>
        <c:axId val="596328424"/>
        <c:scaling>
          <c:orientation val="minMax"/>
        </c:scaling>
        <c:delete val="0"/>
        <c:axPos val="b"/>
        <c:numFmt formatCode="General" sourceLinked="0"/>
        <c:majorTickMark val="out"/>
        <c:minorTickMark val="none"/>
        <c:tickLblPos val="nextTo"/>
        <c:crossAx val="588366128"/>
        <c:crosses val="autoZero"/>
        <c:auto val="1"/>
        <c:lblAlgn val="ctr"/>
        <c:lblOffset val="100"/>
        <c:noMultiLvlLbl val="0"/>
      </c:catAx>
      <c:valAx>
        <c:axId val="588366128"/>
        <c:scaling>
          <c:orientation val="minMax"/>
        </c:scaling>
        <c:delete val="0"/>
        <c:axPos val="l"/>
        <c:majorGridlines/>
        <c:numFmt formatCode="0.00%" sourceLinked="1"/>
        <c:majorTickMark val="out"/>
        <c:minorTickMark val="none"/>
        <c:tickLblPos val="nextTo"/>
        <c:crossAx val="596328424"/>
        <c:crosses val="autoZero"/>
        <c:crossBetween val="between"/>
      </c:valAx>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MOBILE!$C$54</c:f>
              <c:strCache>
                <c:ptCount val="1"/>
                <c:pt idx="0">
                  <c:v>دو</c:v>
                </c:pt>
              </c:strCache>
            </c:strRef>
          </c:tx>
          <c:invertIfNegative val="0"/>
          <c:cat>
            <c:strRef>
              <c:f>MOBILE!$B$55:$B$60</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MOBILE!$C$55:$C$60</c:f>
              <c:numCache>
                <c:formatCode>0.00%</c:formatCode>
                <c:ptCount val="6"/>
                <c:pt idx="0">
                  <c:v>1</c:v>
                </c:pt>
                <c:pt idx="1">
                  <c:v>0.99639999999999995</c:v>
                </c:pt>
                <c:pt idx="2">
                  <c:v>0.98380000000000001</c:v>
                </c:pt>
                <c:pt idx="3">
                  <c:v>0.99780000000000002</c:v>
                </c:pt>
                <c:pt idx="4">
                  <c:v>0.99619999999999997</c:v>
                </c:pt>
                <c:pt idx="5">
                  <c:v>0.99860000000000004</c:v>
                </c:pt>
              </c:numCache>
            </c:numRef>
          </c:val>
        </c:ser>
        <c:ser>
          <c:idx val="1"/>
          <c:order val="1"/>
          <c:tx>
            <c:strRef>
              <c:f>MOBILE!$D$54</c:f>
              <c:strCache>
                <c:ptCount val="1"/>
                <c:pt idx="0">
                  <c:v>اتصالات</c:v>
                </c:pt>
              </c:strCache>
            </c:strRef>
          </c:tx>
          <c:spPr>
            <a:solidFill>
              <a:srgbClr val="92D050"/>
            </a:solidFill>
          </c:spPr>
          <c:invertIfNegative val="0"/>
          <c:cat>
            <c:strRef>
              <c:f>MOBILE!$B$55:$B$60</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MOBILE!$D$55:$D$60</c:f>
              <c:numCache>
                <c:formatCode>0.00%</c:formatCode>
                <c:ptCount val="6"/>
                <c:pt idx="0">
                  <c:v>1</c:v>
                </c:pt>
                <c:pt idx="1">
                  <c:v>0.99997000000000003</c:v>
                </c:pt>
                <c:pt idx="2">
                  <c:v>0.99446000000000001</c:v>
                </c:pt>
                <c:pt idx="3">
                  <c:v>0.99836000000000003</c:v>
                </c:pt>
                <c:pt idx="4">
                  <c:v>0.99697999999999998</c:v>
                </c:pt>
                <c:pt idx="5">
                  <c:v>0.99946999999999997</c:v>
                </c:pt>
              </c:numCache>
            </c:numRef>
          </c:val>
        </c:ser>
        <c:dLbls>
          <c:showLegendKey val="0"/>
          <c:showVal val="0"/>
          <c:showCatName val="0"/>
          <c:showSerName val="0"/>
          <c:showPercent val="0"/>
          <c:showBubbleSize val="0"/>
        </c:dLbls>
        <c:gapWidth val="150"/>
        <c:shape val="cylinder"/>
        <c:axId val="414414560"/>
        <c:axId val="414414168"/>
        <c:axId val="0"/>
      </c:bar3DChart>
      <c:catAx>
        <c:axId val="414414560"/>
        <c:scaling>
          <c:orientation val="minMax"/>
        </c:scaling>
        <c:delete val="0"/>
        <c:axPos val="b"/>
        <c:numFmt formatCode="General" sourceLinked="0"/>
        <c:majorTickMark val="out"/>
        <c:minorTickMark val="none"/>
        <c:tickLblPos val="nextTo"/>
        <c:crossAx val="414414168"/>
        <c:crosses val="autoZero"/>
        <c:auto val="1"/>
        <c:lblAlgn val="ctr"/>
        <c:lblOffset val="100"/>
        <c:noMultiLvlLbl val="0"/>
      </c:catAx>
      <c:valAx>
        <c:axId val="414414168"/>
        <c:scaling>
          <c:orientation val="minMax"/>
        </c:scaling>
        <c:delete val="0"/>
        <c:axPos val="l"/>
        <c:majorGridlines/>
        <c:numFmt formatCode="0.00%" sourceLinked="1"/>
        <c:majorTickMark val="out"/>
        <c:minorTickMark val="none"/>
        <c:tickLblPos val="nextTo"/>
        <c:crossAx val="4144145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MOBILE!$C$80</c:f>
              <c:strCache>
                <c:ptCount val="1"/>
                <c:pt idx="0">
                  <c:v>دو</c:v>
                </c:pt>
              </c:strCache>
            </c:strRef>
          </c:tx>
          <c:invertIfNegative val="0"/>
          <c:cat>
            <c:strRef>
              <c:f>MOBILE!$B$81:$B$86</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MOBILE!$C$81:$C$86</c:f>
              <c:numCache>
                <c:formatCode>0.00%</c:formatCode>
                <c:ptCount val="6"/>
                <c:pt idx="0">
                  <c:v>1</c:v>
                </c:pt>
                <c:pt idx="1">
                  <c:v>0.99590000000000001</c:v>
                </c:pt>
                <c:pt idx="2">
                  <c:v>0.9839</c:v>
                </c:pt>
                <c:pt idx="3">
                  <c:v>0.99770000000000003</c:v>
                </c:pt>
                <c:pt idx="4">
                  <c:v>0.98640000000000005</c:v>
                </c:pt>
                <c:pt idx="5">
                  <c:v>0.99850000000000005</c:v>
                </c:pt>
              </c:numCache>
            </c:numRef>
          </c:val>
        </c:ser>
        <c:ser>
          <c:idx val="1"/>
          <c:order val="1"/>
          <c:tx>
            <c:strRef>
              <c:f>MOBILE!$D$80</c:f>
              <c:strCache>
                <c:ptCount val="1"/>
                <c:pt idx="0">
                  <c:v>اتصالات</c:v>
                </c:pt>
              </c:strCache>
            </c:strRef>
          </c:tx>
          <c:spPr>
            <a:solidFill>
              <a:srgbClr val="92D050"/>
            </a:solidFill>
          </c:spPr>
          <c:invertIfNegative val="0"/>
          <c:cat>
            <c:strRef>
              <c:f>MOBILE!$B$81:$B$86</c:f>
              <c:strCache>
                <c:ptCount val="6"/>
                <c:pt idx="0">
                  <c:v>توافر شبكات المقاسم</c:v>
                </c:pt>
                <c:pt idx="1">
                  <c:v>توافر شبكات الراديو</c:v>
                </c:pt>
                <c:pt idx="2">
                  <c:v> نجاح اتمام المكالمات (الجيل الثاني)</c:v>
                </c:pt>
                <c:pt idx="3">
                  <c:v>نجاح اتمام المكالمات (الجيل الثالث)</c:v>
                </c:pt>
                <c:pt idx="4">
                  <c:v>نجاح انشاء المكالمات (الجيل الثاني)</c:v>
                </c:pt>
                <c:pt idx="5">
                  <c:v>نجاح انشاء المكالمات (الجيل الثالث)</c:v>
                </c:pt>
              </c:strCache>
            </c:strRef>
          </c:cat>
          <c:val>
            <c:numRef>
              <c:f>MOBILE!$D$81:$D$86</c:f>
              <c:numCache>
                <c:formatCode>0.00%</c:formatCode>
                <c:ptCount val="6"/>
                <c:pt idx="0">
                  <c:v>1</c:v>
                </c:pt>
                <c:pt idx="1">
                  <c:v>0.99987000000000004</c:v>
                </c:pt>
                <c:pt idx="2">
                  <c:v>0.99560000000000004</c:v>
                </c:pt>
                <c:pt idx="3">
                  <c:v>0.99829000000000001</c:v>
                </c:pt>
                <c:pt idx="4">
                  <c:v>0.998</c:v>
                </c:pt>
                <c:pt idx="5">
                  <c:v>0.99919999999999998</c:v>
                </c:pt>
              </c:numCache>
            </c:numRef>
          </c:val>
        </c:ser>
        <c:dLbls>
          <c:showLegendKey val="0"/>
          <c:showVal val="0"/>
          <c:showCatName val="0"/>
          <c:showSerName val="0"/>
          <c:showPercent val="0"/>
          <c:showBubbleSize val="0"/>
        </c:dLbls>
        <c:gapWidth val="150"/>
        <c:shape val="cylinder"/>
        <c:axId val="596528736"/>
        <c:axId val="596529128"/>
        <c:axId val="0"/>
      </c:bar3DChart>
      <c:catAx>
        <c:axId val="596528736"/>
        <c:scaling>
          <c:orientation val="minMax"/>
        </c:scaling>
        <c:delete val="0"/>
        <c:axPos val="b"/>
        <c:numFmt formatCode="General" sourceLinked="0"/>
        <c:majorTickMark val="out"/>
        <c:minorTickMark val="none"/>
        <c:tickLblPos val="nextTo"/>
        <c:crossAx val="596529128"/>
        <c:crosses val="autoZero"/>
        <c:auto val="1"/>
        <c:lblAlgn val="ctr"/>
        <c:lblOffset val="100"/>
        <c:noMultiLvlLbl val="0"/>
      </c:catAx>
      <c:valAx>
        <c:axId val="596529128"/>
        <c:scaling>
          <c:orientation val="minMax"/>
        </c:scaling>
        <c:delete val="0"/>
        <c:axPos val="l"/>
        <c:majorGridlines/>
        <c:numFmt formatCode="0.00%" sourceLinked="1"/>
        <c:majorTickMark val="out"/>
        <c:minorTickMark val="none"/>
        <c:tickLblPos val="nextTo"/>
        <c:crossAx val="5965287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MOBILE!$B$112</c:f>
              <c:strCache>
                <c:ptCount val="1"/>
                <c:pt idx="0">
                  <c:v>نسبة انقطاع المكالمات (الجيل الثاني)</c:v>
                </c:pt>
              </c:strCache>
            </c:strRef>
          </c:tx>
          <c:invertIfNegative val="0"/>
          <c:cat>
            <c:strRef>
              <c:f>MOBILE!$C$111:$D$111</c:f>
              <c:strCache>
                <c:ptCount val="2"/>
                <c:pt idx="0">
                  <c:v>دو</c:v>
                </c:pt>
                <c:pt idx="1">
                  <c:v>اتصالات</c:v>
                </c:pt>
              </c:strCache>
            </c:strRef>
          </c:cat>
          <c:val>
            <c:numRef>
              <c:f>MOBILE!$C$112:$D$112</c:f>
              <c:numCache>
                <c:formatCode>0.00%</c:formatCode>
                <c:ptCount val="2"/>
                <c:pt idx="0">
                  <c:v>2.3999999999999998E-3</c:v>
                </c:pt>
                <c:pt idx="1">
                  <c:v>2.3E-3</c:v>
                </c:pt>
              </c:numCache>
            </c:numRef>
          </c:val>
        </c:ser>
        <c:ser>
          <c:idx val="1"/>
          <c:order val="1"/>
          <c:tx>
            <c:strRef>
              <c:f>MOBILE!$B$113</c:f>
              <c:strCache>
                <c:ptCount val="1"/>
                <c:pt idx="0">
                  <c:v>نسبة انقطاع المكالمات (الجيل الثالث)</c:v>
                </c:pt>
              </c:strCache>
            </c:strRef>
          </c:tx>
          <c:spPr>
            <a:solidFill>
              <a:srgbClr val="92D050"/>
            </a:solidFill>
          </c:spPr>
          <c:invertIfNegative val="0"/>
          <c:cat>
            <c:strRef>
              <c:f>MOBILE!$C$111:$D$111</c:f>
              <c:strCache>
                <c:ptCount val="2"/>
                <c:pt idx="0">
                  <c:v>دو</c:v>
                </c:pt>
                <c:pt idx="1">
                  <c:v>اتصالات</c:v>
                </c:pt>
              </c:strCache>
            </c:strRef>
          </c:cat>
          <c:val>
            <c:numRef>
              <c:f>MOBILE!$C$113:$D$113</c:f>
              <c:numCache>
                <c:formatCode>0.00%</c:formatCode>
                <c:ptCount val="2"/>
                <c:pt idx="0">
                  <c:v>8.9999999999999998E-4</c:v>
                </c:pt>
                <c:pt idx="1">
                  <c:v>8.8999999999999995E-4</c:v>
                </c:pt>
              </c:numCache>
            </c:numRef>
          </c:val>
        </c:ser>
        <c:dLbls>
          <c:showLegendKey val="0"/>
          <c:showVal val="0"/>
          <c:showCatName val="0"/>
          <c:showSerName val="0"/>
          <c:showPercent val="0"/>
          <c:showBubbleSize val="0"/>
        </c:dLbls>
        <c:gapWidth val="150"/>
        <c:shape val="cylinder"/>
        <c:axId val="596529912"/>
        <c:axId val="596530304"/>
        <c:axId val="0"/>
      </c:bar3DChart>
      <c:catAx>
        <c:axId val="596529912"/>
        <c:scaling>
          <c:orientation val="minMax"/>
        </c:scaling>
        <c:delete val="0"/>
        <c:axPos val="b"/>
        <c:numFmt formatCode="General" sourceLinked="0"/>
        <c:majorTickMark val="out"/>
        <c:minorTickMark val="none"/>
        <c:tickLblPos val="nextTo"/>
        <c:crossAx val="596530304"/>
        <c:crosses val="autoZero"/>
        <c:auto val="1"/>
        <c:lblAlgn val="ctr"/>
        <c:lblOffset val="100"/>
        <c:noMultiLvlLbl val="0"/>
      </c:catAx>
      <c:valAx>
        <c:axId val="596530304"/>
        <c:scaling>
          <c:orientation val="minMax"/>
        </c:scaling>
        <c:delete val="0"/>
        <c:axPos val="l"/>
        <c:majorGridlines/>
        <c:numFmt formatCode="0.00%" sourceLinked="1"/>
        <c:majorTickMark val="out"/>
        <c:minorTickMark val="none"/>
        <c:tickLblPos val="nextTo"/>
        <c:crossAx val="596529912"/>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1FFC6D2-9FC3-BB43-A46F-B5337B0B9456}" type="datetimeFigureOut">
              <a:rPr lang="en-US" smtClean="0"/>
              <a:pPr/>
              <a:t>3/7/2017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577CC78-891C-9049-8111-1B45726BFD70}" type="slidenum">
              <a:rPr lang="en-US" smtClean="0"/>
              <a:pPr/>
              <a:t>‹#›</a:t>
            </a:fld>
            <a:endParaRPr lang="en-US"/>
          </a:p>
        </p:txBody>
      </p:sp>
    </p:spTree>
    <p:extLst>
      <p:ext uri="{BB962C8B-B14F-4D97-AF65-F5344CB8AC3E}">
        <p14:creationId xmlns:p14="http://schemas.microsoft.com/office/powerpoint/2010/main" val="24166146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9F2A3-A6AE-4247-9841-69F73DE47AE5}" type="slidenum">
              <a:rPr lang="en-US" smtClean="0"/>
              <a:pPr/>
              <a:t>17</a:t>
            </a:fld>
            <a:endParaRPr lang="en-US"/>
          </a:p>
        </p:txBody>
      </p:sp>
    </p:spTree>
    <p:extLst>
      <p:ext uri="{BB962C8B-B14F-4D97-AF65-F5344CB8AC3E}">
        <p14:creationId xmlns:p14="http://schemas.microsoft.com/office/powerpoint/2010/main" val="3531601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3915112" y="3126596"/>
            <a:ext cx="4927264" cy="646331"/>
          </a:xfrm>
          <a:prstGeom prst="rect">
            <a:avLst/>
          </a:prstGeom>
        </p:spPr>
        <p:txBody>
          <a:bodyPr vert="horz" wrap="square" anchor="ctr" anchorCtr="0">
            <a:spAutoFit/>
          </a:bodyPr>
          <a:lstStyle>
            <a:lvl1pPr algn="r">
              <a:defRPr sz="3600" b="1" i="0">
                <a:solidFill>
                  <a:srgbClr val="FFFFFF"/>
                </a:solidFill>
                <a:latin typeface="Tahoma"/>
                <a:cs typeface="Tahoma"/>
              </a:defRPr>
            </a:lvl1pPr>
          </a:lstStyle>
          <a:p>
            <a:r>
              <a:rPr lang="ar-SA" dirty="0" smtClean="0"/>
              <a:t>العنوان الرئيسي</a:t>
            </a:r>
            <a:endParaRPr lang="en-US" dirty="0"/>
          </a:p>
        </p:txBody>
      </p:sp>
      <p:sp>
        <p:nvSpPr>
          <p:cNvPr id="6" name="Subtitle 2"/>
          <p:cNvSpPr>
            <a:spLocks noGrp="1"/>
          </p:cNvSpPr>
          <p:nvPr>
            <p:ph type="subTitle" idx="1" hasCustomPrompt="1"/>
          </p:nvPr>
        </p:nvSpPr>
        <p:spPr>
          <a:xfrm>
            <a:off x="3915111" y="3936347"/>
            <a:ext cx="4927265" cy="705559"/>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393877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85800" y="4629366"/>
            <a:ext cx="7772400" cy="768678"/>
          </a:xfrm>
          <a:prstGeom prst="rect">
            <a:avLst/>
          </a:prstGeom>
        </p:spPr>
        <p:txBody>
          <a:bodyPr/>
          <a:lstStyle>
            <a:lvl1pPr>
              <a:defRPr sz="3600" b="1">
                <a:solidFill>
                  <a:srgbClr val="FFFFFF"/>
                </a:solidFill>
                <a:latin typeface="Tahoma"/>
                <a:cs typeface="Tahoma"/>
              </a:defRPr>
            </a:lvl1pPr>
          </a:lstStyle>
          <a:p>
            <a:r>
              <a:rPr lang="ar-SA" dirty="0" smtClean="0"/>
              <a:t>بين الرؤية</a:t>
            </a:r>
            <a:endParaRPr lang="en-US" dirty="0"/>
          </a:p>
        </p:txBody>
      </p:sp>
      <p:sp>
        <p:nvSpPr>
          <p:cNvPr id="9" name="Subtitle 2"/>
          <p:cNvSpPr>
            <a:spLocks noGrp="1"/>
          </p:cNvSpPr>
          <p:nvPr>
            <p:ph type="subTitle" idx="1" hasCustomPrompt="1"/>
          </p:nvPr>
        </p:nvSpPr>
        <p:spPr>
          <a:xfrm>
            <a:off x="685800" y="5398045"/>
            <a:ext cx="7772400" cy="881781"/>
          </a:xfrm>
          <a:prstGeom prst="rect">
            <a:avLst/>
          </a:prstGeom>
        </p:spPr>
        <p:txBody>
          <a:bodyPr/>
          <a:lstStyle>
            <a:lvl1pPr marL="0" indent="0" algn="ctr">
              <a:buNone/>
              <a:defRPr sz="2000">
                <a:solidFill>
                  <a:schemeClr val="tx1">
                    <a:tint val="75000"/>
                  </a:schemeClr>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solidFill>
                  <a:srgbClr val="4BA6D2"/>
                </a:solidFill>
              </a:rPr>
              <a:t>دولة الإمارات العربية المتحدة هي دولة رائدة عالميا في مجال تكنولوجيا المعلومات والاتصالات</a:t>
            </a:r>
            <a:endParaRPr lang="en-US" dirty="0">
              <a:solidFill>
                <a:srgbClr val="4BA6D2"/>
              </a:solidFill>
            </a:endParaRPr>
          </a:p>
        </p:txBody>
      </p:sp>
    </p:spTree>
    <p:extLst>
      <p:ext uri="{BB962C8B-B14F-4D97-AF65-F5344CB8AC3E}">
        <p14:creationId xmlns:p14="http://schemas.microsoft.com/office/powerpoint/2010/main" val="412979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7" name="Text Placeholder 26"/>
          <p:cNvSpPr>
            <a:spLocks noGrp="1"/>
          </p:cNvSpPr>
          <p:nvPr>
            <p:ph type="body" sz="quarter" idx="10" hasCustomPrompt="1"/>
          </p:nvPr>
        </p:nvSpPr>
        <p:spPr>
          <a:xfrm>
            <a:off x="247650" y="4275610"/>
            <a:ext cx="5786438" cy="2097421"/>
          </a:xfrm>
          <a:prstGeom prst="rect">
            <a:avLst/>
          </a:prstGeom>
        </p:spPr>
        <p:txBody>
          <a:bodyPr vert="horz" numCol="2" spcCol="182880"/>
          <a:lstStyle>
            <a:lvl1pPr marL="0" marR="0" indent="0" algn="r" defTabSz="457200" rtl="0" eaLnBrk="1" fontAlgn="auto" latinLnBrk="0" hangingPunct="1">
              <a:lnSpc>
                <a:spcPct val="100000"/>
              </a:lnSpc>
              <a:spcBef>
                <a:spcPct val="20000"/>
              </a:spcBef>
              <a:spcAft>
                <a:spcPts val="0"/>
              </a:spcAft>
              <a:buClrTx/>
              <a:buSzTx/>
              <a:buFont typeface="Arial"/>
              <a:buNone/>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lvl="0"/>
            <a:endParaRPr lang="en-US" dirty="0" smtClean="0"/>
          </a:p>
        </p:txBody>
      </p:sp>
      <p:sp>
        <p:nvSpPr>
          <p:cNvPr id="11" name="Text Placeholder 26"/>
          <p:cNvSpPr>
            <a:spLocks noGrp="1"/>
          </p:cNvSpPr>
          <p:nvPr>
            <p:ph type="body" sz="quarter" idx="13" hasCustomPrompt="1"/>
          </p:nvPr>
        </p:nvSpPr>
        <p:spPr>
          <a:xfrm>
            <a:off x="6117361" y="4275611"/>
            <a:ext cx="2715429" cy="2097420"/>
          </a:xfrm>
          <a:prstGeom prst="rect">
            <a:avLst/>
          </a:prstGeom>
        </p:spPr>
        <p:txBody>
          <a:bodyPr vert="horz" numCol="1" spcCol="0"/>
          <a:lstStyle>
            <a:lvl1pPr marL="171450" marR="0" indent="-171450" algn="r" defTabSz="457200" rtl="0" eaLnBrk="1" fontAlgn="auto" latinLnBrk="0" hangingPunct="1">
              <a:lnSpc>
                <a:spcPct val="100000"/>
              </a:lnSpc>
              <a:spcBef>
                <a:spcPct val="20000"/>
              </a:spcBef>
              <a:spcAft>
                <a:spcPts val="0"/>
              </a:spcAft>
              <a:buClr>
                <a:srgbClr val="F47C00"/>
              </a:buClr>
              <a:buSzTx/>
              <a:buFont typeface="Arial"/>
              <a:buChar char="•"/>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الإقتصاديجُل </a:t>
            </a:r>
            <a:r>
              <a:rPr lang="en-US" dirty="0" smtClean="0"/>
              <a:t/>
            </a:r>
            <a:br>
              <a:rPr lang="en-US" dirty="0" smtClean="0"/>
            </a:b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endParaRPr lang="en-US" dirty="0" smtClean="0"/>
          </a:p>
        </p:txBody>
      </p:sp>
      <p:sp>
        <p:nvSpPr>
          <p:cNvPr id="7"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0" name="Text Placeholder 4"/>
          <p:cNvSpPr>
            <a:spLocks noGrp="1"/>
          </p:cNvSpPr>
          <p:nvPr>
            <p:ph type="body" sz="quarter" idx="12" hasCustomPrompt="1"/>
          </p:nvPr>
        </p:nvSpPr>
        <p:spPr>
          <a:xfrm>
            <a:off x="236791" y="3458053"/>
            <a:ext cx="8602797" cy="706438"/>
          </a:xfrm>
          <a:prstGeom prst="rect">
            <a:avLst/>
          </a:prstGeom>
        </p:spPr>
        <p:txBody>
          <a:bodyPr vert="horz"/>
          <a:lstStyle>
            <a:lvl1pPr marL="0" indent="0" algn="r">
              <a:lnSpc>
                <a:spcPts val="2000"/>
              </a:lnSpc>
              <a:buNone/>
              <a:defRPr sz="1800" b="1" baseline="0">
                <a:solidFill>
                  <a:srgbClr val="F47C00"/>
                </a:solidFill>
                <a:latin typeface="Tahoma"/>
                <a:cs typeface="Tahoma"/>
              </a:defRPr>
            </a:lvl1pPr>
          </a:lstStyle>
          <a:p>
            <a:pPr lvl="0"/>
            <a:r>
              <a:rPr lang="ar-SA" dirty="0" smtClean="0"/>
              <a:t> تحت أعلنت المناوشات. سقطت</a:t>
            </a:r>
            <a:endParaRPr lang="en-US" dirty="0" smtClean="0"/>
          </a:p>
          <a:p>
            <a:pPr lvl="0"/>
            <a:r>
              <a:rPr lang="ar-SA" dirty="0" smtClean="0"/>
              <a:t>أي ايطاليا، باستسلام الإستسلام كلا. </a:t>
            </a:r>
            <a:endParaRPr lang="en-US" dirty="0"/>
          </a:p>
        </p:txBody>
      </p:sp>
      <p:sp>
        <p:nvSpPr>
          <p:cNvPr id="1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1024453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0" y="1411061"/>
            <a:ext cx="3039241" cy="5074920"/>
          </a:xfrm>
          <a:prstGeom prst="rect">
            <a:avLst/>
          </a:prstGeom>
        </p:spPr>
        <p:txBody>
          <a:bodyPr vert="horz"/>
          <a:lstStyle>
            <a:lvl1pPr marL="0" indent="0">
              <a:buNone/>
              <a:defRPr/>
            </a:lvl1pPr>
          </a:lstStyle>
          <a:p>
            <a:endParaRPr lang="en-US" dirty="0"/>
          </a:p>
        </p:txBody>
      </p:sp>
      <p:sp>
        <p:nvSpPr>
          <p:cNvPr id="10"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5" name="Text Placeholder 4"/>
          <p:cNvSpPr>
            <a:spLocks noGrp="1"/>
          </p:cNvSpPr>
          <p:nvPr>
            <p:ph type="body" sz="quarter" idx="12" hasCustomPrompt="1"/>
          </p:nvPr>
        </p:nvSpPr>
        <p:spPr>
          <a:xfrm>
            <a:off x="3166850" y="3458053"/>
            <a:ext cx="5672738" cy="706438"/>
          </a:xfrm>
          <a:prstGeom prst="rect">
            <a:avLst/>
          </a:prstGeom>
        </p:spPr>
        <p:txBody>
          <a:bodyPr vert="horz"/>
          <a:lstStyle>
            <a:lvl1pPr marL="0" indent="0" algn="r">
              <a:lnSpc>
                <a:spcPts val="2000"/>
              </a:lnSpc>
              <a:buNone/>
              <a:defRPr sz="1800" b="1" baseline="0">
                <a:solidFill>
                  <a:srgbClr val="6BAA36"/>
                </a:solidFill>
                <a:latin typeface="Tahoma"/>
                <a:cs typeface="Tahoma"/>
              </a:defRPr>
            </a:lvl1pPr>
          </a:lstStyle>
          <a:p>
            <a:pPr lvl="0"/>
            <a:r>
              <a:rPr lang="ar-SA" dirty="0" smtClean="0"/>
              <a:t> تحت أعلنت المناوشات. سقطت</a:t>
            </a:r>
            <a:endParaRPr lang="en-US" dirty="0" smtClean="0"/>
          </a:p>
          <a:p>
            <a:pPr lvl="0"/>
            <a:r>
              <a:rPr lang="ar-SA" dirty="0" smtClean="0"/>
              <a:t>أي ايطاليا، باستسلام الإستسلام كلا. </a:t>
            </a:r>
            <a:endParaRPr lang="en-US" dirty="0"/>
          </a:p>
        </p:txBody>
      </p:sp>
      <p:sp>
        <p:nvSpPr>
          <p:cNvPr id="17" name="Title 1"/>
          <p:cNvSpPr>
            <a:spLocks noGrp="1"/>
          </p:cNvSpPr>
          <p:nvPr>
            <p:ph type="ctrTitle" hasCustomPrompt="1"/>
          </p:nvPr>
        </p:nvSpPr>
        <p:spPr>
          <a:xfrm>
            <a:off x="3166849" y="1684778"/>
            <a:ext cx="5651713"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8" name="Subtitle 2"/>
          <p:cNvSpPr>
            <a:spLocks noGrp="1"/>
          </p:cNvSpPr>
          <p:nvPr>
            <p:ph type="subTitle" idx="1" hasCustomPrompt="1"/>
          </p:nvPr>
        </p:nvSpPr>
        <p:spPr>
          <a:xfrm>
            <a:off x="3166849" y="2723929"/>
            <a:ext cx="5651713"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19" name="Text Placeholder 26"/>
          <p:cNvSpPr>
            <a:spLocks noGrp="1"/>
          </p:cNvSpPr>
          <p:nvPr>
            <p:ph type="body" sz="quarter" idx="13" hasCustomPrompt="1"/>
          </p:nvPr>
        </p:nvSpPr>
        <p:spPr>
          <a:xfrm>
            <a:off x="3166850" y="4275610"/>
            <a:ext cx="5672738" cy="2097421"/>
          </a:xfrm>
          <a:prstGeom prst="rect">
            <a:avLst/>
          </a:prstGeom>
        </p:spPr>
        <p:txBody>
          <a:bodyPr vert="horz" numCol="2" spcCol="182880"/>
          <a:lstStyle>
            <a:lvl1pPr marL="0" marR="0" indent="0" algn="r" defTabSz="457200" rtl="0" eaLnBrk="1" fontAlgn="auto" latinLnBrk="0" hangingPunct="1">
              <a:lnSpc>
                <a:spcPct val="100000"/>
              </a:lnSpc>
              <a:spcBef>
                <a:spcPct val="20000"/>
              </a:spcBef>
              <a:spcAft>
                <a:spcPts val="0"/>
              </a:spcAft>
              <a:buClrTx/>
              <a:buSzTx/>
              <a:buFont typeface="Arial"/>
              <a:buNone/>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lvl="0"/>
            <a:endParaRPr lang="en-US" dirty="0" smtClean="0"/>
          </a:p>
        </p:txBody>
      </p:sp>
    </p:spTree>
    <p:extLst>
      <p:ext uri="{BB962C8B-B14F-4D97-AF65-F5344CB8AC3E}">
        <p14:creationId xmlns:p14="http://schemas.microsoft.com/office/powerpoint/2010/main" val="2832700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Picture Placeholder 12"/>
          <p:cNvSpPr>
            <a:spLocks noGrp="1" noChangeAspect="1"/>
          </p:cNvSpPr>
          <p:nvPr>
            <p:ph type="pic" sz="quarter" idx="10" hasCustomPrompt="1"/>
          </p:nvPr>
        </p:nvSpPr>
        <p:spPr>
          <a:xfrm>
            <a:off x="349830"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18" name="Picture Placeholder 12"/>
          <p:cNvSpPr>
            <a:spLocks noGrp="1" noChangeAspect="1"/>
          </p:cNvSpPr>
          <p:nvPr>
            <p:ph type="pic" sz="quarter" idx="14" hasCustomPrompt="1"/>
          </p:nvPr>
        </p:nvSpPr>
        <p:spPr>
          <a:xfrm>
            <a:off x="3216854"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20" name="Picture Placeholder 12"/>
          <p:cNvSpPr>
            <a:spLocks noGrp="1" noChangeAspect="1"/>
          </p:cNvSpPr>
          <p:nvPr>
            <p:ph type="pic" sz="quarter" idx="16" hasCustomPrompt="1"/>
          </p:nvPr>
        </p:nvSpPr>
        <p:spPr>
          <a:xfrm>
            <a:off x="6075941"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12"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3" name="Text Placeholder 4"/>
          <p:cNvSpPr>
            <a:spLocks noGrp="1"/>
          </p:cNvSpPr>
          <p:nvPr>
            <p:ph type="body" sz="quarter" idx="19" hasCustomPrompt="1"/>
          </p:nvPr>
        </p:nvSpPr>
        <p:spPr>
          <a:xfrm>
            <a:off x="271401" y="3329859"/>
            <a:ext cx="2786070"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4" name="Text Placeholder 4"/>
          <p:cNvSpPr>
            <a:spLocks noGrp="1"/>
          </p:cNvSpPr>
          <p:nvPr>
            <p:ph type="body" sz="quarter" idx="20" hasCustomPrompt="1"/>
          </p:nvPr>
        </p:nvSpPr>
        <p:spPr>
          <a:xfrm>
            <a:off x="3162786" y="3329859"/>
            <a:ext cx="2786070"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5" name="Text Placeholder 4"/>
          <p:cNvSpPr>
            <a:spLocks noGrp="1"/>
          </p:cNvSpPr>
          <p:nvPr>
            <p:ph type="body" sz="quarter" idx="21" hasCustomPrompt="1"/>
          </p:nvPr>
        </p:nvSpPr>
        <p:spPr>
          <a:xfrm>
            <a:off x="6054169" y="3329859"/>
            <a:ext cx="2785543"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2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2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824318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2" name="Picture Placeholder 21"/>
          <p:cNvSpPr>
            <a:spLocks noGrp="1"/>
          </p:cNvSpPr>
          <p:nvPr>
            <p:ph type="pic" sz="quarter" idx="16"/>
          </p:nvPr>
        </p:nvSpPr>
        <p:spPr>
          <a:xfrm>
            <a:off x="341313"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3" name="Picture Placeholder 21"/>
          <p:cNvSpPr>
            <a:spLocks noGrp="1"/>
          </p:cNvSpPr>
          <p:nvPr>
            <p:ph type="pic" sz="quarter" idx="17"/>
          </p:nvPr>
        </p:nvSpPr>
        <p:spPr>
          <a:xfrm>
            <a:off x="3221046"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4" name="Picture Placeholder 21"/>
          <p:cNvSpPr>
            <a:spLocks noGrp="1"/>
          </p:cNvSpPr>
          <p:nvPr>
            <p:ph type="pic" sz="quarter" idx="18"/>
          </p:nvPr>
        </p:nvSpPr>
        <p:spPr>
          <a:xfrm>
            <a:off x="6100779" y="4779958"/>
            <a:ext cx="2659062" cy="1398192"/>
          </a:xfrm>
          <a:prstGeom prst="rect">
            <a:avLst/>
          </a:prstGeom>
        </p:spPr>
        <p:txBody>
          <a:bodyPr vert="horz"/>
          <a:lstStyle>
            <a:lvl1pPr marL="0" indent="0">
              <a:buNone/>
              <a:defRPr sz="1000">
                <a:latin typeface="Arial"/>
              </a:defRPr>
            </a:lvl1pPr>
          </a:lstStyle>
          <a:p>
            <a:endParaRPr lang="en-US" dirty="0"/>
          </a:p>
        </p:txBody>
      </p:sp>
      <p:sp>
        <p:nvSpPr>
          <p:cNvPr id="25" name="Text Placeholder 15"/>
          <p:cNvSpPr>
            <a:spLocks noGrp="1"/>
          </p:cNvSpPr>
          <p:nvPr>
            <p:ph type="body" sz="quarter" idx="11" hasCustomPrompt="1"/>
          </p:nvPr>
        </p:nvSpPr>
        <p:spPr>
          <a:xfrm>
            <a:off x="271401"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6" name="Text Placeholder 15"/>
          <p:cNvSpPr>
            <a:spLocks noGrp="1"/>
          </p:cNvSpPr>
          <p:nvPr>
            <p:ph type="body" sz="quarter" idx="13" hasCustomPrompt="1"/>
          </p:nvPr>
        </p:nvSpPr>
        <p:spPr>
          <a:xfrm>
            <a:off x="3162786"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7" name="Text Placeholder 15"/>
          <p:cNvSpPr>
            <a:spLocks noGrp="1"/>
          </p:cNvSpPr>
          <p:nvPr>
            <p:ph type="body" sz="quarter" idx="15" hasCustomPrompt="1"/>
          </p:nvPr>
        </p:nvSpPr>
        <p:spPr>
          <a:xfrm>
            <a:off x="6054170" y="4039952"/>
            <a:ext cx="2785543"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8"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29" name="Text Placeholder 4"/>
          <p:cNvSpPr>
            <a:spLocks noGrp="1"/>
          </p:cNvSpPr>
          <p:nvPr>
            <p:ph type="body" sz="quarter" idx="19" hasCustomPrompt="1"/>
          </p:nvPr>
        </p:nvSpPr>
        <p:spPr>
          <a:xfrm>
            <a:off x="271401" y="3329859"/>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0" name="Text Placeholder 4"/>
          <p:cNvSpPr>
            <a:spLocks noGrp="1"/>
          </p:cNvSpPr>
          <p:nvPr>
            <p:ph type="body" sz="quarter" idx="20" hasCustomPrompt="1"/>
          </p:nvPr>
        </p:nvSpPr>
        <p:spPr>
          <a:xfrm>
            <a:off x="3162786" y="3329859"/>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1" name="Text Placeholder 4"/>
          <p:cNvSpPr>
            <a:spLocks noGrp="1"/>
          </p:cNvSpPr>
          <p:nvPr>
            <p:ph type="body" sz="quarter" idx="21" hasCustomPrompt="1"/>
          </p:nvPr>
        </p:nvSpPr>
        <p:spPr>
          <a:xfrm>
            <a:off x="6054169" y="3329859"/>
            <a:ext cx="2785543"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3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596132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3" name="Picture Placeholder 21"/>
          <p:cNvSpPr>
            <a:spLocks noGrp="1"/>
          </p:cNvSpPr>
          <p:nvPr>
            <p:ph type="pic" sz="quarter" idx="16"/>
          </p:nvPr>
        </p:nvSpPr>
        <p:spPr>
          <a:xfrm>
            <a:off x="341313"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4" name="Picture Placeholder 21"/>
          <p:cNvSpPr>
            <a:spLocks noGrp="1"/>
          </p:cNvSpPr>
          <p:nvPr>
            <p:ph type="pic" sz="quarter" idx="17"/>
          </p:nvPr>
        </p:nvSpPr>
        <p:spPr>
          <a:xfrm>
            <a:off x="3221046"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5" name="Picture Placeholder 21"/>
          <p:cNvSpPr>
            <a:spLocks noGrp="1"/>
          </p:cNvSpPr>
          <p:nvPr>
            <p:ph type="pic" sz="quarter" idx="18"/>
          </p:nvPr>
        </p:nvSpPr>
        <p:spPr>
          <a:xfrm>
            <a:off x="6100779" y="4779958"/>
            <a:ext cx="2659062" cy="1398192"/>
          </a:xfrm>
          <a:prstGeom prst="rect">
            <a:avLst/>
          </a:prstGeom>
        </p:spPr>
        <p:txBody>
          <a:bodyPr vert="horz"/>
          <a:lstStyle>
            <a:lvl1pPr marL="0" indent="0">
              <a:buNone/>
              <a:defRPr sz="1000">
                <a:latin typeface="Arial"/>
              </a:defRPr>
            </a:lvl1pPr>
          </a:lstStyle>
          <a:p>
            <a:endParaRPr lang="en-US" dirty="0"/>
          </a:p>
        </p:txBody>
      </p:sp>
      <p:sp>
        <p:nvSpPr>
          <p:cNvPr id="26" name="Picture Placeholder 21"/>
          <p:cNvSpPr>
            <a:spLocks noGrp="1"/>
          </p:cNvSpPr>
          <p:nvPr>
            <p:ph type="pic" sz="quarter" idx="19"/>
          </p:nvPr>
        </p:nvSpPr>
        <p:spPr>
          <a:xfrm>
            <a:off x="1877895" y="2566427"/>
            <a:ext cx="1179576" cy="1106424"/>
          </a:xfrm>
          <a:prstGeom prst="rect">
            <a:avLst/>
          </a:prstGeom>
        </p:spPr>
        <p:txBody>
          <a:bodyPr vert="horz"/>
          <a:lstStyle>
            <a:lvl1pPr marL="0" indent="0">
              <a:buNone/>
              <a:defRPr sz="1000">
                <a:latin typeface="Arial"/>
              </a:defRPr>
            </a:lvl1pPr>
          </a:lstStyle>
          <a:p>
            <a:endParaRPr lang="en-US" dirty="0"/>
          </a:p>
        </p:txBody>
      </p:sp>
      <p:sp>
        <p:nvSpPr>
          <p:cNvPr id="14" name="Picture Placeholder 21"/>
          <p:cNvSpPr>
            <a:spLocks noGrp="1"/>
          </p:cNvSpPr>
          <p:nvPr>
            <p:ph type="pic" sz="quarter" idx="20"/>
          </p:nvPr>
        </p:nvSpPr>
        <p:spPr>
          <a:xfrm>
            <a:off x="4769280" y="2569597"/>
            <a:ext cx="1179576" cy="1106424"/>
          </a:xfrm>
          <a:prstGeom prst="rect">
            <a:avLst/>
          </a:prstGeom>
        </p:spPr>
        <p:txBody>
          <a:bodyPr vert="horz"/>
          <a:lstStyle>
            <a:lvl1pPr marL="0" indent="0">
              <a:buNone/>
              <a:defRPr sz="1000">
                <a:latin typeface="Arial"/>
              </a:defRPr>
            </a:lvl1pPr>
          </a:lstStyle>
          <a:p>
            <a:endParaRPr lang="en-US" dirty="0"/>
          </a:p>
        </p:txBody>
      </p:sp>
      <p:sp>
        <p:nvSpPr>
          <p:cNvPr id="15" name="Picture Placeholder 21"/>
          <p:cNvSpPr>
            <a:spLocks noGrp="1"/>
          </p:cNvSpPr>
          <p:nvPr>
            <p:ph type="pic" sz="quarter" idx="21"/>
          </p:nvPr>
        </p:nvSpPr>
        <p:spPr>
          <a:xfrm>
            <a:off x="7660137" y="2569597"/>
            <a:ext cx="1179576" cy="1106424"/>
          </a:xfrm>
          <a:prstGeom prst="rect">
            <a:avLst/>
          </a:prstGeom>
        </p:spPr>
        <p:txBody>
          <a:bodyPr vert="horz"/>
          <a:lstStyle>
            <a:lvl1pPr marL="0" indent="0">
              <a:buNone/>
              <a:defRPr sz="1000">
                <a:latin typeface="Arial"/>
              </a:defRPr>
            </a:lvl1pPr>
          </a:lstStyle>
          <a:p>
            <a:endParaRPr lang="en-US" dirty="0"/>
          </a:p>
        </p:txBody>
      </p:sp>
      <p:sp>
        <p:nvSpPr>
          <p:cNvPr id="27"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28" name="Text Placeholder 15"/>
          <p:cNvSpPr>
            <a:spLocks noGrp="1"/>
          </p:cNvSpPr>
          <p:nvPr>
            <p:ph type="body" sz="quarter" idx="11" hasCustomPrompt="1"/>
          </p:nvPr>
        </p:nvSpPr>
        <p:spPr>
          <a:xfrm>
            <a:off x="271401"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9" name="Text Placeholder 15"/>
          <p:cNvSpPr>
            <a:spLocks noGrp="1"/>
          </p:cNvSpPr>
          <p:nvPr>
            <p:ph type="body" sz="quarter" idx="13" hasCustomPrompt="1"/>
          </p:nvPr>
        </p:nvSpPr>
        <p:spPr>
          <a:xfrm>
            <a:off x="3162786"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30" name="Text Placeholder 15"/>
          <p:cNvSpPr>
            <a:spLocks noGrp="1"/>
          </p:cNvSpPr>
          <p:nvPr>
            <p:ph type="body" sz="quarter" idx="15" hasCustomPrompt="1"/>
          </p:nvPr>
        </p:nvSpPr>
        <p:spPr>
          <a:xfrm>
            <a:off x="6054170" y="4039952"/>
            <a:ext cx="2785543"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34" name="Text Placeholder 4"/>
          <p:cNvSpPr>
            <a:spLocks noGrp="1"/>
          </p:cNvSpPr>
          <p:nvPr>
            <p:ph type="body" sz="quarter" idx="22" hasCustomPrompt="1"/>
          </p:nvPr>
        </p:nvSpPr>
        <p:spPr>
          <a:xfrm>
            <a:off x="271401" y="1595738"/>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5" name="Text Placeholder 4"/>
          <p:cNvSpPr>
            <a:spLocks noGrp="1"/>
          </p:cNvSpPr>
          <p:nvPr>
            <p:ph type="body" sz="quarter" idx="23" hasCustomPrompt="1"/>
          </p:nvPr>
        </p:nvSpPr>
        <p:spPr>
          <a:xfrm>
            <a:off x="3162786" y="1595738"/>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6" name="Text Placeholder 4"/>
          <p:cNvSpPr>
            <a:spLocks noGrp="1"/>
          </p:cNvSpPr>
          <p:nvPr>
            <p:ph type="body" sz="quarter" idx="24" hasCustomPrompt="1"/>
          </p:nvPr>
        </p:nvSpPr>
        <p:spPr>
          <a:xfrm>
            <a:off x="6054169" y="1595738"/>
            <a:ext cx="2785543"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Tree>
    <p:extLst>
      <p:ext uri="{BB962C8B-B14F-4D97-AF65-F5344CB8AC3E}">
        <p14:creationId xmlns:p14="http://schemas.microsoft.com/office/powerpoint/2010/main" val="3804096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4905542" y="1684778"/>
            <a:ext cx="3936835" cy="1039151"/>
          </a:xfrm>
          <a:prstGeom prst="rect">
            <a:avLst/>
          </a:prstGeom>
        </p:spPr>
        <p:txBody>
          <a:bodyPr/>
          <a:lstStyle>
            <a:lvl1pPr algn="r">
              <a:lnSpc>
                <a:spcPts val="3600"/>
              </a:lnSpc>
              <a:defRPr sz="3600" b="1">
                <a:solidFill>
                  <a:schemeClr val="bg1"/>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4" name="Subtitle 2"/>
          <p:cNvSpPr>
            <a:spLocks noGrp="1"/>
          </p:cNvSpPr>
          <p:nvPr>
            <p:ph type="subTitle" idx="1" hasCustomPrompt="1"/>
          </p:nvPr>
        </p:nvSpPr>
        <p:spPr>
          <a:xfrm>
            <a:off x="4905542" y="2723929"/>
            <a:ext cx="3936835" cy="402899"/>
          </a:xfrm>
          <a:prstGeom prst="rect">
            <a:avLst/>
          </a:prstGeom>
        </p:spPr>
        <p:txBody>
          <a:bodyPr/>
          <a:lstStyle>
            <a:lvl1pPr marL="0" indent="0" algn="r">
              <a:buNone/>
              <a:defRPr sz="1800">
                <a:solidFill>
                  <a:schemeClr val="bg1"/>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7" name="Text Placeholder 6"/>
          <p:cNvSpPr>
            <a:spLocks noGrp="1"/>
          </p:cNvSpPr>
          <p:nvPr>
            <p:ph type="body" sz="quarter" idx="10" hasCustomPrompt="1"/>
          </p:nvPr>
        </p:nvSpPr>
        <p:spPr>
          <a:xfrm>
            <a:off x="4905542" y="3504665"/>
            <a:ext cx="3936835" cy="759555"/>
          </a:xfrm>
          <a:prstGeom prst="rect">
            <a:avLst/>
          </a:prstGeom>
        </p:spPr>
        <p:txBody>
          <a:bodyPr vert="horz"/>
          <a:lstStyle>
            <a:lvl1pPr marL="0" indent="0" algn="r">
              <a:lnSpc>
                <a:spcPts val="2400"/>
              </a:lnSpc>
              <a:buNone/>
              <a:defRPr sz="2000" baseline="0">
                <a:solidFill>
                  <a:srgbClr val="B1A99E"/>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0" name="Text Placeholder 8"/>
          <p:cNvSpPr>
            <a:spLocks noGrp="1"/>
          </p:cNvSpPr>
          <p:nvPr>
            <p:ph type="body" sz="quarter" idx="11" hasCustomPrompt="1"/>
          </p:nvPr>
        </p:nvSpPr>
        <p:spPr>
          <a:xfrm>
            <a:off x="5895972" y="4360896"/>
            <a:ext cx="2946406" cy="1907277"/>
          </a:xfrm>
          <a:prstGeom prst="rect">
            <a:avLst/>
          </a:prstGeom>
        </p:spPr>
        <p:txBody>
          <a:bodyPr vert="horz"/>
          <a:lstStyle>
            <a:lvl1pPr marL="0" indent="0" algn="r">
              <a:lnSpc>
                <a:spcPts val="1200"/>
              </a:lnSpc>
              <a:buNone/>
              <a:defRPr sz="1100" baseline="0">
                <a:solidFill>
                  <a:schemeClr val="bg1"/>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p>
        </p:txBody>
      </p:sp>
      <p:sp>
        <p:nvSpPr>
          <p:cNvPr id="11"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Tree>
    <p:extLst>
      <p:ext uri="{BB962C8B-B14F-4D97-AF65-F5344CB8AC3E}">
        <p14:creationId xmlns:p14="http://schemas.microsoft.com/office/powerpoint/2010/main" val="3876963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Chart Placeholder 12"/>
          <p:cNvSpPr>
            <a:spLocks noGrp="1"/>
          </p:cNvSpPr>
          <p:nvPr>
            <p:ph type="chart" sz="quarter" idx="10"/>
          </p:nvPr>
        </p:nvSpPr>
        <p:spPr>
          <a:xfrm>
            <a:off x="247850" y="1684338"/>
            <a:ext cx="4611083" cy="4581366"/>
          </a:xfrm>
          <a:prstGeom prst="rect">
            <a:avLst/>
          </a:prstGeom>
        </p:spPr>
        <p:txBody>
          <a:bodyPr vert="horz"/>
          <a:lstStyle>
            <a:lvl1pPr marL="0" indent="0">
              <a:buNone/>
              <a:defRPr/>
            </a:lvl1pPr>
          </a:lstStyle>
          <a:p>
            <a:endParaRPr lang="en-US" dirty="0"/>
          </a:p>
        </p:txBody>
      </p:sp>
      <p:sp>
        <p:nvSpPr>
          <p:cNvPr id="9" name="Text Placeholder 6"/>
          <p:cNvSpPr>
            <a:spLocks noGrp="1"/>
          </p:cNvSpPr>
          <p:nvPr>
            <p:ph type="body" sz="quarter" idx="11" hasCustomPrompt="1"/>
          </p:nvPr>
        </p:nvSpPr>
        <p:spPr>
          <a:xfrm>
            <a:off x="4998759" y="3565307"/>
            <a:ext cx="3819803" cy="608493"/>
          </a:xfrm>
          <a:prstGeom prst="rect">
            <a:avLst/>
          </a:prstGeom>
        </p:spPr>
        <p:txBody>
          <a:bodyPr vert="horz"/>
          <a:lstStyle>
            <a:lvl1pPr marL="0" indent="0" algn="r">
              <a:lnSpc>
                <a:spcPts val="1800"/>
              </a:lnSpc>
              <a:buNone/>
              <a:defRPr sz="2000" baseline="0">
                <a:solidFill>
                  <a:srgbClr val="B1A99E"/>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8"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5" name="Title 1"/>
          <p:cNvSpPr>
            <a:spLocks noGrp="1"/>
          </p:cNvSpPr>
          <p:nvPr>
            <p:ph type="ctrTitle" hasCustomPrompt="1"/>
          </p:nvPr>
        </p:nvSpPr>
        <p:spPr>
          <a:xfrm>
            <a:off x="4998759" y="1684778"/>
            <a:ext cx="3819804"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6" name="Subtitle 2"/>
          <p:cNvSpPr>
            <a:spLocks noGrp="1"/>
          </p:cNvSpPr>
          <p:nvPr>
            <p:ph type="subTitle" idx="1" hasCustomPrompt="1"/>
          </p:nvPr>
        </p:nvSpPr>
        <p:spPr>
          <a:xfrm>
            <a:off x="4998759" y="2723929"/>
            <a:ext cx="3819804"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20" name="Text Placeholder 26"/>
          <p:cNvSpPr>
            <a:spLocks noGrp="1"/>
          </p:cNvSpPr>
          <p:nvPr>
            <p:ph type="body" sz="quarter" idx="13" hasCustomPrompt="1"/>
          </p:nvPr>
        </p:nvSpPr>
        <p:spPr>
          <a:xfrm>
            <a:off x="4998759" y="4252309"/>
            <a:ext cx="3834031" cy="2097420"/>
          </a:xfrm>
          <a:prstGeom prst="rect">
            <a:avLst/>
          </a:prstGeom>
        </p:spPr>
        <p:txBody>
          <a:bodyPr vert="horz" numCol="1" spcCol="0"/>
          <a:lstStyle>
            <a:lvl1pPr marL="171450" marR="0" indent="-171450" algn="r" defTabSz="457200" rtl="0" eaLnBrk="1" fontAlgn="auto" latinLnBrk="0" hangingPunct="1">
              <a:lnSpc>
                <a:spcPct val="100000"/>
              </a:lnSpc>
              <a:spcBef>
                <a:spcPct val="20000"/>
              </a:spcBef>
              <a:spcAft>
                <a:spcPts val="0"/>
              </a:spcAft>
              <a:buClr>
                <a:srgbClr val="F47C00"/>
              </a:buClr>
              <a:buSzTx/>
              <a:buFont typeface="Arial"/>
              <a:buChar char="•"/>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الإقتصاديجُل </a:t>
            </a:r>
            <a:r>
              <a:rPr lang="en-US" dirty="0" smtClean="0"/>
              <a:t/>
            </a:r>
            <a:br>
              <a:rPr lang="en-US" dirty="0" smtClean="0"/>
            </a:b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endParaRPr lang="en-US" dirty="0" smtClean="0"/>
          </a:p>
        </p:txBody>
      </p:sp>
    </p:spTree>
    <p:extLst>
      <p:ext uri="{BB962C8B-B14F-4D97-AF65-F5344CB8AC3E}">
        <p14:creationId xmlns:p14="http://schemas.microsoft.com/office/powerpoint/2010/main" val="28213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3915112" y="3126596"/>
            <a:ext cx="4927264" cy="646331"/>
          </a:xfrm>
          <a:prstGeom prst="rect">
            <a:avLst/>
          </a:prstGeom>
        </p:spPr>
        <p:txBody>
          <a:bodyPr vert="horz" wrap="square" anchor="ctr" anchorCtr="0">
            <a:spAutoFit/>
          </a:bodyPr>
          <a:lstStyle>
            <a:lvl1pPr algn="r">
              <a:defRPr sz="3600" b="1" i="0">
                <a:solidFill>
                  <a:srgbClr val="FFFFFF"/>
                </a:solidFill>
                <a:latin typeface="Tahoma"/>
                <a:cs typeface="Tahoma"/>
              </a:defRPr>
            </a:lvl1pPr>
          </a:lstStyle>
          <a:p>
            <a:r>
              <a:rPr lang="ar-SA" dirty="0" smtClean="0"/>
              <a:t>العنوان الرئيسي</a:t>
            </a:r>
            <a:endParaRPr lang="en-US" dirty="0"/>
          </a:p>
        </p:txBody>
      </p:sp>
      <p:sp>
        <p:nvSpPr>
          <p:cNvPr id="9" name="Subtitle 2"/>
          <p:cNvSpPr>
            <a:spLocks noGrp="1"/>
          </p:cNvSpPr>
          <p:nvPr>
            <p:ph type="subTitle" idx="1" hasCustomPrompt="1"/>
          </p:nvPr>
        </p:nvSpPr>
        <p:spPr>
          <a:xfrm>
            <a:off x="3915111" y="3936347"/>
            <a:ext cx="4927265" cy="705559"/>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204081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dirty="0" smtClean="0"/>
              <a:t>القسم المفرق</a:t>
            </a:r>
            <a:r>
              <a:rPr lang="en-US" dirty="0" smtClean="0"/>
              <a:t/>
            </a:r>
            <a:br>
              <a:rPr lang="en-US" dirty="0" smtClean="0"/>
            </a:br>
            <a:r>
              <a:rPr lang="en-US" dirty="0" smtClean="0"/>
              <a:t>)</a:t>
            </a:r>
            <a:r>
              <a:rPr lang="ar-SA" dirty="0" smtClean="0"/>
              <a:t>صورة الخيار</a:t>
            </a:r>
            <a:r>
              <a:rPr lang="en-US" dirty="0" smtClean="0"/>
              <a:t>(</a:t>
            </a:r>
            <a:endParaRPr lang="en-US" dirty="0"/>
          </a:p>
        </p:txBody>
      </p:sp>
      <p:sp>
        <p:nvSpPr>
          <p:cNvPr id="4"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77004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dirty="0" smtClean="0"/>
              <a:t>القسم المفرق</a:t>
            </a:r>
            <a:r>
              <a:rPr lang="en-US" dirty="0" smtClean="0"/>
              <a:t/>
            </a:r>
            <a:br>
              <a:rPr lang="en-US" dirty="0" smtClean="0"/>
            </a:br>
            <a:r>
              <a:rPr lang="en-US" dirty="0" smtClean="0"/>
              <a:t>)</a:t>
            </a:r>
            <a:r>
              <a:rPr lang="ar-SA" dirty="0" smtClean="0"/>
              <a:t>صورة الخيار</a:t>
            </a:r>
            <a:r>
              <a:rPr lang="en-US" dirty="0" smtClean="0"/>
              <a:t>(</a:t>
            </a:r>
            <a:endParaRPr lang="en-US" dirty="0"/>
          </a:p>
        </p:txBody>
      </p:sp>
      <p:sp>
        <p:nvSpPr>
          <p:cNvPr id="9"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365028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9"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0572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3"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14832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253952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997796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46060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56079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450979" y="2780522"/>
            <a:ext cx="8534400" cy="1470025"/>
          </a:xfrm>
        </p:spPr>
        <p:txBody>
          <a:bodyPr>
            <a:normAutofit/>
          </a:bodyPr>
          <a:lstStyle/>
          <a:p>
            <a:pPr rtl="1"/>
            <a:r>
              <a:rPr lang="ar-AE" dirty="0" smtClean="0">
                <a:cs typeface="AL-Mohanad" pitchFamily="2" charset="-78"/>
              </a:rPr>
              <a:t>تقارير </a:t>
            </a:r>
            <a:r>
              <a:rPr lang="ar-AE" dirty="0">
                <a:cs typeface="AL-Mohanad" pitchFamily="2" charset="-78"/>
              </a:rPr>
              <a:t>جودة الخدمات للهاتف الثابت والمتحرك عن الربع</a:t>
            </a:r>
            <a:br>
              <a:rPr lang="ar-AE" dirty="0">
                <a:cs typeface="AL-Mohanad" pitchFamily="2" charset="-78"/>
              </a:rPr>
            </a:br>
            <a:r>
              <a:rPr lang="ar-AE" dirty="0" smtClean="0">
                <a:latin typeface="Gill Sans MT" pitchFamily="34" charset="0"/>
                <a:cs typeface="AL-Mohanad" pitchFamily="2" charset="-78"/>
              </a:rPr>
              <a:t>1 .2 .3 .4</a:t>
            </a:r>
            <a:r>
              <a:rPr lang="en-US" dirty="0">
                <a:latin typeface="Gill Sans MT" pitchFamily="34" charset="0"/>
                <a:cs typeface="AL-Mohanad" pitchFamily="2" charset="-78"/>
              </a:rPr>
              <a:t> </a:t>
            </a:r>
            <a:r>
              <a:rPr lang="en-US" dirty="0" smtClean="0">
                <a:latin typeface="Gill Sans MT" pitchFamily="34" charset="0"/>
                <a:cs typeface="AL-Mohanad" pitchFamily="2" charset="-78"/>
              </a:rPr>
              <a:t>2016 </a:t>
            </a:r>
            <a:endParaRPr lang="en-US" dirty="0">
              <a:latin typeface="Gill Sans MT" pitchFamily="34" charset="0"/>
              <a:cs typeface="AL-Mohanad" pitchFamily="2" charset="-78"/>
            </a:endParaRPr>
          </a:p>
        </p:txBody>
      </p:sp>
    </p:spTree>
    <p:extLst>
      <p:ext uri="{BB962C8B-B14F-4D97-AF65-F5344CB8AC3E}">
        <p14:creationId xmlns:p14="http://schemas.microsoft.com/office/powerpoint/2010/main" val="2259344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cs typeface="AL-Mohanad" pitchFamily="2" charset="-78"/>
              </a:rPr>
              <a:pPr/>
              <a:t>10</a:t>
            </a:fld>
            <a:endParaRPr lang="en-US" dirty="0">
              <a:cs typeface="AL-Mohanad" pitchFamily="2" charset="-78"/>
            </a:endParaRPr>
          </a:p>
        </p:txBody>
      </p:sp>
      <p:sp>
        <p:nvSpPr>
          <p:cNvPr id="5" name="Title 1"/>
          <p:cNvSpPr>
            <a:spLocks noGrp="1"/>
          </p:cNvSpPr>
          <p:nvPr>
            <p:ph type="ctrTitle"/>
          </p:nvPr>
        </p:nvSpPr>
        <p:spPr>
          <a:xfrm>
            <a:off x="1231641" y="1408922"/>
            <a:ext cx="7586922" cy="1039151"/>
          </a:xfrm>
        </p:spPr>
        <p:txBody>
          <a:bodyPr>
            <a:normAutofit/>
          </a:bodyPr>
          <a:lstStyle/>
          <a:p>
            <a:pPr algn="r"/>
            <a:r>
              <a:rPr lang="ar-AE" sz="2400" dirty="0">
                <a:latin typeface="Berlin Sans FB" pitchFamily="34" charset="0"/>
                <a:cs typeface="AL-Mohanad" pitchFamily="2" charset="-78"/>
              </a:rPr>
              <a:t>خدمات الصوت للهاتف المتحرك - الربع </a:t>
            </a:r>
            <a:r>
              <a:rPr lang="ar-AE" sz="2400" dirty="0" smtClean="0">
                <a:latin typeface="Berlin Sans FB" pitchFamily="34" charset="0"/>
                <a:cs typeface="AL-Mohanad" pitchFamily="2" charset="-78"/>
              </a:rPr>
              <a:t>الثاني </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cs typeface="AL-Mohanad" pitchFamily="2" charset="-78"/>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chemeClr val="tx1">
                  <a:tint val="75000"/>
                </a:schemeClr>
              </a:solidFill>
              <a:effectLst/>
              <a:uLnTx/>
              <a:uFillTx/>
              <a:cs typeface="AL-Mohanad" pitchFamily="2"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2303150620"/>
              </p:ext>
            </p:extLst>
          </p:nvPr>
        </p:nvGraphicFramePr>
        <p:xfrm>
          <a:off x="914401" y="2099388"/>
          <a:ext cx="7315203" cy="1576815"/>
        </p:xfrm>
        <a:graphic>
          <a:graphicData uri="http://schemas.openxmlformats.org/drawingml/2006/table">
            <a:tbl>
              <a:tblPr/>
              <a:tblGrid>
                <a:gridCol w="2608003"/>
                <a:gridCol w="2353600"/>
                <a:gridCol w="2353600"/>
              </a:tblGrid>
              <a:tr h="153785">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68202">
                <a:tc>
                  <a:txBody>
                    <a:bodyPr/>
                    <a:lstStyle/>
                    <a:p>
                      <a:pPr algn="ctr" rtl="0" fontAlgn="b"/>
                      <a:r>
                        <a:rPr lang="en-US" sz="10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المقاسم</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68202">
                <a:tc>
                  <a:txBody>
                    <a:bodyPr/>
                    <a:lstStyle/>
                    <a:p>
                      <a:pPr algn="ctr" rtl="0" fontAlgn="b"/>
                      <a:r>
                        <a:rPr lang="en-US" sz="1000" b="0" i="0" u="none" strike="noStrike">
                          <a:solidFill>
                            <a:srgbClr val="000000"/>
                          </a:solidFill>
                          <a:effectLst/>
                          <a:latin typeface="Gill Sans MT" panose="020B0502020104020203" pitchFamily="34" charset="0"/>
                        </a:rPr>
                        <a:t>99.98%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الراديو</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49900">
                <a:tc>
                  <a:txBody>
                    <a:bodyPr/>
                    <a:lstStyle/>
                    <a:p>
                      <a:pPr algn="ctr" rtl="0" fontAlgn="b"/>
                      <a:r>
                        <a:rPr lang="en-US" sz="1000" b="0" i="0" u="none" strike="noStrike">
                          <a:solidFill>
                            <a:srgbClr val="000000"/>
                          </a:solidFill>
                          <a:effectLst/>
                          <a:latin typeface="Gill Sans MT" panose="020B0502020104020203" pitchFamily="34" charset="0"/>
                        </a:rPr>
                        <a:t>99.52%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98.28%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نجاح اتمام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49900">
                <a:tc>
                  <a:txBody>
                    <a:bodyPr/>
                    <a:lstStyle/>
                    <a:p>
                      <a:pPr algn="ctr" rtl="0" fontAlgn="b"/>
                      <a:r>
                        <a:rPr lang="en-US" sz="1000" b="0" i="0" u="none" strike="noStrike">
                          <a:solidFill>
                            <a:srgbClr val="000000"/>
                          </a:solidFill>
                          <a:effectLst/>
                          <a:latin typeface="Gill Sans MT" panose="020B0502020104020203" pitchFamily="34" charset="0"/>
                        </a:rPr>
                        <a:t>99.82%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اتمام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49900">
                <a:tc>
                  <a:txBody>
                    <a:bodyPr/>
                    <a:lstStyle/>
                    <a:p>
                      <a:pPr algn="ctr" rtl="0" fontAlgn="b"/>
                      <a:r>
                        <a:rPr lang="en-US" sz="1000" b="0" i="0" u="none" strike="noStrike">
                          <a:solidFill>
                            <a:srgbClr val="000000"/>
                          </a:solidFill>
                          <a:effectLst/>
                          <a:latin typeface="Gill Sans MT" panose="020B0502020104020203" pitchFamily="34" charset="0"/>
                        </a:rPr>
                        <a:t>99.76%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98.52%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49900">
                <a:tc>
                  <a:txBody>
                    <a:bodyPr/>
                    <a:lstStyle/>
                    <a:p>
                      <a:pPr algn="ctr" rtl="0" fontAlgn="b"/>
                      <a:r>
                        <a:rPr lang="en-US" sz="1000" b="0" i="0" u="none" strike="noStrike" dirty="0">
                          <a:solidFill>
                            <a:srgbClr val="000000"/>
                          </a:solidFill>
                          <a:effectLst/>
                          <a:latin typeface="Gill Sans MT" panose="020B0502020104020203" pitchFamily="34" charset="0"/>
                        </a:rPr>
                        <a:t>99.93%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99.84%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011692235"/>
              </p:ext>
            </p:extLst>
          </p:nvPr>
        </p:nvGraphicFramePr>
        <p:xfrm>
          <a:off x="914401" y="3820561"/>
          <a:ext cx="7315203" cy="2596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2612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11</a:t>
            </a:fld>
            <a:endParaRPr lang="en-US" dirty="0"/>
          </a:p>
        </p:txBody>
      </p:sp>
      <p:sp>
        <p:nvSpPr>
          <p:cNvPr id="5" name="Title 1"/>
          <p:cNvSpPr>
            <a:spLocks noGrp="1"/>
          </p:cNvSpPr>
          <p:nvPr>
            <p:ph type="ctrTitle"/>
          </p:nvPr>
        </p:nvSpPr>
        <p:spPr>
          <a:xfrm>
            <a:off x="2034073" y="1408922"/>
            <a:ext cx="6784490" cy="1039151"/>
          </a:xfrm>
        </p:spPr>
        <p:txBody>
          <a:bodyPr>
            <a:normAutofit/>
          </a:bodyPr>
          <a:lstStyle/>
          <a:p>
            <a:pPr algn="r" rtl="1"/>
            <a:r>
              <a:rPr lang="ar-AE" sz="2400" dirty="0" smtClean="0">
                <a:latin typeface="Berlin Sans FB" pitchFamily="34" charset="0"/>
                <a:cs typeface="AL-Mohanad" pitchFamily="2" charset="-78"/>
              </a:rPr>
              <a:t>خدمات </a:t>
            </a:r>
            <a:r>
              <a:rPr lang="ar-AE" sz="2400" dirty="0">
                <a:latin typeface="Berlin Sans FB" pitchFamily="34" charset="0"/>
                <a:cs typeface="AL-Mohanad" pitchFamily="2" charset="-78"/>
              </a:rPr>
              <a:t>الصوت للهاتف المتحرك - الربع </a:t>
            </a:r>
            <a:r>
              <a:rPr lang="ar-AE" sz="2400" dirty="0" smtClean="0">
                <a:latin typeface="Berlin Sans FB" pitchFamily="34" charset="0"/>
                <a:cs typeface="AL-Mohanad" pitchFamily="2" charset="-78"/>
              </a:rPr>
              <a:t>الثالث</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1177623048"/>
              </p:ext>
            </p:extLst>
          </p:nvPr>
        </p:nvGraphicFramePr>
        <p:xfrm>
          <a:off x="914400" y="2006081"/>
          <a:ext cx="7315200" cy="1851828"/>
        </p:xfrm>
        <a:graphic>
          <a:graphicData uri="http://schemas.openxmlformats.org/drawingml/2006/table">
            <a:tbl>
              <a:tblPr/>
              <a:tblGrid>
                <a:gridCol w="2438400"/>
                <a:gridCol w="2438400"/>
                <a:gridCol w="2438400"/>
              </a:tblGrid>
              <a:tr h="211596">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1596">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المقاسم</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1596">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99.64%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الراديو</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ctr" rtl="0" fontAlgn="b"/>
                      <a:r>
                        <a:rPr lang="en-US" sz="1000" b="0" i="0" u="none" strike="noStrike">
                          <a:solidFill>
                            <a:srgbClr val="000000"/>
                          </a:solidFill>
                          <a:effectLst/>
                          <a:latin typeface="Gill Sans MT" panose="020B0502020104020203" pitchFamily="34" charset="0"/>
                        </a:rPr>
                        <a:t>99.45%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98.38%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نجاح اتمام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ctr" rtl="0" fontAlgn="b"/>
                      <a:r>
                        <a:rPr lang="en-US" sz="1000" b="0" i="0" u="none" strike="noStrike">
                          <a:solidFill>
                            <a:srgbClr val="000000"/>
                          </a:solidFill>
                          <a:effectLst/>
                          <a:latin typeface="Gill Sans MT" panose="020B0502020104020203" pitchFamily="34" charset="0"/>
                        </a:rPr>
                        <a:t>99.84%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اتمام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ctr" rtl="0" fontAlgn="b"/>
                      <a:r>
                        <a:rPr lang="en-US" sz="1000" b="0" i="0" u="none" strike="noStrike">
                          <a:solidFill>
                            <a:srgbClr val="000000"/>
                          </a:solidFill>
                          <a:effectLst/>
                          <a:latin typeface="Gill Sans MT" panose="020B0502020104020203" pitchFamily="34" charset="0"/>
                        </a:rPr>
                        <a:t>99.70%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99.62%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ctr" rtl="0" fontAlgn="b"/>
                      <a:r>
                        <a:rPr lang="en-US" sz="1000" b="0" i="0" u="none" strike="noStrike" dirty="0">
                          <a:solidFill>
                            <a:srgbClr val="000000"/>
                          </a:solidFill>
                          <a:effectLst/>
                          <a:latin typeface="Gill Sans MT" panose="020B0502020104020203" pitchFamily="34" charset="0"/>
                        </a:rPr>
                        <a:t>99.95%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99.86%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2976611083"/>
              </p:ext>
            </p:extLst>
          </p:nvPr>
        </p:nvGraphicFramePr>
        <p:xfrm>
          <a:off x="914400" y="3956365"/>
          <a:ext cx="7315200" cy="21999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148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12</a:t>
            </a:fld>
            <a:endParaRPr lang="en-US" dirty="0"/>
          </a:p>
        </p:txBody>
      </p:sp>
      <p:sp>
        <p:nvSpPr>
          <p:cNvPr id="5" name="Title 1"/>
          <p:cNvSpPr>
            <a:spLocks noGrp="1"/>
          </p:cNvSpPr>
          <p:nvPr>
            <p:ph type="ctrTitle"/>
          </p:nvPr>
        </p:nvSpPr>
        <p:spPr>
          <a:xfrm>
            <a:off x="1922106" y="1408923"/>
            <a:ext cx="6896457" cy="590106"/>
          </a:xfrm>
        </p:spPr>
        <p:txBody>
          <a:bodyPr>
            <a:normAutofit/>
          </a:bodyPr>
          <a:lstStyle/>
          <a:p>
            <a:pPr algn="r" rtl="1"/>
            <a:r>
              <a:rPr lang="ar-AE" sz="2400" dirty="0" smtClean="0">
                <a:latin typeface="Berlin Sans FB" pitchFamily="34" charset="0"/>
                <a:cs typeface="AL-Mohanad" pitchFamily="2" charset="-78"/>
              </a:rPr>
              <a:t>خدمات </a:t>
            </a:r>
            <a:r>
              <a:rPr lang="ar-AE" sz="2400" dirty="0">
                <a:latin typeface="Berlin Sans FB" pitchFamily="34" charset="0"/>
                <a:cs typeface="AL-Mohanad" pitchFamily="2" charset="-78"/>
              </a:rPr>
              <a:t>الصوت للهاتف المتحرك - الربع </a:t>
            </a:r>
            <a:r>
              <a:rPr lang="ar-AE" sz="2400" dirty="0" smtClean="0">
                <a:latin typeface="Berlin Sans FB" pitchFamily="34" charset="0"/>
                <a:cs typeface="AL-Mohanad" pitchFamily="2" charset="-78"/>
              </a:rPr>
              <a:t>الرابع</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9" name="Table 8"/>
          <p:cNvGraphicFramePr>
            <a:graphicFrameLocks noGrp="1"/>
          </p:cNvGraphicFramePr>
          <p:nvPr>
            <p:extLst>
              <p:ext uri="{D42A27DB-BD31-4B8C-83A1-F6EECF244321}">
                <p14:modId xmlns:p14="http://schemas.microsoft.com/office/powerpoint/2010/main" val="740707574"/>
              </p:ext>
            </p:extLst>
          </p:nvPr>
        </p:nvGraphicFramePr>
        <p:xfrm>
          <a:off x="914400" y="1999028"/>
          <a:ext cx="7315200" cy="1789201"/>
        </p:xfrm>
        <a:graphic>
          <a:graphicData uri="http://schemas.openxmlformats.org/drawingml/2006/table">
            <a:tbl>
              <a:tblPr/>
              <a:tblGrid>
                <a:gridCol w="2438400"/>
                <a:gridCol w="2438400"/>
                <a:gridCol w="2438400"/>
              </a:tblGrid>
              <a:tr h="209583">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09583">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المقاسم</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09583">
                <a:tc>
                  <a:txBody>
                    <a:bodyPr/>
                    <a:lstStyle/>
                    <a:p>
                      <a:pPr algn="ctr" rtl="0" fontAlgn="b"/>
                      <a:r>
                        <a:rPr lang="en-US" sz="1000" b="0" i="0" u="none" strike="noStrike">
                          <a:solidFill>
                            <a:srgbClr val="000000"/>
                          </a:solidFill>
                          <a:effectLst/>
                          <a:latin typeface="Gill Sans MT" panose="020B0502020104020203" pitchFamily="34" charset="0"/>
                        </a:rPr>
                        <a:t>99.99%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99.59%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الراديو</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ctr" rtl="0" fontAlgn="b"/>
                      <a:r>
                        <a:rPr lang="en-US" sz="1000" b="0" i="0" u="none" strike="noStrike">
                          <a:solidFill>
                            <a:srgbClr val="000000"/>
                          </a:solidFill>
                          <a:effectLst/>
                          <a:latin typeface="Gill Sans MT" panose="020B0502020104020203" pitchFamily="34" charset="0"/>
                        </a:rPr>
                        <a:t>99.56%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98.39%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نجاح اتمام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ctr" rtl="0" fontAlgn="b"/>
                      <a:r>
                        <a:rPr lang="en-US" sz="1000" b="0" i="0" u="none" strike="noStrike">
                          <a:solidFill>
                            <a:srgbClr val="000000"/>
                          </a:solidFill>
                          <a:effectLst/>
                          <a:latin typeface="Gill Sans MT" panose="020B0502020104020203" pitchFamily="34" charset="0"/>
                        </a:rPr>
                        <a:t>99.83%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99.77%</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اتمام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ctr" rtl="0" fontAlgn="b"/>
                      <a:r>
                        <a:rPr lang="en-US" sz="1000" b="0" i="0" u="none" strike="noStrike">
                          <a:solidFill>
                            <a:srgbClr val="000000"/>
                          </a:solidFill>
                          <a:effectLst/>
                          <a:latin typeface="Gill Sans MT" panose="020B0502020104020203" pitchFamily="34" charset="0"/>
                        </a:rPr>
                        <a:t>99.80%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98.64%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0113">
                <a:tc>
                  <a:txBody>
                    <a:bodyPr/>
                    <a:lstStyle/>
                    <a:p>
                      <a:pPr algn="ctr" rtl="0" fontAlgn="b"/>
                      <a:r>
                        <a:rPr lang="en-US" sz="1000" b="0" i="0" u="none" strike="noStrike" dirty="0">
                          <a:solidFill>
                            <a:srgbClr val="000000"/>
                          </a:solidFill>
                          <a:effectLst/>
                          <a:latin typeface="Gill Sans MT" panose="020B0502020104020203" pitchFamily="34" charset="0"/>
                        </a:rPr>
                        <a:t>99.92%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99.85%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4004929275"/>
              </p:ext>
            </p:extLst>
          </p:nvPr>
        </p:nvGraphicFramePr>
        <p:xfrm>
          <a:off x="551952" y="3796500"/>
          <a:ext cx="832485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7183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13</a:t>
            </a:fld>
            <a:endParaRPr lang="en-US" dirty="0"/>
          </a:p>
        </p:txBody>
      </p:sp>
      <p:sp>
        <p:nvSpPr>
          <p:cNvPr id="5" name="Title 1"/>
          <p:cNvSpPr>
            <a:spLocks noGrp="1"/>
          </p:cNvSpPr>
          <p:nvPr>
            <p:ph type="ctrTitle"/>
          </p:nvPr>
        </p:nvSpPr>
        <p:spPr>
          <a:xfrm>
            <a:off x="1446245" y="1399592"/>
            <a:ext cx="7372318" cy="1039151"/>
          </a:xfrm>
        </p:spPr>
        <p:txBody>
          <a:bodyPr/>
          <a:lstStyle/>
          <a:p>
            <a:pPr algn="r" rtl="1"/>
            <a:r>
              <a:rPr lang="ar-AE" sz="2400" dirty="0">
                <a:latin typeface="Berlin Sans FB" pitchFamily="34" charset="0"/>
                <a:cs typeface="AL-Mohanad" pitchFamily="2" charset="-78"/>
              </a:rPr>
              <a:t>خدمات الصوت للهاتف </a:t>
            </a:r>
            <a:r>
              <a:rPr lang="ar-AE" sz="2400" dirty="0" smtClean="0">
                <a:latin typeface="Berlin Sans FB" pitchFamily="34" charset="0"/>
                <a:cs typeface="AL-Mohanad" pitchFamily="2" charset="-78"/>
              </a:rPr>
              <a:t>المتحرك  </a:t>
            </a:r>
            <a:r>
              <a:rPr lang="ar-AE" sz="2400" dirty="0">
                <a:latin typeface="Berlin Sans FB" pitchFamily="34" charset="0"/>
                <a:cs typeface="AL-Mohanad" pitchFamily="2" charset="-78"/>
              </a:rPr>
              <a:t>- الربع الأول</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111971896"/>
              </p:ext>
            </p:extLst>
          </p:nvPr>
        </p:nvGraphicFramePr>
        <p:xfrm>
          <a:off x="914401" y="2211355"/>
          <a:ext cx="7315199" cy="914401"/>
        </p:xfrm>
        <a:graphic>
          <a:graphicData uri="http://schemas.openxmlformats.org/drawingml/2006/table">
            <a:tbl>
              <a:tblPr/>
              <a:tblGrid>
                <a:gridCol w="2465724"/>
                <a:gridCol w="2465724"/>
                <a:gridCol w="2383751"/>
              </a:tblGrid>
              <a:tr h="215153">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a:solidFill>
                            <a:srgbClr val="000000"/>
                          </a:solidFill>
                          <a:effectLst/>
                          <a:latin typeface="Gill Sans MT" panose="020B0502020104020203" pitchFamily="34" charset="0"/>
                        </a:rPr>
                        <a:t>0.23%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a:solidFill>
                            <a:srgbClr val="000000"/>
                          </a:solidFill>
                          <a:effectLst/>
                          <a:latin typeface="Gill Sans MT" panose="020B0502020104020203" pitchFamily="34" charset="0"/>
                        </a:rPr>
                        <a:t>0.09%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0.09%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1664732914"/>
              </p:ext>
            </p:extLst>
          </p:nvPr>
        </p:nvGraphicFramePr>
        <p:xfrm>
          <a:off x="914402" y="3429000"/>
          <a:ext cx="7315198"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14</a:t>
            </a:fld>
            <a:endParaRPr lang="en-US" dirty="0"/>
          </a:p>
        </p:txBody>
      </p:sp>
      <p:sp>
        <p:nvSpPr>
          <p:cNvPr id="5" name="Title 1"/>
          <p:cNvSpPr>
            <a:spLocks noGrp="1"/>
          </p:cNvSpPr>
          <p:nvPr>
            <p:ph type="ctrTitle"/>
          </p:nvPr>
        </p:nvSpPr>
        <p:spPr>
          <a:xfrm>
            <a:off x="1707923" y="1475449"/>
            <a:ext cx="7055077" cy="1039151"/>
          </a:xfrm>
        </p:spPr>
        <p:txBody>
          <a:bodyPr>
            <a:normAutofit/>
          </a:bodyPr>
          <a:lstStyle/>
          <a:p>
            <a:pPr algn="r" rtl="1"/>
            <a:r>
              <a:rPr lang="ar-AE" sz="2400" dirty="0" smtClean="0">
                <a:latin typeface="Berlin Sans FB" pitchFamily="34" charset="0"/>
                <a:cs typeface="AL-Mohanad" pitchFamily="2" charset="-78"/>
              </a:rPr>
              <a:t>خدمات </a:t>
            </a:r>
            <a:r>
              <a:rPr lang="ar-AE" sz="2400" dirty="0">
                <a:latin typeface="Berlin Sans FB" pitchFamily="34" charset="0"/>
                <a:cs typeface="AL-Mohanad" pitchFamily="2" charset="-78"/>
              </a:rPr>
              <a:t>الصوت للهاتف المتحرك  - الربع </a:t>
            </a:r>
            <a:r>
              <a:rPr lang="ar-AE" sz="2400" dirty="0" smtClean="0">
                <a:latin typeface="Berlin Sans FB" pitchFamily="34" charset="0"/>
                <a:cs typeface="AL-Mohanad" pitchFamily="2" charset="-78"/>
              </a:rPr>
              <a:t>الثاني</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2930678537"/>
              </p:ext>
            </p:extLst>
          </p:nvPr>
        </p:nvGraphicFramePr>
        <p:xfrm>
          <a:off x="914400" y="2220686"/>
          <a:ext cx="7315200" cy="914401"/>
        </p:xfrm>
        <a:graphic>
          <a:graphicData uri="http://schemas.openxmlformats.org/drawingml/2006/table">
            <a:tbl>
              <a:tblPr/>
              <a:tblGrid>
                <a:gridCol w="2438400"/>
                <a:gridCol w="2438400"/>
                <a:gridCol w="2438400"/>
              </a:tblGrid>
              <a:tr h="215153">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a:solidFill>
                            <a:srgbClr val="000000"/>
                          </a:solidFill>
                          <a:effectLst/>
                          <a:latin typeface="Gill Sans MT" panose="020B0502020104020203" pitchFamily="34" charset="0"/>
                        </a:rPr>
                        <a:t>0.11%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0.08%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947524620"/>
              </p:ext>
            </p:extLst>
          </p:nvPr>
        </p:nvGraphicFramePr>
        <p:xfrm>
          <a:off x="914400" y="3279618"/>
          <a:ext cx="73152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7548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15</a:t>
            </a:fld>
            <a:endParaRPr lang="en-US" dirty="0"/>
          </a:p>
        </p:txBody>
      </p:sp>
      <p:sp>
        <p:nvSpPr>
          <p:cNvPr id="5" name="Title 1"/>
          <p:cNvSpPr>
            <a:spLocks noGrp="1"/>
          </p:cNvSpPr>
          <p:nvPr>
            <p:ph type="ctrTitle"/>
          </p:nvPr>
        </p:nvSpPr>
        <p:spPr>
          <a:xfrm>
            <a:off x="1194318" y="1492898"/>
            <a:ext cx="7624245" cy="899192"/>
          </a:xfrm>
        </p:spPr>
        <p:txBody>
          <a:bodyPr/>
          <a:lstStyle/>
          <a:p>
            <a:pPr algn="r" rtl="1"/>
            <a:r>
              <a:rPr lang="ar-AE" sz="2400" dirty="0">
                <a:latin typeface="Berlin Sans FB" pitchFamily="34" charset="0"/>
                <a:cs typeface="AL-Mohanad" pitchFamily="2" charset="-78"/>
              </a:rPr>
              <a:t>خدمات الصوت للهاتف المتحرك  - الربع </a:t>
            </a:r>
            <a:r>
              <a:rPr lang="ar-AE" sz="2400" dirty="0" smtClean="0">
                <a:latin typeface="Berlin Sans FB" pitchFamily="34" charset="0"/>
                <a:cs typeface="AL-Mohanad" pitchFamily="2" charset="-78"/>
              </a:rPr>
              <a:t>الثالث</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9" name="Table 8"/>
          <p:cNvGraphicFramePr>
            <a:graphicFrameLocks noGrp="1"/>
          </p:cNvGraphicFramePr>
          <p:nvPr>
            <p:extLst>
              <p:ext uri="{D42A27DB-BD31-4B8C-83A1-F6EECF244321}">
                <p14:modId xmlns:p14="http://schemas.microsoft.com/office/powerpoint/2010/main" val="3400647095"/>
              </p:ext>
            </p:extLst>
          </p:nvPr>
        </p:nvGraphicFramePr>
        <p:xfrm>
          <a:off x="878633" y="2239347"/>
          <a:ext cx="7315201" cy="1036911"/>
        </p:xfrm>
        <a:graphic>
          <a:graphicData uri="http://schemas.openxmlformats.org/drawingml/2006/table">
            <a:tbl>
              <a:tblPr/>
              <a:tblGrid>
                <a:gridCol w="2546774"/>
                <a:gridCol w="2546774"/>
                <a:gridCol w="2221653"/>
              </a:tblGrid>
              <a:tr h="243979">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96466">
                <a:tc>
                  <a:txBody>
                    <a:bodyPr/>
                    <a:lstStyle/>
                    <a:p>
                      <a:pPr algn="ctr" rtl="0" fontAlgn="b"/>
                      <a:r>
                        <a:rPr lang="en-US" sz="1000" b="0" i="0" u="none" strike="noStrike">
                          <a:solidFill>
                            <a:srgbClr val="000000"/>
                          </a:solidFill>
                          <a:effectLst/>
                          <a:latin typeface="Gill Sans MT" panose="020B0502020104020203" pitchFamily="34" charset="0"/>
                        </a:rPr>
                        <a:t>0.25%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96466">
                <a:tc>
                  <a:txBody>
                    <a:bodyPr/>
                    <a:lstStyle/>
                    <a:p>
                      <a:pPr algn="ctr" rtl="0" fontAlgn="b"/>
                      <a:r>
                        <a:rPr lang="en-US" sz="1000" b="0" i="0" u="none" strike="noStrike" dirty="0">
                          <a:solidFill>
                            <a:srgbClr val="000000"/>
                          </a:solidFill>
                          <a:effectLst/>
                          <a:latin typeface="Gill Sans MT" panose="020B0502020104020203" pitchFamily="34" charset="0"/>
                        </a:rPr>
                        <a:t>0.11%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0.09%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924007159"/>
              </p:ext>
            </p:extLst>
          </p:nvPr>
        </p:nvGraphicFramePr>
        <p:xfrm>
          <a:off x="878633" y="3476530"/>
          <a:ext cx="7315201" cy="25723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7710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16</a:t>
            </a:fld>
            <a:endParaRPr lang="en-US" dirty="0"/>
          </a:p>
        </p:txBody>
      </p:sp>
      <p:sp>
        <p:nvSpPr>
          <p:cNvPr id="5" name="Title 1"/>
          <p:cNvSpPr>
            <a:spLocks noGrp="1"/>
          </p:cNvSpPr>
          <p:nvPr>
            <p:ph type="ctrTitle"/>
          </p:nvPr>
        </p:nvSpPr>
        <p:spPr>
          <a:xfrm>
            <a:off x="1511559" y="1475449"/>
            <a:ext cx="7307004" cy="1039151"/>
          </a:xfrm>
        </p:spPr>
        <p:txBody>
          <a:bodyPr/>
          <a:lstStyle/>
          <a:p>
            <a:pPr algn="r" rtl="1"/>
            <a:r>
              <a:rPr lang="ar-AE" sz="2400" dirty="0">
                <a:latin typeface="Berlin Sans FB" pitchFamily="34" charset="0"/>
                <a:cs typeface="AL-Mohanad" pitchFamily="2" charset="-78"/>
              </a:rPr>
              <a:t>خدمات الصوت للهاتف المتحرك  - الربع </a:t>
            </a:r>
            <a:r>
              <a:rPr lang="ar-AE" sz="2400" dirty="0" smtClean="0">
                <a:latin typeface="Berlin Sans FB" pitchFamily="34" charset="0"/>
                <a:cs typeface="AL-Mohanad" pitchFamily="2" charset="-78"/>
              </a:rPr>
              <a:t>الرابع</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503351294"/>
              </p:ext>
            </p:extLst>
          </p:nvPr>
        </p:nvGraphicFramePr>
        <p:xfrm>
          <a:off x="914400" y="2286000"/>
          <a:ext cx="7315200" cy="914401"/>
        </p:xfrm>
        <a:graphic>
          <a:graphicData uri="http://schemas.openxmlformats.org/drawingml/2006/table">
            <a:tbl>
              <a:tblPr/>
              <a:tblGrid>
                <a:gridCol w="2438400"/>
                <a:gridCol w="2438400"/>
                <a:gridCol w="2438400"/>
              </a:tblGrid>
              <a:tr h="215153">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a:solidFill>
                            <a:srgbClr val="000000"/>
                          </a:solidFill>
                          <a:effectLst/>
                          <a:latin typeface="Gill Sans MT" panose="020B0502020104020203" pitchFamily="34" charset="0"/>
                        </a:rPr>
                        <a:t>0.22%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ctr" rtl="0" fontAlgn="b"/>
                      <a:r>
                        <a:rPr lang="en-US" sz="1000" b="0" i="0" u="none" strike="noStrike" dirty="0">
                          <a:solidFill>
                            <a:srgbClr val="000000"/>
                          </a:solidFill>
                          <a:effectLst/>
                          <a:latin typeface="Gill Sans MT" panose="020B0502020104020203" pitchFamily="34" charset="0"/>
                        </a:rPr>
                        <a:t>0.09%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0.08%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نسبة انقطاع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982956157"/>
              </p:ext>
            </p:extLst>
          </p:nvPr>
        </p:nvGraphicFramePr>
        <p:xfrm>
          <a:off x="914400" y="3324885"/>
          <a:ext cx="73152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7346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17</a:t>
            </a:fld>
            <a:endParaRPr lang="en-US" dirty="0"/>
          </a:p>
        </p:txBody>
      </p:sp>
      <p:sp>
        <p:nvSpPr>
          <p:cNvPr id="2" name="Title 1"/>
          <p:cNvSpPr>
            <a:spLocks noGrp="1"/>
          </p:cNvSpPr>
          <p:nvPr>
            <p:ph type="ctrTitle"/>
          </p:nvPr>
        </p:nvSpPr>
        <p:spPr>
          <a:xfrm>
            <a:off x="4998759" y="1461624"/>
            <a:ext cx="3819804" cy="1039151"/>
          </a:xfrm>
        </p:spPr>
        <p:txBody>
          <a:bodyPr/>
          <a:lstStyle/>
          <a:p>
            <a:pPr algn="r" rtl="1"/>
            <a:r>
              <a:rPr lang="ar-AE" dirty="0" smtClean="0">
                <a:latin typeface="Berlin Sans FB" pitchFamily="34" charset="0"/>
                <a:cs typeface="AL-Mohanad" pitchFamily="2" charset="-78"/>
              </a:rPr>
              <a:t>القياسات </a:t>
            </a:r>
            <a:endParaRPr lang="en-US" dirty="0">
              <a:latin typeface="Berlin Sans FB" pitchFamily="34" charset="0"/>
              <a:cs typeface="AL-Mohanad" pitchFamily="2" charset="-78"/>
            </a:endParaRPr>
          </a:p>
        </p:txBody>
      </p:sp>
      <p:sp>
        <p:nvSpPr>
          <p:cNvPr id="6" name="Rectangle 5"/>
          <p:cNvSpPr/>
          <p:nvPr/>
        </p:nvSpPr>
        <p:spPr>
          <a:xfrm>
            <a:off x="817563" y="4824632"/>
            <a:ext cx="8001000" cy="523220"/>
          </a:xfrm>
          <a:prstGeom prst="rect">
            <a:avLst/>
          </a:prstGeom>
        </p:spPr>
        <p:txBody>
          <a:bodyPr wrap="square">
            <a:spAutoFit/>
          </a:bodyPr>
          <a:lstStyle/>
          <a:p>
            <a:pPr marL="457200" indent="-457200" algn="r" rtl="1">
              <a:buFont typeface="Arial" pitchFamily="34" charset="0"/>
              <a:buChar char="•"/>
            </a:pPr>
            <a:r>
              <a:rPr lang="ar-AE" sz="2800" dirty="0" smtClean="0">
                <a:latin typeface="Berlin Sans FB" pitchFamily="34" charset="0"/>
                <a:cs typeface="AL-Mohanad" pitchFamily="2" charset="-78"/>
              </a:rPr>
              <a:t>الاتصال </a:t>
            </a:r>
            <a:r>
              <a:rPr lang="ar-AE" sz="2800" dirty="0">
                <a:latin typeface="Berlin Sans FB" pitchFamily="34" charset="0"/>
                <a:cs typeface="AL-Mohanad" pitchFamily="2" charset="-78"/>
              </a:rPr>
              <a:t>بالأنترنت عبر الهاتف </a:t>
            </a:r>
            <a:r>
              <a:rPr lang="ar-AE" sz="2800" dirty="0" smtClean="0">
                <a:latin typeface="Berlin Sans FB" pitchFamily="34" charset="0"/>
                <a:cs typeface="AL-Mohanad" pitchFamily="2" charset="-78"/>
              </a:rPr>
              <a:t>الثابت – دو: غير متوفر</a:t>
            </a:r>
            <a:endParaRPr lang="en-US" sz="2800" dirty="0">
              <a:latin typeface="Berlin Sans FB" pitchFamily="34" charset="0"/>
              <a:cs typeface="AL-Mohanad"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3027187646"/>
              </p:ext>
            </p:extLst>
          </p:nvPr>
        </p:nvGraphicFramePr>
        <p:xfrm>
          <a:off x="1350963" y="3172409"/>
          <a:ext cx="7467600" cy="1081406"/>
        </p:xfrm>
        <a:graphic>
          <a:graphicData uri="http://schemas.openxmlformats.org/drawingml/2006/table">
            <a:tbl>
              <a:tblPr firstRow="1" bandRow="1"/>
              <a:tblGrid>
                <a:gridCol w="2467852"/>
                <a:gridCol w="1202838"/>
                <a:gridCol w="1202838"/>
                <a:gridCol w="1217330"/>
                <a:gridCol w="1376742"/>
              </a:tblGrid>
              <a:tr h="372097">
                <a:tc>
                  <a:txBody>
                    <a:bodyPr/>
                    <a:lstStyle/>
                    <a:p>
                      <a:pPr algn="l" fontAlgn="t"/>
                      <a:r>
                        <a:rPr lang="ar-AE" sz="1800" b="0" i="0" u="none" strike="noStrike" dirty="0">
                          <a:solidFill>
                            <a:srgbClr val="000000"/>
                          </a:solidFill>
                          <a:effectLst/>
                          <a:latin typeface="Arial"/>
                          <a:cs typeface="AL-Mohanad" pitchFamily="2" charset="-78"/>
                        </a:rPr>
                        <a:t> </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1" fontAlgn="t"/>
                      <a:r>
                        <a:rPr lang="ar-AE" sz="1800" b="0" i="0" u="none" strike="noStrike" dirty="0">
                          <a:solidFill>
                            <a:srgbClr val="000000"/>
                          </a:solidFill>
                          <a:effectLst/>
                          <a:latin typeface="Arial"/>
                          <a:cs typeface="AL-Mohanad" pitchFamily="2" charset="-78"/>
                        </a:rPr>
                        <a:t>الربع الاول </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1" fontAlgn="t"/>
                      <a:r>
                        <a:rPr lang="ar-AE" sz="1800" b="0" i="0" u="none" strike="noStrike" dirty="0">
                          <a:solidFill>
                            <a:srgbClr val="000000"/>
                          </a:solidFill>
                          <a:effectLst/>
                          <a:latin typeface="Arial"/>
                          <a:cs typeface="AL-Mohanad" pitchFamily="2" charset="-78"/>
                        </a:rPr>
                        <a:t>الربع الثاني  </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1" fontAlgn="t"/>
                      <a:r>
                        <a:rPr lang="ar-AE" sz="1800" b="0" i="0" u="none" strike="noStrike">
                          <a:solidFill>
                            <a:srgbClr val="000000"/>
                          </a:solidFill>
                          <a:effectLst/>
                          <a:latin typeface="Arial"/>
                          <a:cs typeface="AL-Mohanad" pitchFamily="2" charset="-78"/>
                        </a:rPr>
                        <a:t>الربع الثالث</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1" fontAlgn="t"/>
                      <a:r>
                        <a:rPr lang="ar-AE" sz="1800" b="0" i="0" u="none" strike="noStrike" dirty="0">
                          <a:solidFill>
                            <a:srgbClr val="000000"/>
                          </a:solidFill>
                          <a:effectLst/>
                          <a:latin typeface="Arial"/>
                          <a:cs typeface="AL-Mohanad" pitchFamily="2" charset="-78"/>
                        </a:rPr>
                        <a:t>الربع الرابع</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709309">
                <a:tc>
                  <a:txBody>
                    <a:bodyPr/>
                    <a:lstStyle/>
                    <a:p>
                      <a:pPr algn="r" rtl="1" fontAlgn="t"/>
                      <a:r>
                        <a:rPr lang="ar-AE" sz="1800" b="0" i="0" u="none" strike="noStrike" dirty="0">
                          <a:solidFill>
                            <a:srgbClr val="000000"/>
                          </a:solidFill>
                          <a:effectLst/>
                          <a:latin typeface="Berlin Sans FB"/>
                          <a:cs typeface="AL-Mohanad" pitchFamily="2" charset="-78"/>
                        </a:rPr>
                        <a:t>الاتصال </a:t>
                      </a:r>
                      <a:r>
                        <a:rPr lang="ar-AE" sz="1800" b="0" i="0" u="none" strike="noStrike" dirty="0" smtClean="0">
                          <a:solidFill>
                            <a:srgbClr val="000000"/>
                          </a:solidFill>
                          <a:effectLst/>
                          <a:latin typeface="Berlin Sans FB"/>
                          <a:cs typeface="AL-Mohanad" pitchFamily="2" charset="-78"/>
                        </a:rPr>
                        <a:t>بالأنترنت </a:t>
                      </a:r>
                      <a:r>
                        <a:rPr lang="ar-AE" sz="1800" b="0" i="0" u="none" strike="noStrike" dirty="0">
                          <a:solidFill>
                            <a:srgbClr val="000000"/>
                          </a:solidFill>
                          <a:effectLst/>
                          <a:latin typeface="Berlin Sans FB"/>
                          <a:cs typeface="AL-Mohanad" pitchFamily="2" charset="-78"/>
                        </a:rPr>
                        <a:t>عبر الهاتف الثابت </a:t>
                      </a: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000" b="0" i="0" u="none" strike="noStrike" dirty="0" smtClean="0">
                          <a:solidFill>
                            <a:srgbClr val="000000"/>
                          </a:solidFill>
                          <a:latin typeface="Gill Sans MT"/>
                          <a:cs typeface="AL-Mohanad" pitchFamily="2" charset="-78"/>
                        </a:rPr>
                        <a:t>97.07%</a:t>
                      </a:r>
                      <a:endParaRPr lang="en-US" sz="1000" b="0" i="0" u="none" strike="noStrike" dirty="0">
                        <a:solidFill>
                          <a:srgbClr val="000000"/>
                        </a:solidFill>
                        <a:latin typeface="Gill Sans MT"/>
                        <a:cs typeface="AL-Mohanad" pitchFamily="2" charset="-78"/>
                      </a:endParaRPr>
                    </a:p>
                  </a:txBody>
                  <a:tcPr marL="0" marR="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000" b="0" i="0" u="none" strike="noStrike" dirty="0" smtClean="0">
                          <a:solidFill>
                            <a:srgbClr val="000000"/>
                          </a:solidFill>
                          <a:latin typeface="Gill Sans MT"/>
                          <a:cs typeface="AL-Mohanad" pitchFamily="2" charset="-78"/>
                        </a:rPr>
                        <a:t>82.23%</a:t>
                      </a:r>
                      <a:endParaRPr lang="en-US" sz="1000" b="0" i="0" u="none" strike="noStrike" dirty="0">
                        <a:solidFill>
                          <a:srgbClr val="000000"/>
                        </a:solidFill>
                        <a:latin typeface="Gill Sans MT"/>
                        <a:cs typeface="AL-Mohanad" pitchFamily="2" charset="-78"/>
                      </a:endParaRPr>
                    </a:p>
                  </a:txBody>
                  <a:tcPr marL="0" marR="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000" b="0" i="0" u="none" strike="noStrike" dirty="0" smtClean="0">
                          <a:solidFill>
                            <a:srgbClr val="000000"/>
                          </a:solidFill>
                          <a:latin typeface="Gill Sans MT"/>
                          <a:cs typeface="AL-Mohanad" pitchFamily="2" charset="-78"/>
                        </a:rPr>
                        <a:t>30.83%</a:t>
                      </a:r>
                      <a:endParaRPr lang="en-US" sz="1000" b="0" i="0" u="none" strike="noStrike" dirty="0">
                        <a:solidFill>
                          <a:srgbClr val="000000"/>
                        </a:solidFill>
                        <a:latin typeface="Gill Sans MT"/>
                        <a:cs typeface="AL-Mohanad" pitchFamily="2" charset="-78"/>
                      </a:endParaRPr>
                    </a:p>
                  </a:txBody>
                  <a:tcPr marL="0" marR="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000" b="0" i="0" u="none" strike="noStrike" dirty="0" smtClean="0">
                          <a:solidFill>
                            <a:srgbClr val="000000"/>
                          </a:solidFill>
                          <a:latin typeface="Gill Sans MT"/>
                          <a:cs typeface="AL-Mohanad" pitchFamily="2" charset="-78"/>
                        </a:rPr>
                        <a:t>37.39%</a:t>
                      </a:r>
                      <a:endParaRPr lang="en-US" sz="1000" b="0" i="0" u="none" strike="noStrike" dirty="0">
                        <a:solidFill>
                          <a:srgbClr val="000000"/>
                        </a:solidFill>
                        <a:latin typeface="Gill Sans MT"/>
                        <a:cs typeface="AL-Mohanad" pitchFamily="2" charset="-78"/>
                      </a:endParaRPr>
                    </a:p>
                  </a:txBody>
                  <a:tcPr marL="0" marR="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r>
            </a:tbl>
          </a:graphicData>
        </a:graphic>
      </p:graphicFrame>
      <p:sp>
        <p:nvSpPr>
          <p:cNvPr id="12" name="Content Placeholder 3"/>
          <p:cNvSpPr>
            <a:spLocks noGrp="1"/>
          </p:cNvSpPr>
          <p:nvPr>
            <p:ph type="subTitle" idx="1"/>
          </p:nvPr>
        </p:nvSpPr>
        <p:spPr>
          <a:xfrm>
            <a:off x="1386257" y="2369976"/>
            <a:ext cx="7553604" cy="802433"/>
          </a:xfrm>
        </p:spPr>
        <p:txBody>
          <a:bodyPr/>
          <a:lstStyle/>
          <a:p>
            <a:pPr marL="457200" indent="-457200" algn="r" rtl="1">
              <a:buFont typeface="Arial" pitchFamily="34" charset="0"/>
              <a:buChar char="•"/>
            </a:pPr>
            <a:r>
              <a:rPr lang="ar-AE" sz="2800" dirty="0" smtClean="0">
                <a:latin typeface="Berlin Sans FB" pitchFamily="34" charset="0"/>
                <a:cs typeface="AL-Mohanad" pitchFamily="2" charset="-78"/>
              </a:rPr>
              <a:t>اتصالات- الاتصال بالأنترنت عبر الهاتف الثابت </a:t>
            </a:r>
            <a:endParaRPr lang="en-US" sz="2800" dirty="0" smtClean="0">
              <a:latin typeface="Berlin Sans FB" pitchFamily="34" charset="0"/>
              <a:cs typeface="AL-Mohanad" pitchFamily="2" charset="-78"/>
            </a:endParaRPr>
          </a:p>
          <a:p>
            <a:endParaRPr lang="en-US" sz="2800" dirty="0" smtClean="0">
              <a:latin typeface="Berlin Sans FB" pitchFamily="34" charset="0"/>
              <a:cs typeface="AL-Mohanad" pitchFamily="2" charset="-78"/>
            </a:endParaRPr>
          </a:p>
          <a:p>
            <a:endParaRPr lang="en-US" sz="2800" dirty="0" smtClean="0">
              <a:latin typeface="Berlin Sans FB" pitchFamily="34" charset="0"/>
              <a:cs typeface="AL-Mohanad" pitchFamily="2" charset="-78"/>
            </a:endParaRPr>
          </a:p>
          <a:p>
            <a:endParaRPr lang="en-US" sz="2800" dirty="0" smtClean="0">
              <a:latin typeface="Berlin Sans FB" pitchFamily="34" charset="0"/>
              <a:cs typeface="AL-Mohanad" pitchFamily="2" charset="-78"/>
            </a:endParaRPr>
          </a:p>
          <a:p>
            <a:endParaRPr lang="en-US" dirty="0" smtClean="0">
              <a:latin typeface="Berlin Sans FB" pitchFamily="34" charset="0"/>
              <a:cs typeface="AL-Mohanad" pitchFamily="2" charset="-78"/>
            </a:endParaRPr>
          </a:p>
          <a:p>
            <a:endParaRPr lang="en-US" dirty="0" smtClean="0">
              <a:latin typeface="Berlin Sans FB" pitchFamily="34" charset="0"/>
              <a:cs typeface="AL-Mohanad" pitchFamily="2" charset="-78"/>
            </a:endParaRPr>
          </a:p>
          <a:p>
            <a:endParaRPr lang="en-US" dirty="0">
              <a:cs typeface="AL-Mohanad" pitchFamily="2" charset="-78"/>
            </a:endParaRPr>
          </a:p>
        </p:txBody>
      </p:sp>
    </p:spTree>
    <p:extLst>
      <p:ext uri="{BB962C8B-B14F-4D97-AF65-F5344CB8AC3E}">
        <p14:creationId xmlns:p14="http://schemas.microsoft.com/office/powerpoint/2010/main" val="1622495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18</a:t>
            </a:fld>
            <a:endParaRPr lang="en-US" dirty="0"/>
          </a:p>
        </p:txBody>
      </p:sp>
      <p:sp>
        <p:nvSpPr>
          <p:cNvPr id="2" name="Title 1"/>
          <p:cNvSpPr>
            <a:spLocks noGrp="1"/>
          </p:cNvSpPr>
          <p:nvPr>
            <p:ph type="ctrTitle"/>
          </p:nvPr>
        </p:nvSpPr>
        <p:spPr>
          <a:xfrm>
            <a:off x="4998759" y="1408922"/>
            <a:ext cx="3819804" cy="466531"/>
          </a:xfrm>
        </p:spPr>
        <p:txBody>
          <a:bodyPr>
            <a:noAutofit/>
          </a:bodyPr>
          <a:lstStyle/>
          <a:p>
            <a:pPr lvl="1" algn="r" rtl="1">
              <a:spcBef>
                <a:spcPct val="0"/>
              </a:spcBef>
            </a:pPr>
            <a:r>
              <a:rPr lang="ar-AE" sz="2400" dirty="0" smtClean="0">
                <a:solidFill>
                  <a:srgbClr val="BF9D25"/>
                </a:solidFill>
                <a:latin typeface="Berlin Sans FB" pitchFamily="34" charset="0"/>
                <a:cs typeface="+mn-cs"/>
              </a:rPr>
              <a:t>ملخص</a:t>
            </a:r>
            <a:endParaRPr lang="en-US" sz="2400" dirty="0">
              <a:solidFill>
                <a:srgbClr val="BF9D25"/>
              </a:solidFill>
              <a:latin typeface="Berlin Sans FB" pitchFamily="34" charset="0"/>
              <a:cs typeface="+mn-cs"/>
            </a:endParaRPr>
          </a:p>
        </p:txBody>
      </p:sp>
      <p:sp>
        <p:nvSpPr>
          <p:cNvPr id="4" name="Content Placeholder 3"/>
          <p:cNvSpPr>
            <a:spLocks noGrp="1"/>
          </p:cNvSpPr>
          <p:nvPr>
            <p:ph type="subTitle" idx="1"/>
          </p:nvPr>
        </p:nvSpPr>
        <p:spPr>
          <a:xfrm>
            <a:off x="998376" y="1408922"/>
            <a:ext cx="7820187" cy="402899"/>
          </a:xfrm>
        </p:spPr>
        <p:txBody>
          <a:bodyPr/>
          <a:lstStyle/>
          <a:p>
            <a:endParaRPr lang="en-US" dirty="0" smtClean="0">
              <a:latin typeface="Berlin Sans FB" pitchFamily="34" charset="0"/>
              <a:cs typeface="+mn-cs"/>
            </a:endParaRPr>
          </a:p>
          <a:p>
            <a:pPr marL="457200" indent="-457200" algn="r" rtl="1"/>
            <a:r>
              <a:rPr lang="en-US" sz="2000" u="sng" dirty="0" smtClean="0">
                <a:latin typeface="Berlin Sans FB" pitchFamily="34" charset="0"/>
                <a:cs typeface="+mn-cs"/>
              </a:rPr>
              <a:t> 1 </a:t>
            </a:r>
            <a:r>
              <a:rPr lang="ar-AE" sz="2000" u="sng" dirty="0" smtClean="0">
                <a:latin typeface="Berlin Sans FB" pitchFamily="34" charset="0"/>
                <a:cs typeface="AL-Mohanad" pitchFamily="2" charset="-78"/>
              </a:rPr>
              <a:t>خدمات الصوت عبر الهاتف الثابت:</a:t>
            </a:r>
            <a:endParaRPr lang="en-US" sz="2000" dirty="0" smtClean="0">
              <a:latin typeface="Berlin Sans FB" pitchFamily="34" charset="0"/>
              <a:cs typeface="AL-Mohanad" pitchFamily="2" charset="-78"/>
            </a:endParaRPr>
          </a:p>
          <a:p>
            <a:pPr marL="457200" indent="-457200" algn="r" rtl="1"/>
            <a:r>
              <a:rPr lang="ar-AE" sz="2000" u="sng" dirty="0" smtClean="0">
                <a:latin typeface="Berlin Sans FB" pitchFamily="34" charset="0"/>
                <a:cs typeface="AL-Mohanad" pitchFamily="2" charset="-78"/>
              </a:rPr>
              <a:t>النتيجة</a:t>
            </a:r>
            <a:endParaRPr lang="en-US" sz="2000" u="sng" dirty="0" smtClean="0">
              <a:latin typeface="Berlin Sans FB" pitchFamily="34" charset="0"/>
              <a:cs typeface="AL-Mohanad" pitchFamily="2" charset="-78"/>
            </a:endParaRPr>
          </a:p>
          <a:p>
            <a:pPr marL="457200" indent="-457200" algn="r" rtl="1">
              <a:buFont typeface="Arial" pitchFamily="34" charset="0"/>
              <a:buChar char="•"/>
            </a:pPr>
            <a:r>
              <a:rPr lang="ar-AE" sz="1200" dirty="0" smtClean="0">
                <a:cs typeface="AL-Mohanad" pitchFamily="2" charset="-78"/>
              </a:rPr>
              <a:t>توافر الشبكة</a:t>
            </a:r>
            <a:endParaRPr lang="en-US" sz="1200" u="sng" dirty="0" smtClean="0">
              <a:latin typeface="Berlin Sans FB" pitchFamily="34" charset="0"/>
              <a:cs typeface="AL-Mohanad" pitchFamily="2" charset="-78"/>
            </a:endParaRPr>
          </a:p>
          <a:p>
            <a:pPr marL="457200" indent="-457200" algn="r" rtl="1"/>
            <a:r>
              <a:rPr lang="en-US" sz="1200" dirty="0" smtClean="0">
                <a:latin typeface="Berlin Sans FB" pitchFamily="34" charset="0"/>
                <a:cs typeface="AL-Mohanad" pitchFamily="2" charset="-78"/>
              </a:rPr>
              <a:t> </a:t>
            </a:r>
            <a:r>
              <a:rPr lang="ar-AE" sz="1200" dirty="0" smtClean="0">
                <a:latin typeface="Berlin Sans FB" pitchFamily="34" charset="0"/>
                <a:cs typeface="AL-Mohanad" pitchFamily="2" charset="-78"/>
              </a:rPr>
              <a:t>توافر شبكات المقاسم للشركات المرخص لها بنسبة 100% خلال العام </a:t>
            </a:r>
            <a:r>
              <a:rPr lang="en-US" sz="1200" dirty="0" smtClean="0">
                <a:cs typeface="AL-Mohanad" pitchFamily="2" charset="-78"/>
              </a:rPr>
              <a:t>2016</a:t>
            </a:r>
          </a:p>
          <a:p>
            <a:pPr marL="457200" indent="-457200" algn="r" rtl="1"/>
            <a:endParaRPr lang="en-US" sz="1200" u="sng" dirty="0" smtClean="0">
              <a:latin typeface="Berlin Sans FB" pitchFamily="34" charset="0"/>
              <a:cs typeface="AL-Mohanad" pitchFamily="2" charset="-78"/>
            </a:endParaRPr>
          </a:p>
          <a:p>
            <a:pPr algn="just" rtl="1"/>
            <a:r>
              <a:rPr lang="ar-AE" sz="1200" dirty="0" smtClean="0">
                <a:cs typeface="AL-Mohanad" pitchFamily="2" charset="-78"/>
              </a:rPr>
              <a:t>ويوضح الشكل التالي 1.1 نسبة فعالية الشبكة على التوالي لكل من المرخص لهم خلال عام </a:t>
            </a:r>
            <a:r>
              <a:rPr lang="en-US" sz="1200" dirty="0" smtClean="0">
                <a:cs typeface="AL-Mohanad" pitchFamily="2" charset="-78"/>
              </a:rPr>
              <a:t>2016</a:t>
            </a:r>
          </a:p>
          <a:p>
            <a:pPr algn="just" rtl="1"/>
            <a:endParaRPr lang="en-US" sz="1600" dirty="0">
              <a:latin typeface="Berlin Sans FB" pitchFamily="34" charset="0"/>
              <a:cs typeface="+mn-cs"/>
            </a:endParaRPr>
          </a:p>
        </p:txBody>
      </p:sp>
      <p:graphicFrame>
        <p:nvGraphicFramePr>
          <p:cNvPr id="8" name="Chart 7"/>
          <p:cNvGraphicFramePr>
            <a:graphicFrameLocks/>
          </p:cNvGraphicFramePr>
          <p:nvPr>
            <p:extLst>
              <p:ext uri="{D42A27DB-BD31-4B8C-83A1-F6EECF244321}">
                <p14:modId xmlns:p14="http://schemas.microsoft.com/office/powerpoint/2010/main" val="3394282799"/>
              </p:ext>
            </p:extLst>
          </p:nvPr>
        </p:nvGraphicFramePr>
        <p:xfrm>
          <a:off x="660903" y="3485584"/>
          <a:ext cx="8066638" cy="28790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19</a:t>
            </a:fld>
            <a:endParaRPr lang="en-US" dirty="0"/>
          </a:p>
        </p:txBody>
      </p:sp>
      <p:sp>
        <p:nvSpPr>
          <p:cNvPr id="2" name="Title 1"/>
          <p:cNvSpPr>
            <a:spLocks noGrp="1"/>
          </p:cNvSpPr>
          <p:nvPr>
            <p:ph type="ctrTitle"/>
          </p:nvPr>
        </p:nvSpPr>
        <p:spPr/>
        <p:txBody>
          <a:bodyPr>
            <a:noAutofit/>
          </a:bodyPr>
          <a:lstStyle/>
          <a:p>
            <a:pPr lvl="1" algn="r" rtl="0">
              <a:spcBef>
                <a:spcPct val="0"/>
              </a:spcBef>
            </a:pPr>
            <a:r>
              <a:rPr lang="ar-AE" sz="2000" u="sng" dirty="0" smtClean="0">
                <a:latin typeface="Berlin Sans FB" pitchFamily="34" charset="0"/>
                <a:cs typeface="AL-Mohanad" pitchFamily="2" charset="-78"/>
              </a:rPr>
              <a:t>2. خدمات الصوت للهاتف المتحرك</a:t>
            </a:r>
            <a:endParaRPr lang="en-US" sz="2000" u="sng" dirty="0">
              <a:latin typeface="Berlin Sans FB" pitchFamily="34" charset="0"/>
              <a:cs typeface="AL-Mohanad" pitchFamily="2" charset="-78"/>
            </a:endParaRPr>
          </a:p>
        </p:txBody>
      </p:sp>
      <p:sp>
        <p:nvSpPr>
          <p:cNvPr id="4" name="Content Placeholder 3"/>
          <p:cNvSpPr>
            <a:spLocks noGrp="1"/>
          </p:cNvSpPr>
          <p:nvPr>
            <p:ph type="subTitle" idx="1"/>
          </p:nvPr>
        </p:nvSpPr>
        <p:spPr>
          <a:xfrm>
            <a:off x="2090057" y="2321030"/>
            <a:ext cx="6728506" cy="402899"/>
          </a:xfrm>
        </p:spPr>
        <p:txBody>
          <a:bodyPr>
            <a:noAutofit/>
          </a:bodyPr>
          <a:lstStyle/>
          <a:p>
            <a:pPr lvl="1" algn="r" rtl="1">
              <a:buFont typeface="Arial" pitchFamily="34" charset="0"/>
              <a:buChar char="•"/>
            </a:pPr>
            <a:r>
              <a:rPr lang="ar-AE" sz="1800" dirty="0" smtClean="0">
                <a:solidFill>
                  <a:schemeClr val="tx1"/>
                </a:solidFill>
                <a:latin typeface="Berlin Sans FB" pitchFamily="34" charset="0"/>
                <a:cs typeface="AL-Mohanad" pitchFamily="2" charset="-78"/>
              </a:rPr>
              <a:t>نتيجة توافر شبكات المقاسم</a:t>
            </a:r>
            <a:r>
              <a:rPr lang="en-US" sz="1800" dirty="0" smtClean="0">
                <a:solidFill>
                  <a:schemeClr val="tx1"/>
                </a:solidFill>
                <a:latin typeface="Berlin Sans FB" pitchFamily="34" charset="0"/>
                <a:cs typeface="AL-Mohanad" pitchFamily="2" charset="-78"/>
              </a:rPr>
              <a:t>  </a:t>
            </a:r>
          </a:p>
          <a:p>
            <a:pPr lvl="1" algn="r" rtl="1"/>
            <a:r>
              <a:rPr lang="ar-AE" sz="1200" dirty="0" smtClean="0">
                <a:solidFill>
                  <a:schemeClr val="tx1"/>
                </a:solidFill>
                <a:latin typeface="Berlin Sans FB" pitchFamily="34" charset="0"/>
                <a:cs typeface="AL-Mohanad" pitchFamily="2" charset="-78"/>
              </a:rPr>
              <a:t>توافر شبكات المقاسم للشركات المرخص لها بنسبة 100% خلال العام </a:t>
            </a:r>
            <a:r>
              <a:rPr lang="en-US" sz="1200" dirty="0" smtClean="0">
                <a:solidFill>
                  <a:schemeClr val="tx1"/>
                </a:solidFill>
                <a:cs typeface="AL-Mohanad" pitchFamily="2" charset="-78"/>
              </a:rPr>
              <a:t>2016</a:t>
            </a:r>
            <a:r>
              <a:rPr lang="ar-AE" sz="1200" dirty="0" smtClean="0">
                <a:solidFill>
                  <a:schemeClr val="tx1"/>
                </a:solidFill>
                <a:latin typeface="Berlin Sans FB" pitchFamily="34" charset="0"/>
                <a:cs typeface="AL-Mohanad" pitchFamily="2" charset="-78"/>
              </a:rPr>
              <a:t>.</a:t>
            </a:r>
            <a:endParaRPr lang="en-US" sz="1200" dirty="0" smtClean="0">
              <a:solidFill>
                <a:schemeClr val="tx1"/>
              </a:solidFill>
              <a:latin typeface="Berlin Sans FB" pitchFamily="34" charset="0"/>
              <a:cs typeface="AL-Mohanad" pitchFamily="2" charset="-78"/>
            </a:endParaRPr>
          </a:p>
          <a:p>
            <a:pPr lvl="1" algn="r" rtl="1">
              <a:buFont typeface="Arial" pitchFamily="34" charset="0"/>
              <a:buChar char="•"/>
            </a:pPr>
            <a:r>
              <a:rPr lang="ar-AE" sz="1800" dirty="0" smtClean="0">
                <a:solidFill>
                  <a:schemeClr val="tx1"/>
                </a:solidFill>
                <a:latin typeface="Berlin Sans FB" pitchFamily="34" charset="0"/>
                <a:cs typeface="AL-Mohanad" pitchFamily="2" charset="-78"/>
              </a:rPr>
              <a:t>توافر شبكات الراديو</a:t>
            </a:r>
            <a:endParaRPr lang="en-US" sz="1800" i="1" u="sng" dirty="0" smtClean="0">
              <a:solidFill>
                <a:schemeClr val="tx1"/>
              </a:solidFill>
              <a:latin typeface="Berlin Sans FB" pitchFamily="34" charset="0"/>
              <a:cs typeface="AL-Mohanad" pitchFamily="2" charset="-78"/>
            </a:endParaRPr>
          </a:p>
          <a:p>
            <a:pPr lvl="1" algn="r" rtl="1"/>
            <a:r>
              <a:rPr lang="ar-AE" sz="1400" b="1" u="sng" dirty="0" smtClean="0">
                <a:solidFill>
                  <a:schemeClr val="tx1"/>
                </a:solidFill>
                <a:latin typeface="Berlin Sans FB" pitchFamily="34" charset="0"/>
                <a:cs typeface="AL-Mohanad" pitchFamily="2" charset="-78"/>
              </a:rPr>
              <a:t>النتيجة</a:t>
            </a:r>
            <a:endParaRPr lang="en-US" sz="1400" b="1" u="sng" dirty="0" smtClean="0">
              <a:solidFill>
                <a:schemeClr val="tx1"/>
              </a:solidFill>
              <a:latin typeface="Berlin Sans FB" pitchFamily="34" charset="0"/>
              <a:cs typeface="AL-Mohanad" pitchFamily="2" charset="-78"/>
            </a:endParaRPr>
          </a:p>
          <a:p>
            <a:pPr lvl="1" algn="r" rtl="1"/>
            <a:r>
              <a:rPr lang="ar-AE" sz="1200" dirty="0" smtClean="0">
                <a:solidFill>
                  <a:schemeClr val="tx1"/>
                </a:solidFill>
                <a:cs typeface="AL-Mohanad" pitchFamily="2" charset="-78"/>
              </a:rPr>
              <a:t>ويوضح الشكل التالي</a:t>
            </a:r>
            <a:r>
              <a:rPr lang="en-US" sz="1200" dirty="0" smtClean="0">
                <a:solidFill>
                  <a:schemeClr val="tx1"/>
                </a:solidFill>
                <a:cs typeface="AL-Mohanad" pitchFamily="2" charset="-78"/>
              </a:rPr>
              <a:t>2.1 </a:t>
            </a:r>
            <a:r>
              <a:rPr lang="ar-AE" sz="1200" dirty="0" smtClean="0">
                <a:solidFill>
                  <a:schemeClr val="tx1"/>
                </a:solidFill>
                <a:cs typeface="AL-Mohanad" pitchFamily="2" charset="-78"/>
              </a:rPr>
              <a:t> نسبة توافر شبكات الراديو لكل من المرخص لهم خلال عام</a:t>
            </a:r>
            <a:r>
              <a:rPr lang="en-US" sz="1200" dirty="0" smtClean="0">
                <a:solidFill>
                  <a:schemeClr val="tx1"/>
                </a:solidFill>
                <a:cs typeface="AL-Mohanad" pitchFamily="2" charset="-78"/>
              </a:rPr>
              <a:t> 2016  </a:t>
            </a:r>
            <a:endParaRPr lang="en-US" sz="1200" dirty="0">
              <a:solidFill>
                <a:schemeClr val="tx1"/>
              </a:solidFill>
              <a:latin typeface="Berlin Sans FB" pitchFamily="34" charset="0"/>
              <a:cs typeface="AL-Mohanad" pitchFamily="2" charset="-78"/>
            </a:endParaRPr>
          </a:p>
        </p:txBody>
      </p:sp>
      <p:sp>
        <p:nvSpPr>
          <p:cNvPr id="2049" name="Rectangle 1"/>
          <p:cNvSpPr>
            <a:spLocks noChangeArrowheads="1"/>
          </p:cNvSpPr>
          <p:nvPr/>
        </p:nvSpPr>
        <p:spPr bwMode="auto">
          <a:xfrm>
            <a:off x="4998759" y="6117595"/>
            <a:ext cx="2474442"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AE" sz="1100" i="0" u="none" strike="noStrike" cap="none" normalizeH="0" baseline="0" dirty="0" smtClean="0" bmk="_Toc349483036">
                <a:ln>
                  <a:noFill/>
                </a:ln>
                <a:solidFill>
                  <a:schemeClr val="tx1"/>
                </a:solidFill>
                <a:effectLst/>
                <a:latin typeface="Berlin Sans FB" pitchFamily="34" charset="0"/>
                <a:ea typeface="SimSun" pitchFamily="2" charset="-122"/>
                <a:cs typeface="AL-Mohanad" pitchFamily="2" charset="-78"/>
              </a:rPr>
              <a:t>شكل</a:t>
            </a:r>
            <a:r>
              <a:rPr kumimoji="0" lang="en-US" sz="1100" i="0" u="none" strike="noStrike" cap="none" normalizeH="0" baseline="0" dirty="0" smtClean="0" bmk="_Toc349483036">
                <a:ln>
                  <a:noFill/>
                </a:ln>
                <a:solidFill>
                  <a:schemeClr val="tx1"/>
                </a:solidFill>
                <a:effectLst/>
                <a:latin typeface="Berlin Sans FB" pitchFamily="34" charset="0"/>
                <a:ea typeface="SimSun" pitchFamily="2" charset="-122"/>
                <a:cs typeface="AL-Mohanad" pitchFamily="2" charset="-78"/>
              </a:rPr>
              <a:t>2.1 </a:t>
            </a:r>
            <a:r>
              <a:rPr kumimoji="0" lang="ar-AE" sz="1100" i="0" u="none" strike="noStrike" cap="none" normalizeH="0" dirty="0" smtClean="0" bmk="_Toc349483036">
                <a:ln>
                  <a:noFill/>
                </a:ln>
                <a:solidFill>
                  <a:schemeClr val="tx1"/>
                </a:solidFill>
                <a:effectLst/>
                <a:latin typeface="Berlin Sans FB" pitchFamily="34" charset="0"/>
                <a:ea typeface="SimSun" pitchFamily="2" charset="-122"/>
                <a:cs typeface="AL-Mohanad" pitchFamily="2" charset="-78"/>
              </a:rPr>
              <a:t>توافر شبكات الراديو</a:t>
            </a:r>
            <a:endParaRPr kumimoji="0" lang="en-US" sz="1100" i="0" u="none" strike="noStrike" cap="none" normalizeH="0" baseline="0" dirty="0" smtClean="0">
              <a:ln>
                <a:noFill/>
              </a:ln>
              <a:solidFill>
                <a:schemeClr val="tx1"/>
              </a:solidFill>
              <a:effectLst/>
              <a:latin typeface="Berlin Sans FB" pitchFamily="34" charset="0"/>
              <a:cs typeface="AL-Mohanad" pitchFamily="2" charset="-78"/>
            </a:endParaRPr>
          </a:p>
        </p:txBody>
      </p:sp>
      <p:sp>
        <p:nvSpPr>
          <p:cNvPr id="9" name="Title 1"/>
          <p:cNvSpPr txBox="1">
            <a:spLocks/>
          </p:cNvSpPr>
          <p:nvPr/>
        </p:nvSpPr>
        <p:spPr>
          <a:xfrm>
            <a:off x="685800" y="304800"/>
            <a:ext cx="8001000" cy="639762"/>
          </a:xfrm>
          <a:prstGeom prst="rect">
            <a:avLst/>
          </a:prstGeom>
        </p:spPr>
        <p:txBody>
          <a:bodyPr vert="horz" lIns="91440" tIns="45720" rIns="91440" bIns="45720" rtlCol="0" anchor="ctr">
            <a:noAutofit/>
          </a:bodyPr>
          <a:lstStyle/>
          <a:p>
            <a:pPr marL="0" marR="0" lvl="1" indent="0" algn="r" defTabSz="914400" rtl="1" eaLnBrk="1" fontAlgn="auto" latinLnBrk="0" hangingPunct="1">
              <a:lnSpc>
                <a:spcPct val="100000"/>
              </a:lnSpc>
              <a:spcBef>
                <a:spcPct val="0"/>
              </a:spcBef>
              <a:spcAft>
                <a:spcPts val="0"/>
              </a:spcAft>
              <a:buClrTx/>
              <a:buSzTx/>
              <a:buFontTx/>
              <a:buNone/>
              <a:tabLst/>
              <a:defRPr/>
            </a:pPr>
            <a:r>
              <a:rPr kumimoji="0" lang="ar-AE" sz="2400" b="0" i="0" u="none" strike="noStrike" kern="0" cap="none" spc="0" normalizeH="0" baseline="0" noProof="0" dirty="0" smtClean="0">
                <a:ln>
                  <a:noFill/>
                </a:ln>
                <a:solidFill>
                  <a:srgbClr val="BF9D25"/>
                </a:solidFill>
                <a:effectLst/>
                <a:uLnTx/>
                <a:uFillTx/>
                <a:latin typeface="Berlin Sans FB" pitchFamily="34" charset="0"/>
              </a:rPr>
              <a:t>ملخص</a:t>
            </a:r>
            <a:endParaRPr kumimoji="0" lang="en-US" sz="2400" b="0" i="0" u="none" strike="noStrike" kern="0" cap="none" spc="0" normalizeH="0" baseline="0" noProof="0" dirty="0">
              <a:ln>
                <a:noFill/>
              </a:ln>
              <a:solidFill>
                <a:srgbClr val="BF9D25"/>
              </a:solidFill>
              <a:effectLst/>
              <a:uLnTx/>
              <a:uFillTx/>
              <a:latin typeface="Berlin Sans FB"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1062096710"/>
              </p:ext>
            </p:extLst>
          </p:nvPr>
        </p:nvGraphicFramePr>
        <p:xfrm>
          <a:off x="1540598" y="3757187"/>
          <a:ext cx="5791200" cy="23604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47057" y="1643882"/>
            <a:ext cx="8001000" cy="646331"/>
          </a:xfrm>
          <a:prstGeom prst="rect">
            <a:avLst/>
          </a:prstGeom>
        </p:spPr>
        <p:txBody>
          <a:bodyPr vert="horz" wrap="square" anchor="ctr" anchorCtr="0">
            <a:spAutoFit/>
          </a:body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ar-AE" sz="3600" b="1" i="0" u="none" strike="noStrike" kern="1200" cap="none" spc="0" normalizeH="0" baseline="0" noProof="0" dirty="0" smtClean="0">
                <a:ln>
                  <a:noFill/>
                </a:ln>
                <a:solidFill>
                  <a:srgbClr val="FFFFFF"/>
                </a:solidFill>
                <a:effectLst/>
                <a:uLnTx/>
                <a:uFillTx/>
                <a:latin typeface="Tahoma"/>
                <a:ea typeface="+mj-ea"/>
                <a:cs typeface="AL-Mohanad" pitchFamily="2" charset="-78"/>
              </a:rPr>
              <a:t>الخلفية</a:t>
            </a:r>
            <a:endParaRPr kumimoji="0" lang="en-US" sz="3600" b="1" i="0" u="none" strike="noStrike" kern="1200" cap="none" spc="0" normalizeH="0" baseline="0" noProof="0" dirty="0">
              <a:ln>
                <a:noFill/>
              </a:ln>
              <a:solidFill>
                <a:srgbClr val="FFFFFF"/>
              </a:solidFill>
              <a:effectLst/>
              <a:uLnTx/>
              <a:uFillTx/>
              <a:latin typeface="Tahoma"/>
              <a:ea typeface="+mj-ea"/>
              <a:cs typeface="AL-Mohanad" pitchFamily="2" charset="-78"/>
            </a:endParaRPr>
          </a:p>
        </p:txBody>
      </p:sp>
      <p:sp>
        <p:nvSpPr>
          <p:cNvPr id="6" name="Rectangle 5"/>
          <p:cNvSpPr/>
          <p:nvPr/>
        </p:nvSpPr>
        <p:spPr>
          <a:xfrm>
            <a:off x="947057" y="2512244"/>
            <a:ext cx="7924800" cy="3170099"/>
          </a:xfrm>
          <a:prstGeom prst="rect">
            <a:avLst/>
          </a:prstGeom>
        </p:spPr>
        <p:txBody>
          <a:bodyPr wrap="square">
            <a:spAutoFit/>
          </a:bodyPr>
          <a:lstStyle/>
          <a:p>
            <a:pPr algn="r" rtl="1"/>
            <a:r>
              <a:rPr lang="ar-AE" sz="2000" dirty="0" smtClean="0">
                <a:solidFill>
                  <a:schemeClr val="bg1"/>
                </a:solidFill>
                <a:cs typeface="AL-Mohanad" pitchFamily="2" charset="-78"/>
              </a:rPr>
              <a:t>ان الجودة الفنية لجودة الخدمات</a:t>
            </a:r>
            <a:r>
              <a:rPr lang="en-US" sz="2000" dirty="0" smtClean="0">
                <a:solidFill>
                  <a:schemeClr val="bg1"/>
                </a:solidFill>
                <a:cs typeface="AL-Mohanad" pitchFamily="2" charset="-78"/>
              </a:rPr>
              <a:t> </a:t>
            </a:r>
            <a:r>
              <a:rPr lang="ar-AE" sz="2000" dirty="0" smtClean="0">
                <a:solidFill>
                  <a:schemeClr val="bg1"/>
                </a:solidFill>
                <a:cs typeface="AL-Mohanad" pitchFamily="2" charset="-78"/>
              </a:rPr>
              <a:t>ومؤشرات الأداء الرئيسية تشكل جزءا من الأنظمة الصادرة من قبل الهيئة وفقا للتالي:</a:t>
            </a:r>
          </a:p>
          <a:p>
            <a:pPr algn="r" rtl="1"/>
            <a:endParaRPr lang="ar-AE" sz="2000" dirty="0" smtClean="0">
              <a:solidFill>
                <a:schemeClr val="bg1"/>
              </a:solidFill>
              <a:cs typeface="AL-Mohanad" pitchFamily="2" charset="-78"/>
            </a:endParaRPr>
          </a:p>
          <a:p>
            <a:pPr algn="r" rtl="1"/>
            <a:r>
              <a:rPr lang="ar-AE" sz="2000" dirty="0" smtClean="0">
                <a:solidFill>
                  <a:schemeClr val="bg1"/>
                </a:solidFill>
                <a:cs typeface="AL-Mohanad" pitchFamily="2" charset="-78"/>
              </a:rPr>
              <a:t>المادة 13 (3) من القانون الاتحادي بموجب المرسوم رقم (3) من عام 2003. </a:t>
            </a:r>
          </a:p>
          <a:p>
            <a:pPr algn="r" rtl="1"/>
            <a:r>
              <a:rPr lang="ar-AE" sz="2000" dirty="0" smtClean="0">
                <a:solidFill>
                  <a:schemeClr val="bg1"/>
                </a:solidFill>
                <a:cs typeface="AL-Mohanad" pitchFamily="2" charset="-78"/>
              </a:rPr>
              <a:t>تم وضع هذا النظام للتأكد من أن الجهات المرخص لها قادرة على تطبيق معايير الجودة في الأداء والتقيد بشروط الترخيص الممنوح لهم.</a:t>
            </a:r>
            <a:br>
              <a:rPr lang="ar-AE" sz="2000" dirty="0" smtClean="0">
                <a:solidFill>
                  <a:schemeClr val="bg1"/>
                </a:solidFill>
                <a:cs typeface="AL-Mohanad" pitchFamily="2" charset="-78"/>
              </a:rPr>
            </a:br>
            <a:r>
              <a:rPr lang="ar-AE" sz="2000" dirty="0" smtClean="0">
                <a:solidFill>
                  <a:schemeClr val="bg1"/>
                </a:solidFill>
                <a:cs typeface="AL-Mohanad" pitchFamily="2" charset="-78"/>
              </a:rPr>
              <a:t>    </a:t>
            </a:r>
          </a:p>
          <a:p>
            <a:pPr algn="r" rtl="1"/>
            <a:r>
              <a:rPr lang="ar-AE" sz="2000" dirty="0" smtClean="0">
                <a:solidFill>
                  <a:schemeClr val="bg1"/>
                </a:solidFill>
                <a:cs typeface="AL-Mohanad" pitchFamily="2" charset="-78"/>
              </a:rPr>
              <a:t> المادة 14 (3) من القانون الاتحادي بموجب المرسوم رقم (3) من عام 2003.</a:t>
            </a:r>
          </a:p>
          <a:p>
            <a:pPr algn="r" rtl="1"/>
            <a:r>
              <a:rPr lang="ar-AE" sz="2000" dirty="0" smtClean="0">
                <a:solidFill>
                  <a:schemeClr val="bg1"/>
                </a:solidFill>
                <a:cs typeface="AL-Mohanad" pitchFamily="2" charset="-78"/>
              </a:rPr>
              <a:t> ويهدف هذا النظام إلى منح الهيئة سلطة إصدار السياسات فيما يتعلق بالشروط ومستوى الخدمة من قبل المرخص لهم للمستهلكين، بما في ذلك معايير وجودة الخدمة.</a:t>
            </a:r>
            <a:endParaRPr lang="ar-AE" sz="2000" dirty="0">
              <a:solidFill>
                <a:schemeClr val="bg1"/>
              </a:solidFill>
              <a:cs typeface="AL-Mohanad" pitchFamily="2" charset="-78"/>
            </a:endParaRPr>
          </a:p>
        </p:txBody>
      </p:sp>
    </p:spTree>
    <p:extLst>
      <p:ext uri="{BB962C8B-B14F-4D97-AF65-F5344CB8AC3E}">
        <p14:creationId xmlns:p14="http://schemas.microsoft.com/office/powerpoint/2010/main" val="2373267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20</a:t>
            </a:fld>
            <a:endParaRPr lang="en-US" dirty="0"/>
          </a:p>
        </p:txBody>
      </p:sp>
      <p:sp>
        <p:nvSpPr>
          <p:cNvPr id="10" name="Title 1"/>
          <p:cNvSpPr>
            <a:spLocks noGrp="1"/>
          </p:cNvSpPr>
          <p:nvPr>
            <p:ph type="ctrTitle"/>
          </p:nvPr>
        </p:nvSpPr>
        <p:spPr>
          <a:xfrm>
            <a:off x="5177596" y="1350199"/>
            <a:ext cx="3819804" cy="1039151"/>
          </a:xfrm>
        </p:spPr>
        <p:txBody>
          <a:bodyPr>
            <a:noAutofit/>
          </a:bodyPr>
          <a:lstStyle/>
          <a:p>
            <a:pPr lvl="1" algn="r" rtl="1">
              <a:spcBef>
                <a:spcPct val="0"/>
              </a:spcBef>
            </a:pPr>
            <a:r>
              <a:rPr lang="ar-AE" sz="2400" dirty="0" smtClean="0">
                <a:solidFill>
                  <a:srgbClr val="BF9D25"/>
                </a:solidFill>
                <a:latin typeface="Berlin Sans FB" pitchFamily="34" charset="0"/>
                <a:cs typeface="AL-Mohanad" pitchFamily="2" charset="-78"/>
              </a:rPr>
              <a:t>ملخص</a:t>
            </a:r>
            <a:endParaRPr lang="en-US" sz="2400" dirty="0">
              <a:solidFill>
                <a:srgbClr val="BF9D25"/>
              </a:solidFill>
              <a:latin typeface="Berlin Sans FB" pitchFamily="34" charset="0"/>
              <a:cs typeface="AL-Mohanad" pitchFamily="2" charset="-78"/>
            </a:endParaRPr>
          </a:p>
        </p:txBody>
      </p:sp>
      <p:sp>
        <p:nvSpPr>
          <p:cNvPr id="4" name="Content Placeholder 3"/>
          <p:cNvSpPr>
            <a:spLocks noGrp="1"/>
          </p:cNvSpPr>
          <p:nvPr>
            <p:ph type="subTitle" idx="1"/>
          </p:nvPr>
        </p:nvSpPr>
        <p:spPr>
          <a:xfrm>
            <a:off x="2971800" y="1986451"/>
            <a:ext cx="6172200" cy="402899"/>
          </a:xfrm>
        </p:spPr>
        <p:txBody>
          <a:bodyPr>
            <a:noAutofit/>
          </a:bodyPr>
          <a:lstStyle/>
          <a:p>
            <a:pPr lvl="1" algn="r" rtl="1">
              <a:buFont typeface="Arial" pitchFamily="34" charset="0"/>
              <a:buChar char="•"/>
            </a:pPr>
            <a:r>
              <a:rPr lang="ar-AE" sz="1800" dirty="0" smtClean="0">
                <a:solidFill>
                  <a:schemeClr val="tx1"/>
                </a:solidFill>
                <a:latin typeface="Berlin Sans FB" pitchFamily="34" charset="0"/>
                <a:cs typeface="AL-Mohanad" pitchFamily="2" charset="-78"/>
              </a:rPr>
              <a:t>نجاح اتمام المكالمات (الجيل الثاني والثالث)</a:t>
            </a:r>
            <a:endParaRPr lang="en-US" sz="1800" i="1" u="sng" dirty="0" smtClean="0">
              <a:solidFill>
                <a:schemeClr val="tx1"/>
              </a:solidFill>
              <a:latin typeface="Berlin Sans FB" pitchFamily="34" charset="0"/>
              <a:cs typeface="AL-Mohanad" pitchFamily="2" charset="-78"/>
            </a:endParaRPr>
          </a:p>
        </p:txBody>
      </p:sp>
      <p:sp>
        <p:nvSpPr>
          <p:cNvPr id="1025" name="Rectangle 1"/>
          <p:cNvSpPr>
            <a:spLocks noChangeArrowheads="1"/>
          </p:cNvSpPr>
          <p:nvPr/>
        </p:nvSpPr>
        <p:spPr bwMode="auto">
          <a:xfrm>
            <a:off x="3223727" y="6075160"/>
            <a:ext cx="5257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شكل </a:t>
            </a:r>
            <a:r>
              <a:rPr lang="en-US" sz="1100" dirty="0" smtClean="0" bmk="_Toc349483037">
                <a:latin typeface="Berlin Sans FB" pitchFamily="34" charset="0"/>
                <a:ea typeface="SimSun" pitchFamily="2" charset="-122"/>
                <a:cs typeface="AL-Mohanad" pitchFamily="2" charset="-78"/>
              </a:rPr>
              <a:t>2.2</a:t>
            </a: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معدل نجاح اتمام المكالمات </a:t>
            </a:r>
            <a:endParaRPr kumimoji="0" lang="en-US" sz="1100" i="0" u="none" strike="noStrike" cap="none" normalizeH="0" baseline="0" dirty="0" smtClean="0">
              <a:ln>
                <a:noFill/>
              </a:ln>
              <a:solidFill>
                <a:schemeClr val="tx1"/>
              </a:solidFill>
              <a:effectLst/>
              <a:latin typeface="Berlin Sans FB" pitchFamily="34" charset="0"/>
              <a:cs typeface="AL-Mohanad" pitchFamily="2" charset="-78"/>
            </a:endParaRPr>
          </a:p>
        </p:txBody>
      </p:sp>
      <p:sp>
        <p:nvSpPr>
          <p:cNvPr id="12" name="Rectangle 11"/>
          <p:cNvSpPr/>
          <p:nvPr/>
        </p:nvSpPr>
        <p:spPr>
          <a:xfrm>
            <a:off x="1035698" y="2389350"/>
            <a:ext cx="7574902" cy="492443"/>
          </a:xfrm>
          <a:prstGeom prst="rect">
            <a:avLst/>
          </a:prstGeom>
        </p:spPr>
        <p:txBody>
          <a:bodyPr wrap="square">
            <a:spAutoFit/>
          </a:bodyPr>
          <a:lstStyle/>
          <a:p>
            <a:pPr lvl="0" algn="r" rtl="1"/>
            <a:r>
              <a:rPr lang="ar-AE" sz="1400" b="1" u="sng" dirty="0" smtClean="0">
                <a:latin typeface="Berlin Sans FB" pitchFamily="34" charset="0"/>
                <a:cs typeface="AL-Mohanad" pitchFamily="2" charset="-78"/>
              </a:rPr>
              <a:t>النتيجة</a:t>
            </a:r>
            <a:endParaRPr lang="en-US" sz="1400" b="1" u="sng" dirty="0" smtClean="0">
              <a:latin typeface="Berlin Sans FB" pitchFamily="34" charset="0"/>
              <a:cs typeface="AL-Mohanad" pitchFamily="2" charset="-78"/>
            </a:endParaRPr>
          </a:p>
          <a:p>
            <a:pPr lvl="0" algn="r" rtl="1"/>
            <a:r>
              <a:rPr lang="ar-AE" sz="1200" dirty="0" smtClean="0">
                <a:cs typeface="AL-Mohanad" pitchFamily="2" charset="-78"/>
              </a:rPr>
              <a:t>الشكل التالي  </a:t>
            </a:r>
            <a:r>
              <a:rPr lang="en-US" sz="1200" dirty="0" smtClean="0">
                <a:cs typeface="AL-Mohanad" pitchFamily="2" charset="-78"/>
              </a:rPr>
              <a:t>.2.2</a:t>
            </a:r>
            <a:r>
              <a:rPr lang="ar-AE" sz="1200" dirty="0" smtClean="0">
                <a:cs typeface="AL-Mohanad" pitchFamily="2" charset="-78"/>
              </a:rPr>
              <a:t>يبين معدل نجاح إتمام المكالمات </a:t>
            </a:r>
            <a:r>
              <a:rPr lang="ar-AE" sz="1200" dirty="0" smtClean="0">
                <a:latin typeface="Berlin Sans FB" pitchFamily="34" charset="0"/>
                <a:cs typeface="AL-Mohanad" pitchFamily="2" charset="-78"/>
              </a:rPr>
              <a:t>(الجيل الثاني والثالث)</a:t>
            </a:r>
            <a:r>
              <a:rPr lang="ar-AE" sz="1200" dirty="0" smtClean="0">
                <a:cs typeface="AL-Mohanad" pitchFamily="2" charset="-78"/>
              </a:rPr>
              <a:t> لكلا الشركات المرخص لها خلال عام </a:t>
            </a:r>
            <a:r>
              <a:rPr lang="en-US" sz="1200" dirty="0">
                <a:cs typeface="AL-Mohanad" pitchFamily="2" charset="-78"/>
              </a:rPr>
              <a:t>2016 </a:t>
            </a:r>
            <a:endParaRPr lang="en-US" sz="1200" dirty="0">
              <a:latin typeface="Berlin Sans FB" pitchFamily="34" charset="0"/>
              <a:cs typeface="AL-Mohanad" pitchFamily="2" charset="-78"/>
            </a:endParaRPr>
          </a:p>
        </p:txBody>
      </p:sp>
      <p:graphicFrame>
        <p:nvGraphicFramePr>
          <p:cNvPr id="8" name="Chart 7"/>
          <p:cNvGraphicFramePr>
            <a:graphicFrameLocks/>
          </p:cNvGraphicFramePr>
          <p:nvPr>
            <p:extLst>
              <p:ext uri="{D42A27DB-BD31-4B8C-83A1-F6EECF244321}">
                <p14:modId xmlns:p14="http://schemas.microsoft.com/office/powerpoint/2010/main" val="4238146704"/>
              </p:ext>
            </p:extLst>
          </p:nvPr>
        </p:nvGraphicFramePr>
        <p:xfrm>
          <a:off x="1035698" y="3168997"/>
          <a:ext cx="6858001"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21</a:t>
            </a:fld>
            <a:endParaRPr lang="en-US" dirty="0"/>
          </a:p>
        </p:txBody>
      </p:sp>
      <p:sp>
        <p:nvSpPr>
          <p:cNvPr id="10" name="Title 1"/>
          <p:cNvSpPr>
            <a:spLocks noGrp="1"/>
          </p:cNvSpPr>
          <p:nvPr>
            <p:ph type="ctrTitle"/>
          </p:nvPr>
        </p:nvSpPr>
        <p:spPr>
          <a:xfrm>
            <a:off x="5157379" y="1380931"/>
            <a:ext cx="3819804" cy="1039151"/>
          </a:xfrm>
        </p:spPr>
        <p:txBody>
          <a:bodyPr>
            <a:noAutofit/>
          </a:bodyPr>
          <a:lstStyle/>
          <a:p>
            <a:pPr lvl="1" algn="r" rtl="1">
              <a:spcBef>
                <a:spcPct val="0"/>
              </a:spcBef>
            </a:pPr>
            <a:r>
              <a:rPr lang="ar-AE" sz="2400" dirty="0" smtClean="0">
                <a:solidFill>
                  <a:srgbClr val="BF9D25"/>
                </a:solidFill>
                <a:latin typeface="Berlin Sans FB" pitchFamily="34" charset="0"/>
                <a:cs typeface="AL-Mohanad" pitchFamily="2" charset="-78"/>
              </a:rPr>
              <a:t>ملخص</a:t>
            </a:r>
            <a:r>
              <a:rPr lang="en-US" sz="2400" dirty="0" smtClean="0">
                <a:solidFill>
                  <a:srgbClr val="BF9D25"/>
                </a:solidFill>
                <a:latin typeface="Berlin Sans FB" pitchFamily="34" charset="0"/>
                <a:cs typeface="AL-Mohanad" pitchFamily="2" charset="-78"/>
              </a:rPr>
              <a:t/>
            </a:r>
            <a:br>
              <a:rPr lang="en-US" sz="2400" dirty="0" smtClean="0">
                <a:solidFill>
                  <a:srgbClr val="BF9D25"/>
                </a:solidFill>
                <a:latin typeface="Berlin Sans FB" pitchFamily="34" charset="0"/>
                <a:cs typeface="AL-Mohanad" pitchFamily="2" charset="-78"/>
              </a:rPr>
            </a:br>
            <a:r>
              <a:rPr lang="en-US" sz="2400" dirty="0">
                <a:solidFill>
                  <a:srgbClr val="BF9D25"/>
                </a:solidFill>
                <a:latin typeface="Berlin Sans FB" pitchFamily="34" charset="0"/>
                <a:cs typeface="AL-Mohanad" pitchFamily="2" charset="-78"/>
              </a:rPr>
              <a:t/>
            </a:r>
            <a:br>
              <a:rPr lang="en-US" sz="2400" dirty="0">
                <a:solidFill>
                  <a:srgbClr val="BF9D25"/>
                </a:solidFill>
                <a:latin typeface="Berlin Sans FB" pitchFamily="34" charset="0"/>
                <a:cs typeface="AL-Mohanad" pitchFamily="2" charset="-78"/>
              </a:rPr>
            </a:br>
            <a:endParaRPr lang="en-US" sz="2400" dirty="0">
              <a:solidFill>
                <a:srgbClr val="BF9D25"/>
              </a:solidFill>
              <a:latin typeface="Berlin Sans FB" pitchFamily="34" charset="0"/>
              <a:cs typeface="AL-Mohanad" pitchFamily="2" charset="-78"/>
            </a:endParaRPr>
          </a:p>
        </p:txBody>
      </p:sp>
      <p:sp>
        <p:nvSpPr>
          <p:cNvPr id="4" name="Content Placeholder 3"/>
          <p:cNvSpPr>
            <a:spLocks noGrp="1"/>
          </p:cNvSpPr>
          <p:nvPr>
            <p:ph type="subTitle" idx="1"/>
          </p:nvPr>
        </p:nvSpPr>
        <p:spPr>
          <a:xfrm>
            <a:off x="3324808" y="1884784"/>
            <a:ext cx="6089780" cy="402899"/>
          </a:xfrm>
        </p:spPr>
        <p:txBody>
          <a:bodyPr>
            <a:normAutofit/>
          </a:bodyPr>
          <a:lstStyle/>
          <a:p>
            <a:pPr lvl="1" algn="r" rtl="1">
              <a:buFont typeface="Arial" pitchFamily="34" charset="0"/>
              <a:buChar char="•"/>
            </a:pPr>
            <a:r>
              <a:rPr lang="ar-AE" sz="1900" dirty="0" smtClean="0">
                <a:solidFill>
                  <a:schemeClr val="tx1"/>
                </a:solidFill>
                <a:latin typeface="Berlin Sans FB" pitchFamily="34" charset="0"/>
                <a:cs typeface="AL-Mohanad" pitchFamily="2" charset="-78"/>
              </a:rPr>
              <a:t>نسبة انقطاع المكالمات (الجيل الثاني والثالث)</a:t>
            </a:r>
            <a:endParaRPr lang="en-US" sz="1900" i="1" u="sng" dirty="0" smtClean="0">
              <a:solidFill>
                <a:schemeClr val="tx1"/>
              </a:solidFill>
              <a:latin typeface="Berlin Sans FB" pitchFamily="34" charset="0"/>
              <a:cs typeface="AL-Mohanad" pitchFamily="2" charset="-78"/>
            </a:endParaRPr>
          </a:p>
          <a:p>
            <a:pPr lvl="0" algn="r" rtl="1"/>
            <a:endParaRPr lang="en-US" sz="4800" u="sng" dirty="0" smtClean="0">
              <a:solidFill>
                <a:schemeClr val="tx1"/>
              </a:solidFill>
              <a:latin typeface="Berlin Sans FB" pitchFamily="34" charset="0"/>
              <a:cs typeface="AL-Mohanad" pitchFamily="2" charset="-78"/>
            </a:endParaRPr>
          </a:p>
          <a:p>
            <a:pPr lvl="0" algn="r" rtl="1"/>
            <a:endParaRPr lang="en-US" dirty="0">
              <a:solidFill>
                <a:schemeClr val="tx1"/>
              </a:solidFill>
              <a:latin typeface="Berlin Sans FB" pitchFamily="34" charset="0"/>
              <a:cs typeface="AL-Mohanad" pitchFamily="2" charset="-78"/>
            </a:endParaRPr>
          </a:p>
        </p:txBody>
      </p:sp>
      <p:sp>
        <p:nvSpPr>
          <p:cNvPr id="1025" name="Rectangle 1"/>
          <p:cNvSpPr>
            <a:spLocks noChangeArrowheads="1"/>
          </p:cNvSpPr>
          <p:nvPr/>
        </p:nvSpPr>
        <p:spPr bwMode="auto">
          <a:xfrm>
            <a:off x="2895600" y="5715000"/>
            <a:ext cx="5257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شكل </a:t>
            </a:r>
            <a:r>
              <a:rPr lang="en-US" sz="1100" dirty="0" smtClean="0" bmk="_Toc349483037">
                <a:latin typeface="Berlin Sans FB" pitchFamily="34" charset="0"/>
                <a:ea typeface="SimSun" pitchFamily="2" charset="-122"/>
                <a:cs typeface="AL-Mohanad" pitchFamily="2" charset="-78"/>
              </a:rPr>
              <a:t>2.3</a:t>
            </a: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 </a:t>
            </a:r>
            <a:r>
              <a:rPr lang="ar-AE" sz="1100" dirty="0" smtClean="0" bmk="_Toc349483037">
                <a:latin typeface="Berlin Sans FB" pitchFamily="34" charset="0"/>
                <a:ea typeface="SimSun" pitchFamily="2" charset="-122"/>
                <a:cs typeface="AL-Mohanad" pitchFamily="2" charset="-78"/>
              </a:rPr>
              <a:t>انقطاع </a:t>
            </a:r>
            <a:r>
              <a:rPr kumimoji="0" lang="ar-AE" sz="1100" i="0" u="none" strike="noStrike" cap="none" normalizeH="0" baseline="0" dirty="0" smtClean="0" bmk="_Toc349483037">
                <a:ln>
                  <a:noFill/>
                </a:ln>
                <a:solidFill>
                  <a:schemeClr val="tx1"/>
                </a:solidFill>
                <a:effectLst/>
                <a:latin typeface="Berlin Sans FB" pitchFamily="34" charset="0"/>
                <a:ea typeface="SimSun" pitchFamily="2" charset="-122"/>
                <a:cs typeface="AL-Mohanad" pitchFamily="2" charset="-78"/>
              </a:rPr>
              <a:t>المكالمات </a:t>
            </a:r>
            <a:endParaRPr kumimoji="0" lang="en-US" sz="1100" i="0" u="none" strike="noStrike" cap="none" normalizeH="0" baseline="0" dirty="0" smtClean="0">
              <a:ln>
                <a:noFill/>
              </a:ln>
              <a:solidFill>
                <a:schemeClr val="tx1"/>
              </a:solidFill>
              <a:effectLst/>
              <a:latin typeface="Berlin Sans FB" pitchFamily="34" charset="0"/>
              <a:cs typeface="AL-Mohanad" pitchFamily="2" charset="-78"/>
            </a:endParaRPr>
          </a:p>
        </p:txBody>
      </p:sp>
      <p:sp>
        <p:nvSpPr>
          <p:cNvPr id="12" name="Rectangle 11"/>
          <p:cNvSpPr/>
          <p:nvPr/>
        </p:nvSpPr>
        <p:spPr>
          <a:xfrm>
            <a:off x="1371600" y="2287683"/>
            <a:ext cx="7353300" cy="630942"/>
          </a:xfrm>
          <a:prstGeom prst="rect">
            <a:avLst/>
          </a:prstGeom>
        </p:spPr>
        <p:txBody>
          <a:bodyPr wrap="square">
            <a:spAutoFit/>
          </a:bodyPr>
          <a:lstStyle/>
          <a:p>
            <a:pPr lvl="0" algn="r" rtl="1"/>
            <a:r>
              <a:rPr lang="ar-AE" sz="1400" b="1" u="sng" dirty="0" smtClean="0">
                <a:latin typeface="Berlin Sans FB" pitchFamily="34" charset="0"/>
                <a:cs typeface="AL-Mohanad" pitchFamily="2" charset="-78"/>
              </a:rPr>
              <a:t>النتيجة</a:t>
            </a:r>
            <a:endParaRPr lang="en-US" sz="1400" b="1" u="sng" dirty="0" smtClean="0">
              <a:latin typeface="Berlin Sans FB" pitchFamily="34" charset="0"/>
              <a:cs typeface="AL-Mohanad" pitchFamily="2" charset="-78"/>
            </a:endParaRPr>
          </a:p>
          <a:p>
            <a:pPr lvl="0" algn="r" rtl="1"/>
            <a:r>
              <a:rPr lang="ar-AE" sz="1200" dirty="0" smtClean="0">
                <a:cs typeface="AL-Mohanad" pitchFamily="2" charset="-78"/>
              </a:rPr>
              <a:t>الشكل التالي </a:t>
            </a:r>
            <a:r>
              <a:rPr lang="en-US" sz="1200" dirty="0" smtClean="0">
                <a:cs typeface="AL-Mohanad" pitchFamily="2" charset="-78"/>
              </a:rPr>
              <a:t>2.3</a:t>
            </a:r>
            <a:r>
              <a:rPr lang="ar-AE" sz="1200" dirty="0" smtClean="0">
                <a:cs typeface="AL-Mohanad" pitchFamily="2" charset="-78"/>
              </a:rPr>
              <a:t>  يبين معدل انقطاع المكالمات </a:t>
            </a:r>
            <a:r>
              <a:rPr lang="ar-AE" sz="1200" dirty="0" smtClean="0">
                <a:latin typeface="Berlin Sans FB" pitchFamily="34" charset="0"/>
                <a:cs typeface="AL-Mohanad" pitchFamily="2" charset="-78"/>
              </a:rPr>
              <a:t>(الجيل الثاني والثالث)</a:t>
            </a:r>
            <a:r>
              <a:rPr lang="ar-AE" sz="1200" dirty="0" smtClean="0">
                <a:cs typeface="AL-Mohanad" pitchFamily="2" charset="-78"/>
              </a:rPr>
              <a:t> لكلا الشركات المرخص لها خلال عام </a:t>
            </a:r>
            <a:r>
              <a:rPr lang="en-US" sz="1200" dirty="0">
                <a:cs typeface="AL-Mohanad" pitchFamily="2" charset="-78"/>
              </a:rPr>
              <a:t>2016 </a:t>
            </a:r>
            <a:endParaRPr lang="ar-AE" sz="1200" dirty="0" smtClean="0">
              <a:cs typeface="AL-Mohanad" pitchFamily="2" charset="-78"/>
            </a:endParaRPr>
          </a:p>
          <a:p>
            <a:pPr lvl="0" algn="r" rtl="1"/>
            <a:endParaRPr lang="ar-AE" sz="900" dirty="0" smtClean="0">
              <a:latin typeface="Berlin Sans FB" pitchFamily="34" charset="0"/>
              <a:cs typeface="AL-Mohanad" pitchFamily="2" charset="-78"/>
            </a:endParaRPr>
          </a:p>
        </p:txBody>
      </p:sp>
      <p:graphicFrame>
        <p:nvGraphicFramePr>
          <p:cNvPr id="9" name="Chart 8"/>
          <p:cNvGraphicFramePr>
            <a:graphicFrameLocks/>
          </p:cNvGraphicFramePr>
          <p:nvPr>
            <p:extLst>
              <p:ext uri="{D42A27DB-BD31-4B8C-83A1-F6EECF244321}">
                <p14:modId xmlns:p14="http://schemas.microsoft.com/office/powerpoint/2010/main" val="2912625691"/>
              </p:ext>
            </p:extLst>
          </p:nvPr>
        </p:nvGraphicFramePr>
        <p:xfrm>
          <a:off x="1049117" y="2971800"/>
          <a:ext cx="6810375"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22</a:t>
            </a:fld>
            <a:endParaRPr lang="en-US" dirty="0"/>
          </a:p>
        </p:txBody>
      </p:sp>
      <p:sp>
        <p:nvSpPr>
          <p:cNvPr id="10" name="Title 1"/>
          <p:cNvSpPr>
            <a:spLocks noGrp="1"/>
          </p:cNvSpPr>
          <p:nvPr>
            <p:ph type="ctrTitle"/>
          </p:nvPr>
        </p:nvSpPr>
        <p:spPr>
          <a:xfrm>
            <a:off x="5110726" y="1408922"/>
            <a:ext cx="3819804" cy="1039151"/>
          </a:xfrm>
        </p:spPr>
        <p:txBody>
          <a:bodyPr>
            <a:noAutofit/>
          </a:bodyPr>
          <a:lstStyle/>
          <a:p>
            <a:pPr lvl="1" algn="r" rtl="1">
              <a:spcBef>
                <a:spcPct val="0"/>
              </a:spcBef>
            </a:pPr>
            <a:r>
              <a:rPr lang="ar-AE" sz="2400" dirty="0" smtClean="0">
                <a:solidFill>
                  <a:srgbClr val="BF9D25"/>
                </a:solidFill>
                <a:latin typeface="Berlin Sans FB" pitchFamily="34" charset="0"/>
                <a:cs typeface="AL-Mohanad" pitchFamily="2" charset="-78"/>
              </a:rPr>
              <a:t>ملخص</a:t>
            </a:r>
            <a:endParaRPr lang="en-US" sz="2400" dirty="0">
              <a:solidFill>
                <a:srgbClr val="BF9D25"/>
              </a:solidFill>
              <a:latin typeface="Berlin Sans FB" pitchFamily="34" charset="0"/>
              <a:cs typeface="AL-Mohanad" pitchFamily="2" charset="-78"/>
            </a:endParaRPr>
          </a:p>
        </p:txBody>
      </p:sp>
      <p:sp>
        <p:nvSpPr>
          <p:cNvPr id="4" name="Content Placeholder 3"/>
          <p:cNvSpPr>
            <a:spLocks noGrp="1"/>
          </p:cNvSpPr>
          <p:nvPr>
            <p:ph type="subTitle" idx="1"/>
          </p:nvPr>
        </p:nvSpPr>
        <p:spPr>
          <a:xfrm>
            <a:off x="1548882" y="1991244"/>
            <a:ext cx="7791061" cy="402899"/>
          </a:xfrm>
        </p:spPr>
        <p:txBody>
          <a:bodyPr/>
          <a:lstStyle/>
          <a:p>
            <a:pPr lvl="1" algn="r" rtl="1">
              <a:buFont typeface="Arial" pitchFamily="34" charset="0"/>
              <a:buChar char="•"/>
            </a:pPr>
            <a:r>
              <a:rPr lang="ar-AE" sz="2000" dirty="0" smtClean="0">
                <a:solidFill>
                  <a:schemeClr val="tx1"/>
                </a:solidFill>
                <a:latin typeface="Berlin Sans FB" pitchFamily="34" charset="0"/>
                <a:cs typeface="AL-Mohanad" pitchFamily="2" charset="-78"/>
              </a:rPr>
              <a:t>نجاح انشاء المكالمات(الجيل الثاني و الثالث)</a:t>
            </a:r>
            <a:endParaRPr lang="en-US" sz="2000" dirty="0" smtClean="0">
              <a:solidFill>
                <a:schemeClr val="tx1"/>
              </a:solidFill>
              <a:latin typeface="Berlin Sans FB" pitchFamily="34" charset="0"/>
              <a:cs typeface="AL-Mohanad" pitchFamily="2" charset="-78"/>
            </a:endParaRPr>
          </a:p>
          <a:p>
            <a:pPr lvl="0" algn="r" rtl="1"/>
            <a:endParaRPr lang="en-US" sz="20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lvl="0" algn="r" rtl="1"/>
            <a:endParaRPr lang="en-US" sz="1800" u="sng" dirty="0" smtClean="0">
              <a:latin typeface="Berlin Sans FB" pitchFamily="34" charset="0"/>
              <a:cs typeface="AL-Mohanad" pitchFamily="2" charset="-78"/>
            </a:endParaRPr>
          </a:p>
          <a:p>
            <a:pPr algn="r" rtl="1"/>
            <a:endParaRPr lang="ar-AE" sz="2000" dirty="0" smtClean="0">
              <a:latin typeface="Berlin Sans FB" pitchFamily="34" charset="0"/>
              <a:cs typeface="AL-Mohanad" pitchFamily="2" charset="-78"/>
            </a:endParaRPr>
          </a:p>
          <a:p>
            <a:pPr algn="r" rtl="1"/>
            <a:endParaRPr lang="en-US" dirty="0">
              <a:latin typeface="Berlin Sans FB" pitchFamily="34" charset="0"/>
              <a:cs typeface="AL-Mohanad" pitchFamily="2" charset="-78"/>
            </a:endParaRPr>
          </a:p>
        </p:txBody>
      </p:sp>
      <p:sp>
        <p:nvSpPr>
          <p:cNvPr id="7" name="Rectangle 6"/>
          <p:cNvSpPr/>
          <p:nvPr/>
        </p:nvSpPr>
        <p:spPr>
          <a:xfrm>
            <a:off x="2995322" y="5892791"/>
            <a:ext cx="4572000" cy="261610"/>
          </a:xfrm>
          <a:prstGeom prst="rect">
            <a:avLst/>
          </a:prstGeom>
        </p:spPr>
        <p:txBody>
          <a:bodyPr>
            <a:spAutoFit/>
          </a:bodyPr>
          <a:lstStyle/>
          <a:p>
            <a:pPr lvl="0" algn="r" fontAlgn="base">
              <a:spcBef>
                <a:spcPct val="0"/>
              </a:spcBef>
              <a:spcAft>
                <a:spcPct val="0"/>
              </a:spcAft>
              <a:tabLst>
                <a:tab pos="457200" algn="l"/>
              </a:tabLst>
            </a:pPr>
            <a:r>
              <a:rPr lang="en-US" sz="1100" dirty="0" smtClean="0" bmk="_Toc349483038">
                <a:latin typeface="Berlin Sans FB" pitchFamily="34" charset="0"/>
                <a:ea typeface="SimSun" pitchFamily="2" charset="-122"/>
                <a:cs typeface="AL-Mohanad" pitchFamily="2" charset="-78"/>
              </a:rPr>
              <a:t> 2.4 </a:t>
            </a:r>
            <a:r>
              <a:rPr lang="ar-AE" sz="1100" dirty="0" smtClean="0" bmk="_Toc349483038">
                <a:latin typeface="Berlin Sans FB" pitchFamily="34" charset="0"/>
                <a:ea typeface="SimSun" pitchFamily="2" charset="-122"/>
                <a:cs typeface="AL-Mohanad" pitchFamily="2" charset="-78"/>
              </a:rPr>
              <a:t>شكل</a:t>
            </a:r>
            <a:r>
              <a:rPr lang="en-US" sz="1100" dirty="0" smtClean="0" bmk="_Toc349483038">
                <a:latin typeface="Berlin Sans FB" pitchFamily="34" charset="0"/>
                <a:ea typeface="SimSun" pitchFamily="2" charset="-122"/>
                <a:cs typeface="AL-Mohanad" pitchFamily="2" charset="-78"/>
              </a:rPr>
              <a:t> </a:t>
            </a:r>
            <a:r>
              <a:rPr lang="ar-AE" sz="1100" dirty="0" smtClean="0">
                <a:cs typeface="AL-Mohanad" pitchFamily="2" charset="-78"/>
              </a:rPr>
              <a:t>معدل نجاح انشاء المكالمات </a:t>
            </a:r>
            <a:endParaRPr lang="en-US" sz="1100" dirty="0" smtClean="0">
              <a:latin typeface="Berlin Sans FB" pitchFamily="34" charset="0"/>
              <a:cs typeface="AL-Mohanad" pitchFamily="2" charset="-78"/>
            </a:endParaRPr>
          </a:p>
        </p:txBody>
      </p:sp>
      <p:sp>
        <p:nvSpPr>
          <p:cNvPr id="13" name="Rectangle 12"/>
          <p:cNvSpPr/>
          <p:nvPr/>
        </p:nvSpPr>
        <p:spPr>
          <a:xfrm>
            <a:off x="411993" y="2595593"/>
            <a:ext cx="8378578" cy="553998"/>
          </a:xfrm>
          <a:prstGeom prst="rect">
            <a:avLst/>
          </a:prstGeom>
        </p:spPr>
        <p:txBody>
          <a:bodyPr wrap="square">
            <a:spAutoFit/>
          </a:bodyPr>
          <a:lstStyle/>
          <a:p>
            <a:pPr lvl="0" algn="r" rtl="1"/>
            <a:r>
              <a:rPr lang="ar-AE" sz="1200" b="1" u="sng" dirty="0" smtClean="0">
                <a:latin typeface="Berlin Sans FB" pitchFamily="34" charset="0"/>
                <a:cs typeface="AL-Mohanad" pitchFamily="2" charset="-78"/>
              </a:rPr>
              <a:t>النتيجة</a:t>
            </a:r>
            <a:endParaRPr lang="en-US" sz="1200" b="1" u="sng" dirty="0" smtClean="0">
              <a:latin typeface="Berlin Sans FB" pitchFamily="34" charset="0"/>
              <a:cs typeface="AL-Mohanad" pitchFamily="2" charset="-78"/>
            </a:endParaRPr>
          </a:p>
          <a:p>
            <a:pPr algn="r" rtl="1"/>
            <a:r>
              <a:rPr lang="ar-AE" sz="1200" dirty="0" smtClean="0">
                <a:cs typeface="AL-Mohanad" pitchFamily="2" charset="-78"/>
              </a:rPr>
              <a:t>الشكل التالي </a:t>
            </a:r>
            <a:r>
              <a:rPr lang="en-US" sz="1200" dirty="0" smtClean="0">
                <a:cs typeface="AL-Mohanad" pitchFamily="2" charset="-78"/>
              </a:rPr>
              <a:t>2.4</a:t>
            </a:r>
            <a:r>
              <a:rPr lang="ar-AE" sz="1200" dirty="0" smtClean="0">
                <a:cs typeface="AL-Mohanad" pitchFamily="2" charset="-78"/>
              </a:rPr>
              <a:t> يبين معدل نجاح انشاء المكالمات لكلا المرخص لهم خلال عام </a:t>
            </a:r>
            <a:r>
              <a:rPr lang="en-US" sz="1200" dirty="0" smtClean="0">
                <a:cs typeface="AL-Mohanad" pitchFamily="2" charset="-78"/>
              </a:rPr>
              <a:t>2016</a:t>
            </a:r>
            <a:r>
              <a:rPr lang="ar-AE" dirty="0" smtClean="0">
                <a:cs typeface="AL-Mohanad" pitchFamily="2" charset="-78"/>
              </a:rPr>
              <a:t>.</a:t>
            </a:r>
          </a:p>
        </p:txBody>
      </p:sp>
      <p:graphicFrame>
        <p:nvGraphicFramePr>
          <p:cNvPr id="9" name="Chart 8"/>
          <p:cNvGraphicFramePr>
            <a:graphicFrameLocks/>
          </p:cNvGraphicFramePr>
          <p:nvPr>
            <p:extLst>
              <p:ext uri="{D42A27DB-BD31-4B8C-83A1-F6EECF244321}">
                <p14:modId xmlns:p14="http://schemas.microsoft.com/office/powerpoint/2010/main" val="520530036"/>
              </p:ext>
            </p:extLst>
          </p:nvPr>
        </p:nvGraphicFramePr>
        <p:xfrm>
          <a:off x="1053880" y="3149591"/>
          <a:ext cx="680085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23</a:t>
            </a:fld>
            <a:endParaRPr lang="en-US" dirty="0"/>
          </a:p>
        </p:txBody>
      </p:sp>
      <p:sp>
        <p:nvSpPr>
          <p:cNvPr id="9" name="Title 1"/>
          <p:cNvSpPr>
            <a:spLocks noGrp="1"/>
          </p:cNvSpPr>
          <p:nvPr>
            <p:ph type="ctrTitle"/>
          </p:nvPr>
        </p:nvSpPr>
        <p:spPr>
          <a:xfrm>
            <a:off x="5185372" y="1408922"/>
            <a:ext cx="3819804" cy="1039151"/>
          </a:xfrm>
        </p:spPr>
        <p:txBody>
          <a:bodyPr>
            <a:noAutofit/>
          </a:bodyPr>
          <a:lstStyle/>
          <a:p>
            <a:pPr lvl="1" algn="r" rtl="1">
              <a:spcBef>
                <a:spcPct val="0"/>
              </a:spcBef>
            </a:pPr>
            <a:r>
              <a:rPr lang="ar-AE" sz="2400" dirty="0" smtClean="0">
                <a:solidFill>
                  <a:srgbClr val="BF9D25"/>
                </a:solidFill>
                <a:latin typeface="Berlin Sans FB" pitchFamily="34" charset="0"/>
                <a:cs typeface="AL-Mohanad" pitchFamily="2" charset="-78"/>
              </a:rPr>
              <a:t>ملخص</a:t>
            </a:r>
            <a:endParaRPr lang="en-US" sz="2400" dirty="0">
              <a:solidFill>
                <a:srgbClr val="BF9D25"/>
              </a:solidFill>
              <a:latin typeface="Berlin Sans FB" pitchFamily="34" charset="0"/>
              <a:cs typeface="AL-Mohanad" pitchFamily="2" charset="-78"/>
            </a:endParaRPr>
          </a:p>
        </p:txBody>
      </p:sp>
      <p:sp>
        <p:nvSpPr>
          <p:cNvPr id="4" name="Content Placeholder 3"/>
          <p:cNvSpPr>
            <a:spLocks noGrp="1"/>
          </p:cNvSpPr>
          <p:nvPr>
            <p:ph type="subTitle" idx="1"/>
          </p:nvPr>
        </p:nvSpPr>
        <p:spPr>
          <a:xfrm>
            <a:off x="2497914" y="1799125"/>
            <a:ext cx="6795376" cy="402899"/>
          </a:xfrm>
        </p:spPr>
        <p:txBody>
          <a:bodyPr/>
          <a:lstStyle/>
          <a:p>
            <a:pPr lvl="1" algn="r" rtl="1"/>
            <a:endParaRPr lang="en-US" sz="2000" u="sng" dirty="0" smtClean="0">
              <a:solidFill>
                <a:schemeClr val="tx1"/>
              </a:solidFill>
              <a:latin typeface="Berlin Sans FB" pitchFamily="34" charset="0"/>
              <a:cs typeface="AL-Mohanad" pitchFamily="2" charset="-78"/>
            </a:endParaRPr>
          </a:p>
          <a:p>
            <a:pPr lvl="1" algn="r" rtl="1"/>
            <a:r>
              <a:rPr lang="ar-AE" sz="2000" u="sng" dirty="0" smtClean="0">
                <a:solidFill>
                  <a:schemeClr val="tx1"/>
                </a:solidFill>
                <a:latin typeface="Berlin Sans FB" pitchFamily="34" charset="0"/>
                <a:cs typeface="AL-Mohanad" pitchFamily="2" charset="-78"/>
              </a:rPr>
              <a:t>3. اتصالات- الاتصال بالأنترنت عبر الهاتف الثابت</a:t>
            </a:r>
            <a:r>
              <a:rPr lang="ar-AE" sz="2000" dirty="0" smtClean="0">
                <a:solidFill>
                  <a:schemeClr val="tx1"/>
                </a:solidFill>
                <a:latin typeface="Berlin Sans FB" pitchFamily="34" charset="0"/>
                <a:cs typeface="AL-Mohanad" pitchFamily="2" charset="-78"/>
              </a:rPr>
              <a:t> </a:t>
            </a:r>
            <a:endParaRPr lang="en-US" sz="2000" dirty="0" smtClean="0">
              <a:solidFill>
                <a:schemeClr val="tx1"/>
              </a:solidFill>
              <a:latin typeface="Berlin Sans FB" pitchFamily="34" charset="0"/>
              <a:cs typeface="AL-Mohanad" pitchFamily="2" charset="-78"/>
            </a:endParaRPr>
          </a:p>
          <a:p>
            <a:pPr lvl="0" algn="r" rtl="1"/>
            <a:endParaRPr lang="ar-AE" sz="2000" u="sng" dirty="0" smtClean="0">
              <a:latin typeface="Berlin Sans FB" pitchFamily="34" charset="0"/>
              <a:cs typeface="AL-Mohanad" pitchFamily="2" charset="-78"/>
            </a:endParaRPr>
          </a:p>
        </p:txBody>
      </p:sp>
      <p:sp>
        <p:nvSpPr>
          <p:cNvPr id="11" name="Rectangle 10"/>
          <p:cNvSpPr/>
          <p:nvPr/>
        </p:nvSpPr>
        <p:spPr>
          <a:xfrm>
            <a:off x="1435100" y="2813447"/>
            <a:ext cx="7570076" cy="954107"/>
          </a:xfrm>
          <a:prstGeom prst="rect">
            <a:avLst/>
          </a:prstGeom>
        </p:spPr>
        <p:txBody>
          <a:bodyPr wrap="square">
            <a:spAutoFit/>
          </a:bodyPr>
          <a:lstStyle/>
          <a:p>
            <a:pPr lvl="0" algn="r" rtl="1"/>
            <a:r>
              <a:rPr lang="ar-AE" sz="2000" u="sng" dirty="0" smtClean="0">
                <a:latin typeface="Berlin Sans FB" pitchFamily="34" charset="0"/>
                <a:cs typeface="AL-Mohanad" pitchFamily="2" charset="-78"/>
              </a:rPr>
              <a:t>النتيجة</a:t>
            </a:r>
            <a:endParaRPr lang="en-US" sz="2000" u="sng" dirty="0" smtClean="0">
              <a:latin typeface="Berlin Sans FB" pitchFamily="34" charset="0"/>
              <a:cs typeface="AL-Mohanad" pitchFamily="2" charset="-78"/>
            </a:endParaRPr>
          </a:p>
          <a:p>
            <a:pPr algn="r"/>
            <a:r>
              <a:rPr lang="ar-AE" dirty="0" smtClean="0">
                <a:cs typeface="AL-Mohanad" pitchFamily="2" charset="-78"/>
              </a:rPr>
              <a:t>يوضح الشكل التالي إجمالي عدد محاولات الاتصال الهاتفي، والتي يتم الرد عليها من قبل </a:t>
            </a:r>
            <a:r>
              <a:rPr lang="en-US" dirty="0" smtClean="0">
                <a:cs typeface="AL-Mohanad" pitchFamily="2" charset="-78"/>
              </a:rPr>
              <a:t>2016 </a:t>
            </a:r>
            <a:r>
              <a:rPr lang="ar-AE" dirty="0" smtClean="0">
                <a:cs typeface="AL-Mohanad" pitchFamily="2" charset="-78"/>
              </a:rPr>
              <a:t>مركز خدمة الإنترنت لعام</a:t>
            </a:r>
            <a:r>
              <a:rPr lang="en-US" dirty="0" smtClean="0">
                <a:cs typeface="AL-Mohanad" pitchFamily="2" charset="-78"/>
              </a:rPr>
              <a:t> </a:t>
            </a:r>
            <a:endParaRPr lang="en-US" dirty="0">
              <a:cs typeface="AL-Mohanad" pitchFamily="2" charset="-78"/>
            </a:endParaRPr>
          </a:p>
        </p:txBody>
      </p:sp>
      <p:graphicFrame>
        <p:nvGraphicFramePr>
          <p:cNvPr id="10" name="Chart 9"/>
          <p:cNvGraphicFramePr>
            <a:graphicFrameLocks/>
          </p:cNvGraphicFramePr>
          <p:nvPr>
            <p:extLst>
              <p:ext uri="{D42A27DB-BD31-4B8C-83A1-F6EECF244321}">
                <p14:modId xmlns:p14="http://schemas.microsoft.com/office/powerpoint/2010/main" val="3339377030"/>
              </p:ext>
            </p:extLst>
          </p:nvPr>
        </p:nvGraphicFramePr>
        <p:xfrm>
          <a:off x="1842097" y="3767554"/>
          <a:ext cx="6686550" cy="250876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Placeholder 21" descr="image-side.jpg"/>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158" r="1158"/>
          <a:stretch>
            <a:fillRect/>
          </a:stretch>
        </p:blipFill>
        <p:spPr>
          <a:xfrm>
            <a:off x="0" y="1411061"/>
            <a:ext cx="3044727" cy="5074920"/>
          </a:xfrm>
        </p:spPr>
      </p:pic>
      <p:sp>
        <p:nvSpPr>
          <p:cNvPr id="10" name="Title 1"/>
          <p:cNvSpPr txBox="1">
            <a:spLocks/>
          </p:cNvSpPr>
          <p:nvPr/>
        </p:nvSpPr>
        <p:spPr>
          <a:xfrm>
            <a:off x="1003040" y="1463675"/>
            <a:ext cx="8001000" cy="639762"/>
          </a:xfrm>
          <a:prstGeom prst="rect">
            <a:avLst/>
          </a:prstGeom>
        </p:spPr>
        <p:txBody>
          <a:bodyPr/>
          <a:lstStyle/>
          <a:p>
            <a:pPr marL="0" marR="0" lvl="0" indent="0" algn="r" defTabSz="457200" rtl="0" eaLnBrk="1" fontAlgn="auto" latinLnBrk="0" hangingPunct="1">
              <a:lnSpc>
                <a:spcPts val="4200"/>
              </a:lnSpc>
              <a:spcBef>
                <a:spcPct val="0"/>
              </a:spcBef>
              <a:spcAft>
                <a:spcPts val="0"/>
              </a:spcAft>
              <a:buClrTx/>
              <a:buSzTx/>
              <a:buFontTx/>
              <a:buNone/>
              <a:tabLst/>
              <a:defRPr/>
            </a:pPr>
            <a:r>
              <a:rPr kumimoji="0" lang="ar-AE" sz="3600" b="1" i="0" u="none" strike="noStrike" kern="1200" cap="none" spc="0" normalizeH="0" baseline="0" noProof="0" dirty="0" smtClean="0">
                <a:ln>
                  <a:noFill/>
                </a:ln>
                <a:effectLst/>
                <a:uLnTx/>
                <a:uFillTx/>
                <a:latin typeface="Tahoma"/>
                <a:ea typeface="+mj-ea"/>
                <a:cs typeface="AL-Mohanad" pitchFamily="2" charset="-78"/>
              </a:rPr>
              <a:t>القياسات</a:t>
            </a:r>
            <a:endParaRPr kumimoji="0" lang="en-US" sz="3600" b="1" i="0" u="none" strike="noStrike" kern="1200" cap="none" spc="0" normalizeH="0" baseline="0" noProof="0" dirty="0">
              <a:ln>
                <a:noFill/>
              </a:ln>
              <a:effectLst/>
              <a:uLnTx/>
              <a:uFillTx/>
              <a:latin typeface="Tahoma"/>
              <a:ea typeface="+mj-ea"/>
              <a:cs typeface="AL-Mohanad" pitchFamily="2" charset="-78"/>
            </a:endParaRPr>
          </a:p>
        </p:txBody>
      </p:sp>
      <p:sp>
        <p:nvSpPr>
          <p:cNvPr id="11" name="Content Placeholder 3"/>
          <p:cNvSpPr txBox="1">
            <a:spLocks/>
          </p:cNvSpPr>
          <p:nvPr/>
        </p:nvSpPr>
        <p:spPr>
          <a:xfrm>
            <a:off x="1003040" y="2103437"/>
            <a:ext cx="8001000" cy="4525963"/>
          </a:xfrm>
          <a:prstGeom prst="rect">
            <a:avLst/>
          </a:prstGeom>
        </p:spPr>
        <p:txBody>
          <a:bodyPr>
            <a:normAutofit fontScale="77500" lnSpcReduction="20000"/>
          </a:bodyPr>
          <a:lstStyle/>
          <a:p>
            <a:pPr marL="0" marR="0" lvl="0" indent="0" algn="r" defTabSz="457200" rtl="1" eaLnBrk="1" fontAlgn="auto" latinLnBrk="0" hangingPunct="1">
              <a:lnSpc>
                <a:spcPts val="2000"/>
              </a:lnSpc>
              <a:spcBef>
                <a:spcPts val="650"/>
              </a:spcBef>
              <a:spcAft>
                <a:spcPts val="0"/>
              </a:spcAft>
              <a:buClrTx/>
              <a:buSzTx/>
              <a:buFont typeface="Arial"/>
              <a:buNone/>
              <a:tabLst/>
              <a:defRPr/>
            </a:pPr>
            <a:r>
              <a:rPr kumimoji="0" lang="ar-AE" sz="2800" b="1" i="0" u="none" strike="noStrike" kern="1200" cap="none" spc="0" normalizeH="0" baseline="0" noProof="0" dirty="0" smtClean="0">
                <a:ln>
                  <a:noFill/>
                </a:ln>
                <a:effectLst/>
                <a:uLnTx/>
                <a:uFillTx/>
                <a:latin typeface="Tahoma"/>
                <a:cs typeface="AL-Mohanad" pitchFamily="2" charset="-78"/>
              </a:rPr>
              <a:t>مؤشرات الأداء لجودة الخدمات تشمل:</a:t>
            </a:r>
            <a:endParaRPr kumimoji="0" lang="en-US" sz="2800" b="1"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en-US" sz="2000" b="1"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r>
              <a:rPr kumimoji="0" lang="en-US" sz="2000" b="0" i="0" u="none" strike="noStrike" kern="1200" cap="none" spc="0" normalizeH="0" baseline="0" noProof="0" dirty="0" smtClean="0">
                <a:ln>
                  <a:noFill/>
                </a:ln>
                <a:effectLst/>
                <a:uLnTx/>
                <a:uFillTx/>
                <a:latin typeface="Tahoma"/>
                <a:cs typeface="AL-Mohanad" pitchFamily="2" charset="-78"/>
              </a:rPr>
              <a:t>  </a:t>
            </a:r>
            <a:r>
              <a:rPr kumimoji="0" lang="ar-AE" sz="2600" b="1" i="0" u="none" strike="noStrike" kern="1200" cap="none" spc="0" normalizeH="0" baseline="0" noProof="0" dirty="0" smtClean="0">
                <a:ln>
                  <a:noFill/>
                </a:ln>
                <a:effectLst/>
                <a:uLnTx/>
                <a:uFillTx/>
                <a:latin typeface="Tahoma"/>
                <a:cs typeface="AL-Mohanad" pitchFamily="2" charset="-78"/>
              </a:rPr>
              <a:t>خدمات الصوت عبر الهاتف الثابت</a:t>
            </a:r>
            <a:r>
              <a:rPr kumimoji="0" lang="en-US" sz="2600" b="1" i="0" u="none" strike="noStrike" kern="1200" cap="none" spc="0" normalizeH="0" baseline="0" noProof="0" dirty="0" smtClean="0">
                <a:ln>
                  <a:noFill/>
                </a:ln>
                <a:effectLst/>
                <a:uLnTx/>
                <a:uFillTx/>
                <a:latin typeface="Tahoma"/>
                <a:cs typeface="AL-Mohanad" pitchFamily="2" charset="-78"/>
              </a:rPr>
              <a:t>:</a:t>
            </a:r>
            <a:endParaRPr kumimoji="0" lang="ar-AE" sz="2600" b="1" i="0" u="none" strike="noStrike" kern="1200" cap="none" spc="0" normalizeH="0" baseline="0" noProof="0" dirty="0" smtClean="0">
              <a:ln>
                <a:noFill/>
              </a:ln>
              <a:effectLst/>
              <a:uLnTx/>
              <a:uFillTx/>
              <a:latin typeface="Tahoma"/>
              <a:cs typeface="AL-Mohanad" pitchFamily="2" charset="-78"/>
            </a:endParaRPr>
          </a:p>
          <a:p>
            <a:pPr marL="914400" marR="0" lvl="2" indent="0" algn="r" defTabSz="457200" rtl="1" eaLnBrk="1" fontAlgn="auto" latinLnBrk="0" hangingPunct="1">
              <a:lnSpc>
                <a:spcPct val="100000"/>
              </a:lnSpc>
              <a:spcBef>
                <a:spcPct val="20000"/>
              </a:spcBef>
              <a:spcAft>
                <a:spcPts val="0"/>
              </a:spcAft>
              <a:buClrTx/>
              <a:buSzTx/>
              <a:buFont typeface="Wingdings" pitchFamily="2" charset="2"/>
              <a:buChar char="§"/>
              <a:tabLst/>
              <a:defRPr/>
            </a:pPr>
            <a:r>
              <a:rPr kumimoji="0" lang="ar-AE" sz="2300" b="0" i="0" u="none" strike="noStrike" kern="1200" cap="none" spc="0" normalizeH="0" baseline="0" noProof="0" dirty="0" smtClean="0">
                <a:ln>
                  <a:noFill/>
                </a:ln>
                <a:effectLst/>
                <a:uLnTx/>
                <a:uFillTx/>
                <a:cs typeface="AL-Mohanad" pitchFamily="2" charset="-78"/>
              </a:rPr>
              <a:t>توافر الشبكة في المقاسم </a:t>
            </a:r>
          </a:p>
          <a:p>
            <a:pPr marL="914400" marR="0" lvl="2" indent="0" algn="r" defTabSz="457200" rtl="1" eaLnBrk="1" fontAlgn="auto" latinLnBrk="0" hangingPunct="1">
              <a:lnSpc>
                <a:spcPct val="100000"/>
              </a:lnSpc>
              <a:spcBef>
                <a:spcPct val="20000"/>
              </a:spcBef>
              <a:spcAft>
                <a:spcPts val="0"/>
              </a:spcAft>
              <a:buClrTx/>
              <a:buSzTx/>
              <a:buFont typeface="Wingdings" pitchFamily="2" charset="2"/>
              <a:buChar char="§"/>
              <a:tabLst/>
              <a:defRPr/>
            </a:pPr>
            <a:r>
              <a:rPr kumimoji="0" lang="ar-AE" sz="2300" b="0" i="0" u="none" strike="noStrike" kern="1200" cap="none" spc="0" normalizeH="0" baseline="0" noProof="0" dirty="0" smtClean="0">
                <a:ln>
                  <a:noFill/>
                </a:ln>
                <a:effectLst/>
                <a:uLnTx/>
                <a:uFillTx/>
                <a:cs typeface="AL-Mohanad" pitchFamily="2" charset="-78"/>
              </a:rPr>
              <a:t>نسبة فعالية الشبكة</a:t>
            </a:r>
            <a:endParaRPr kumimoji="0" lang="en-US" sz="2300" b="0" i="0" u="none" strike="noStrike" kern="1200" cap="none" spc="0" normalizeH="0" baseline="0" noProof="0" dirty="0" smtClean="0">
              <a:ln>
                <a:noFill/>
              </a:ln>
              <a:effectLst/>
              <a:uLnTx/>
              <a:uFillTx/>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en-US" sz="2000" b="0"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r>
              <a:rPr kumimoji="0" lang="en-US" sz="2000" b="0" i="0" u="none" strike="noStrike" kern="1200" cap="none" spc="0" normalizeH="0" baseline="0" noProof="0" dirty="0" smtClean="0">
                <a:ln>
                  <a:noFill/>
                </a:ln>
                <a:effectLst/>
                <a:uLnTx/>
                <a:uFillTx/>
                <a:latin typeface="Tahoma"/>
                <a:cs typeface="AL-Mohanad" pitchFamily="2" charset="-78"/>
              </a:rPr>
              <a:t> </a:t>
            </a:r>
            <a:r>
              <a:rPr kumimoji="0" lang="ar-AE" sz="2600" b="1" i="0" u="none" strike="noStrike" kern="1200" cap="none" spc="0" normalizeH="0" baseline="0" noProof="0" dirty="0" smtClean="0">
                <a:ln>
                  <a:noFill/>
                </a:ln>
                <a:effectLst/>
                <a:uLnTx/>
                <a:uFillTx/>
                <a:latin typeface="Tahoma"/>
                <a:cs typeface="AL-Mohanad" pitchFamily="2" charset="-78"/>
              </a:rPr>
              <a:t>خدمات الصوت للهاتف المتحرك:</a:t>
            </a: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AE" sz="2300" b="0" i="0" u="none" strike="noStrike" kern="1200" cap="none" spc="0" normalizeH="0" baseline="0" noProof="0" dirty="0" smtClean="0">
                <a:ln>
                  <a:noFill/>
                </a:ln>
                <a:effectLst/>
                <a:uLnTx/>
                <a:uFillTx/>
                <a:cs typeface="AL-Mohanad" pitchFamily="2" charset="-78"/>
              </a:rPr>
              <a:t>توافر الشبكات</a:t>
            </a: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SA" sz="2300" b="0" i="0" u="none" strike="noStrike" kern="1200" cap="none" spc="0" normalizeH="0" baseline="0" noProof="0" dirty="0" smtClean="0">
                <a:ln>
                  <a:noFill/>
                </a:ln>
                <a:effectLst/>
                <a:uLnTx/>
                <a:uFillTx/>
                <a:cs typeface="AL-Mohanad" pitchFamily="2" charset="-78"/>
              </a:rPr>
              <a:t>نسبة نجاح إتمام المكالمات</a:t>
            </a:r>
            <a:endParaRPr kumimoji="0" lang="ar-AE" sz="2300" b="0" i="0" u="none" strike="noStrike" kern="1200" cap="none" spc="0" normalizeH="0" baseline="0" noProof="0" dirty="0" smtClean="0">
              <a:ln>
                <a:noFill/>
              </a:ln>
              <a:effectLst/>
              <a:uLnTx/>
              <a:uFillTx/>
              <a:cs typeface="AL-Mohanad" pitchFamily="2" charset="-78"/>
            </a:endParaRP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SA" sz="2300" b="0" i="0" u="none" strike="noStrike" kern="1200" cap="none" spc="0" normalizeH="0" baseline="0" noProof="0" dirty="0" smtClean="0">
                <a:ln>
                  <a:noFill/>
                </a:ln>
                <a:effectLst/>
                <a:uLnTx/>
                <a:uFillTx/>
                <a:cs typeface="AL-Mohanad" pitchFamily="2" charset="-78"/>
              </a:rPr>
              <a:t>نسبة انقطاع المكالمات</a:t>
            </a:r>
            <a:endParaRPr kumimoji="0" lang="ar-AE" sz="2300" b="0" i="0" u="none" strike="noStrike" kern="1200" cap="none" spc="0" normalizeH="0" baseline="0" noProof="0" dirty="0" smtClean="0">
              <a:ln>
                <a:noFill/>
              </a:ln>
              <a:effectLst/>
              <a:uLnTx/>
              <a:uFillTx/>
              <a:cs typeface="AL-Mohanad" pitchFamily="2" charset="-78"/>
            </a:endParaRP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SA" sz="2300" b="0" i="0" u="none" strike="noStrike" kern="1200" cap="none" spc="0" normalizeH="0" baseline="0" noProof="0" dirty="0" smtClean="0">
                <a:ln>
                  <a:noFill/>
                </a:ln>
                <a:effectLst/>
                <a:uLnTx/>
                <a:uFillTx/>
                <a:cs typeface="AL-Mohanad" pitchFamily="2" charset="-78"/>
              </a:rPr>
              <a:t>نسبة نجاح إنشاء المكالمات</a:t>
            </a:r>
            <a:endParaRPr kumimoji="0" lang="en-US" sz="2300" b="0" i="0" u="none" strike="noStrike" kern="1200" cap="none" spc="0" normalizeH="0" baseline="0" noProof="0" dirty="0" smtClean="0">
              <a:ln>
                <a:noFill/>
              </a:ln>
              <a:effectLst/>
              <a:uLnTx/>
              <a:uFillTx/>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en-US" sz="2000" b="0"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r>
              <a:rPr kumimoji="0" lang="ar-AE" sz="2600" b="0" i="0" u="none" strike="noStrike" kern="1200" cap="none" spc="0" normalizeH="0" baseline="0" noProof="0" dirty="0" smtClean="0">
                <a:ln>
                  <a:noFill/>
                </a:ln>
                <a:effectLst/>
                <a:uLnTx/>
                <a:uFillTx/>
                <a:latin typeface="Tahoma"/>
                <a:cs typeface="AL-Mohanad" pitchFamily="2" charset="-78"/>
              </a:rPr>
              <a:t> </a:t>
            </a:r>
            <a:r>
              <a:rPr kumimoji="0" lang="ar-AE" sz="2600" b="1" i="0" u="none" strike="noStrike" kern="1200" cap="none" spc="0" normalizeH="0" baseline="0" noProof="0" dirty="0" smtClean="0">
                <a:ln>
                  <a:noFill/>
                </a:ln>
                <a:effectLst/>
                <a:uLnTx/>
                <a:uFillTx/>
                <a:latin typeface="Tahoma"/>
                <a:cs typeface="AL-Mohanad" pitchFamily="2" charset="-78"/>
              </a:rPr>
              <a:t>مؤشرات أداء اضافية</a:t>
            </a:r>
          </a:p>
          <a:p>
            <a:pPr marL="914400" marR="0" lvl="2" indent="0" algn="r" defTabSz="457200" rtl="1" eaLnBrk="1" fontAlgn="auto" latinLnBrk="0" hangingPunct="1">
              <a:lnSpc>
                <a:spcPct val="100000"/>
              </a:lnSpc>
              <a:spcBef>
                <a:spcPct val="20000"/>
              </a:spcBef>
              <a:spcAft>
                <a:spcPts val="0"/>
              </a:spcAft>
              <a:buClrTx/>
              <a:buSzTx/>
              <a:buFont typeface="Arial"/>
              <a:buNone/>
              <a:tabLst/>
              <a:defRPr/>
            </a:pPr>
            <a:r>
              <a:rPr kumimoji="0" lang="ar-AE" sz="2400" b="0" i="0" u="none" strike="noStrike" kern="1200" cap="none" spc="0" normalizeH="0" baseline="0" noProof="0" dirty="0" smtClean="0">
                <a:ln>
                  <a:noFill/>
                </a:ln>
                <a:effectLst/>
                <a:uLnTx/>
                <a:uFillTx/>
                <a:cs typeface="AL-Mohanad" pitchFamily="2" charset="-78"/>
              </a:rPr>
              <a:t>الاتصال بالانترنت عبر الهاتف الثابت</a:t>
            </a:r>
          </a:p>
          <a:p>
            <a:pPr marL="0" marR="0" lvl="0" indent="0" algn="r" defTabSz="457200" rtl="1" eaLnBrk="1" fontAlgn="auto" latinLnBrk="0" hangingPunct="1">
              <a:lnSpc>
                <a:spcPts val="2000"/>
              </a:lnSpc>
              <a:spcBef>
                <a:spcPts val="65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ar-AE" sz="2000" b="0" i="0" u="none" strike="noStrike" kern="1200" cap="none" spc="0" normalizeH="0" baseline="0" noProof="0" dirty="0" smtClean="0">
              <a:ln>
                <a:noFill/>
              </a:ln>
              <a:effectLst/>
              <a:uLnTx/>
              <a:uFillTx/>
              <a:latin typeface="Tahoma"/>
              <a:cs typeface="AL-Mohanad" pitchFamily="2" charset="-78"/>
            </a:endParaRPr>
          </a:p>
        </p:txBody>
      </p:sp>
    </p:spTree>
    <p:extLst>
      <p:ext uri="{BB962C8B-B14F-4D97-AF65-F5344CB8AC3E}">
        <p14:creationId xmlns:p14="http://schemas.microsoft.com/office/powerpoint/2010/main" val="2924032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37726" y="1464906"/>
            <a:ext cx="8001000" cy="639762"/>
          </a:xfrm>
          <a:prstGeom prst="rect">
            <a:avLst/>
          </a:prstGeom>
        </p:spPr>
        <p:txBody>
          <a:bodyPr/>
          <a:lstStyle/>
          <a:p>
            <a:pPr marL="0" marR="0" lvl="0" indent="0" algn="r" defTabSz="457200" rtl="0" eaLnBrk="1" fontAlgn="auto" latinLnBrk="0" hangingPunct="1">
              <a:lnSpc>
                <a:spcPts val="4200"/>
              </a:lnSpc>
              <a:spcBef>
                <a:spcPct val="0"/>
              </a:spcBef>
              <a:spcAft>
                <a:spcPts val="0"/>
              </a:spcAft>
              <a:buClrTx/>
              <a:buSzTx/>
              <a:buFontTx/>
              <a:buNone/>
              <a:tabLst/>
              <a:defRPr/>
            </a:pPr>
            <a:r>
              <a:rPr kumimoji="0" lang="ar-AE" sz="3600" b="1" i="0" u="none" strike="noStrike" kern="1200" cap="none" spc="0" normalizeH="0" baseline="0" noProof="0" dirty="0" smtClean="0">
                <a:ln>
                  <a:noFill/>
                </a:ln>
                <a:solidFill>
                  <a:srgbClr val="FFFFFF"/>
                </a:solidFill>
                <a:effectLst/>
                <a:uLnTx/>
                <a:uFillTx/>
                <a:latin typeface="Tahoma"/>
                <a:ea typeface="+mj-ea"/>
                <a:cs typeface="AL-Mohanad" pitchFamily="2" charset="-78"/>
              </a:rPr>
              <a:t>حالة الشبكة</a:t>
            </a:r>
            <a:endParaRPr kumimoji="0" lang="en-US" sz="3600" b="1" i="0" u="none" strike="noStrike" kern="1200" cap="none" spc="0" normalizeH="0" baseline="0" noProof="0" dirty="0">
              <a:ln>
                <a:noFill/>
              </a:ln>
              <a:solidFill>
                <a:srgbClr val="FFFFFF"/>
              </a:solidFill>
              <a:effectLst/>
              <a:uLnTx/>
              <a:uFillTx/>
              <a:latin typeface="Tahoma"/>
              <a:ea typeface="+mj-ea"/>
              <a:cs typeface="AL-Mohanad" pitchFamily="2" charset="-78"/>
            </a:endParaRPr>
          </a:p>
        </p:txBody>
      </p:sp>
      <p:sp>
        <p:nvSpPr>
          <p:cNvPr id="9" name="Content Placeholder 3"/>
          <p:cNvSpPr txBox="1">
            <a:spLocks/>
          </p:cNvSpPr>
          <p:nvPr/>
        </p:nvSpPr>
        <p:spPr>
          <a:xfrm>
            <a:off x="937726" y="2332037"/>
            <a:ext cx="8001000" cy="4525963"/>
          </a:xfrm>
          <a:prstGeom prst="rect">
            <a:avLst/>
          </a:prstGeom>
        </p:spPr>
        <p:txBody>
          <a:bodyPr>
            <a:normAutofit/>
          </a:bodyPr>
          <a:lstStyle/>
          <a:p>
            <a:pPr marL="0" marR="0" lvl="0" indent="0" algn="r" defTabSz="457200" rtl="1" eaLnBrk="1" fontAlgn="auto" latinLnBrk="0" hangingPunct="1">
              <a:lnSpc>
                <a:spcPts val="2000"/>
              </a:lnSpc>
              <a:spcBef>
                <a:spcPts val="650"/>
              </a:spcBef>
              <a:spcAft>
                <a:spcPts val="0"/>
              </a:spcAft>
              <a:buClrTx/>
              <a:buSzTx/>
              <a:buFont typeface="Wingdings" pitchFamily="2" charset="2"/>
              <a:buChar char="§"/>
              <a:tabLst/>
              <a:defRPr/>
            </a:pPr>
            <a:r>
              <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rPr>
              <a:t>التقارير مستندة على جودة الخدمات لشبكة الهاتف المتحرك والثابت - بيانات الملحق 2 والتي تم استلامها من قبل الشركات المرخص لهم (اتصالات و دو) لادارة شؤون تطوير التكنولوجيا خلال الربع، 1 2، 3 و 4 من عام </a:t>
            </a:r>
            <a:r>
              <a:rPr kumimoji="0" lang="en-US" sz="2000" b="0" i="0" u="none" strike="noStrike" kern="1200" cap="none" spc="0" normalizeH="0" baseline="0" noProof="0" dirty="0" smtClean="0">
                <a:ln>
                  <a:noFill/>
                </a:ln>
                <a:solidFill>
                  <a:srgbClr val="FFFFFF"/>
                </a:solidFill>
                <a:effectLst/>
                <a:uLnTx/>
                <a:uFillTx/>
                <a:latin typeface="Tahoma"/>
                <a:cs typeface="AL-Mohanad" pitchFamily="2" charset="-78"/>
              </a:rPr>
              <a:t>2016</a:t>
            </a:r>
            <a:r>
              <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rPr>
              <a:t>.</a:t>
            </a:r>
          </a:p>
          <a:p>
            <a:pPr marL="0" marR="0" lvl="0" indent="0" algn="r" defTabSz="457200" rtl="1" eaLnBrk="1" fontAlgn="auto" latinLnBrk="0" hangingPunct="1">
              <a:lnSpc>
                <a:spcPts val="2000"/>
              </a:lnSpc>
              <a:spcBef>
                <a:spcPts val="650"/>
              </a:spcBef>
              <a:spcAft>
                <a:spcPts val="0"/>
              </a:spcAft>
              <a:buClrTx/>
              <a:buSzTx/>
              <a:buFont typeface="Wingdings" pitchFamily="2" charset="2"/>
              <a:buChar char="§"/>
              <a:tabLst/>
              <a:defRPr/>
            </a:pPr>
            <a:endPar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Wingdings" pitchFamily="2" charset="2"/>
              <a:buChar char="§"/>
              <a:tabLst/>
              <a:defRPr/>
            </a:pPr>
            <a:endPar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endParaRPr>
          </a:p>
          <a:p>
            <a:pPr marL="0" marR="0" lvl="0" indent="0" algn="r" defTabSz="457200" rtl="1" eaLnBrk="1" fontAlgn="auto" latinLnBrk="0" hangingPunct="1">
              <a:lnSpc>
                <a:spcPts val="2000"/>
              </a:lnSpc>
              <a:spcBef>
                <a:spcPts val="650"/>
              </a:spcBef>
              <a:spcAft>
                <a:spcPts val="0"/>
              </a:spcAft>
              <a:buClrTx/>
              <a:buSzTx/>
              <a:buFont typeface="Wingdings" pitchFamily="2" charset="2"/>
              <a:buChar char="§"/>
              <a:tabLst/>
              <a:defRPr/>
            </a:pPr>
            <a:r>
              <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rPr>
              <a:t>ويتم قياس هذه المؤشرات  بمعدل المتوسط ​​شهريا، والتي تشمل أكبر عدد ممكن من التمثيل الإحصائي لحالة الشبكة.</a:t>
            </a:r>
            <a:br>
              <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rPr>
            </a:br>
            <a:endParaRPr kumimoji="0" lang="ar-AE" sz="2000" b="0" i="0" u="none" strike="noStrike" kern="1200" cap="none" spc="0" normalizeH="0" baseline="0" noProof="0" dirty="0" smtClean="0">
              <a:ln>
                <a:noFill/>
              </a:ln>
              <a:solidFill>
                <a:srgbClr val="FFFFFF"/>
              </a:solidFill>
              <a:effectLst/>
              <a:uLnTx/>
              <a:uFillTx/>
              <a:latin typeface="Tahoma"/>
              <a:cs typeface="AL-Mohanad" pitchFamily="2" charset="-78"/>
            </a:endParaRPr>
          </a:p>
          <a:p>
            <a:pPr marL="0" marR="0" lvl="0" indent="0" algn="r" defTabSz="457200" rtl="0" eaLnBrk="1" fontAlgn="auto" latinLnBrk="0" hangingPunct="1">
              <a:lnSpc>
                <a:spcPts val="2000"/>
              </a:lnSpc>
              <a:spcBef>
                <a:spcPts val="650"/>
              </a:spcBef>
              <a:spcAft>
                <a:spcPts val="0"/>
              </a:spcAft>
              <a:buClrTx/>
              <a:buSzTx/>
              <a:buFont typeface="Arial"/>
              <a:buNone/>
              <a:tabLst/>
              <a:defRPr/>
            </a:pPr>
            <a:endParaRPr kumimoji="0" lang="en-US" sz="2000" b="0" i="0" u="none" strike="noStrike" kern="1200" cap="none" spc="0" normalizeH="0" baseline="0" noProof="0" dirty="0">
              <a:ln>
                <a:noFill/>
              </a:ln>
              <a:solidFill>
                <a:srgbClr val="FFFFFF"/>
              </a:solidFill>
              <a:effectLst/>
              <a:uLnTx/>
              <a:uFillTx/>
              <a:latin typeface="Tahoma"/>
              <a:cs typeface="AL-Mohanad" pitchFamily="2" charset="-78"/>
            </a:endParaRPr>
          </a:p>
        </p:txBody>
      </p:sp>
    </p:spTree>
    <p:extLst>
      <p:ext uri="{BB962C8B-B14F-4D97-AF65-F5344CB8AC3E}">
        <p14:creationId xmlns:p14="http://schemas.microsoft.com/office/powerpoint/2010/main" val="2285627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90600" y="1362269"/>
            <a:ext cx="8001000" cy="639762"/>
          </a:xfrm>
          <a:prstGeom prst="rect">
            <a:avLst/>
          </a:prstGeom>
        </p:spPr>
        <p:txBody>
          <a:bodyPr vert="horz" lIns="91440" tIns="45720" rIns="91440" bIns="45720" rtlCol="0" anchor="ctr">
            <a:normAutofit/>
          </a:bodyPr>
          <a:lstStyle/>
          <a:p>
            <a:pPr lvl="0" algn="r" rtl="1">
              <a:spcBef>
                <a:spcPct val="0"/>
              </a:spcBef>
              <a:defRPr/>
            </a:pPr>
            <a:r>
              <a:rPr lang="ar-AE" sz="2400" dirty="0" smtClean="0">
                <a:solidFill>
                  <a:srgbClr val="BF9D25"/>
                </a:solidFill>
                <a:latin typeface="Berlin Sans FB" pitchFamily="34" charset="0"/>
                <a:cs typeface="AL-Mohanad" pitchFamily="2" charset="-78"/>
              </a:rPr>
              <a:t>خدمات </a:t>
            </a:r>
            <a:r>
              <a:rPr lang="ar-AE" sz="2400" dirty="0">
                <a:solidFill>
                  <a:srgbClr val="BF9D25"/>
                </a:solidFill>
                <a:latin typeface="Berlin Sans FB" pitchFamily="34" charset="0"/>
                <a:cs typeface="AL-Mohanad" pitchFamily="2" charset="-78"/>
              </a:rPr>
              <a:t>الصوت عبر الهاتف الثابت- الربع الاول </a:t>
            </a:r>
            <a:endParaRPr lang="en-US" sz="2400" dirty="0">
              <a:solidFill>
                <a:srgbClr val="BF9D25"/>
              </a:solidFill>
              <a:latin typeface="Berlin Sans FB" pitchFamily="34" charset="0"/>
              <a:cs typeface="AL-Mohanad" pitchFamily="2" charset="-78"/>
            </a:endParaRPr>
          </a:p>
        </p:txBody>
      </p:sp>
      <p:sp>
        <p:nvSpPr>
          <p:cNvPr id="6" name="Slide Number Placeholder 2"/>
          <p:cNvSpPr txBox="1">
            <a:spLocks/>
          </p:cNvSpPr>
          <p:nvPr/>
        </p:nvSpPr>
        <p:spPr>
          <a:xfrm>
            <a:off x="68580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3053923242"/>
              </p:ext>
            </p:extLst>
          </p:nvPr>
        </p:nvGraphicFramePr>
        <p:xfrm>
          <a:off x="1143000" y="2099389"/>
          <a:ext cx="7315200" cy="914399"/>
        </p:xfrm>
        <a:graphic>
          <a:graphicData uri="http://schemas.openxmlformats.org/drawingml/2006/table">
            <a:tbl>
              <a:tblPr/>
              <a:tblGrid>
                <a:gridCol w="2314603"/>
                <a:gridCol w="2314603"/>
                <a:gridCol w="2685994"/>
              </a:tblGrid>
              <a:tr h="298579">
                <a:tc>
                  <a:txBody>
                    <a:bodyPr/>
                    <a:lstStyle/>
                    <a:p>
                      <a:pPr algn="ctr" rtl="0" fontAlgn="ctr"/>
                      <a:r>
                        <a:rPr lang="ar-AE" sz="1200" b="1" i="0" u="none" strike="noStrike" dirty="0" smtClean="0">
                          <a:solidFill>
                            <a:srgbClr val="000000"/>
                          </a:solidFill>
                          <a:effectLst/>
                          <a:latin typeface="Calibri"/>
                          <a:cs typeface="AL-Mohanad" pitchFamily="2" charset="-78"/>
                        </a:rPr>
                        <a:t>اتصالات</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ar-AE" sz="1200" b="1" i="0" u="none" strike="noStrike" dirty="0" smtClean="0">
                          <a:solidFill>
                            <a:srgbClr val="000000"/>
                          </a:solidFill>
                          <a:effectLst/>
                          <a:latin typeface="Calibri"/>
                          <a:cs typeface="AL-Mohanad" pitchFamily="2" charset="-78"/>
                        </a:rPr>
                        <a:t>دو</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ctr"/>
                      <a:r>
                        <a:rPr lang="ar-AE" sz="1200" b="0" i="0" u="none" strike="noStrike" dirty="0">
                          <a:solidFill>
                            <a:srgbClr val="000000"/>
                          </a:solidFill>
                          <a:effectLst/>
                          <a:latin typeface="Arial"/>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dirty="0">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توافر الشبكة في المقاسم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r" fontAlgn="b"/>
                      <a:r>
                        <a:rPr lang="en-US" sz="1100" b="0" i="0" u="none" strike="noStrike" dirty="0" smtClean="0">
                          <a:solidFill>
                            <a:srgbClr val="000000"/>
                          </a:solidFill>
                          <a:effectLst/>
                          <a:latin typeface="Gill Sans MT" panose="020B0502020104020203" pitchFamily="34" charset="0"/>
                        </a:rPr>
                        <a:t>97.50%</a:t>
                      </a:r>
                      <a:endParaRPr lang="en-US" sz="1100" b="0" i="0" u="none" strike="noStrike" dirty="0">
                        <a:solidFill>
                          <a:srgbClr val="000000"/>
                        </a:solidFill>
                        <a:effectLst/>
                        <a:latin typeface="Gill Sans MT" panose="020B0502020104020203" pitchFamily="34" charset="0"/>
                      </a:endParaRP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dirty="0" smtClean="0">
                          <a:solidFill>
                            <a:srgbClr val="000000"/>
                          </a:solidFill>
                          <a:effectLst/>
                          <a:latin typeface="Gill Sans MT" panose="020B0502020104020203" pitchFamily="34" charset="0"/>
                        </a:rPr>
                        <a:t>99.48%</a:t>
                      </a:r>
                      <a:endParaRPr lang="en-US" sz="1100" b="0" i="0" u="none" strike="noStrike" dirty="0">
                        <a:solidFill>
                          <a:srgbClr val="000000"/>
                        </a:solidFill>
                        <a:effectLst/>
                        <a:latin typeface="Gill Sans MT" panose="020B0502020104020203" pitchFamily="34" charset="0"/>
                      </a:endParaRP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نسبة فعالية </a:t>
                      </a:r>
                      <a:r>
                        <a:rPr lang="ar-AE" sz="1200" b="1" i="0" u="none" strike="noStrike" dirty="0" smtClean="0">
                          <a:solidFill>
                            <a:srgbClr val="000000"/>
                          </a:solidFill>
                          <a:effectLst/>
                          <a:latin typeface="Calibri"/>
                          <a:cs typeface="AL-Mohanad" pitchFamily="2" charset="-78"/>
                        </a:rPr>
                        <a:t>الشبكة</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734019840"/>
              </p:ext>
            </p:extLst>
          </p:nvPr>
        </p:nvGraphicFramePr>
        <p:xfrm>
          <a:off x="1143000" y="3243404"/>
          <a:ext cx="73152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399" y="1324947"/>
            <a:ext cx="8001000" cy="639762"/>
          </a:xfrm>
          <a:prstGeom prst="rect">
            <a:avLst/>
          </a:prstGeom>
        </p:spPr>
        <p:txBody>
          <a:bodyPr vert="horz" lIns="91440" tIns="45720" rIns="91440" bIns="45720" rtlCol="0" anchor="ctr">
            <a:normAutofit/>
          </a:bodyPr>
          <a:lstStyle/>
          <a:p>
            <a:pPr lvl="0" algn="r">
              <a:spcBef>
                <a:spcPct val="0"/>
              </a:spcBef>
              <a:defRPr/>
            </a:pPr>
            <a:r>
              <a:rPr lang="ar-AE" sz="2400" dirty="0" smtClean="0">
                <a:solidFill>
                  <a:srgbClr val="BF9D25"/>
                </a:solidFill>
                <a:latin typeface="Berlin Sans FB" pitchFamily="34" charset="0"/>
                <a:cs typeface="AL-Mohanad" pitchFamily="2" charset="-78"/>
              </a:rPr>
              <a:t>خدمات </a:t>
            </a:r>
            <a:r>
              <a:rPr lang="ar-AE" sz="2400" dirty="0">
                <a:solidFill>
                  <a:srgbClr val="BF9D25"/>
                </a:solidFill>
                <a:latin typeface="Berlin Sans FB" pitchFamily="34" charset="0"/>
                <a:cs typeface="AL-Mohanad" pitchFamily="2" charset="-78"/>
              </a:rPr>
              <a:t>الصوت عبر الهاتف الثابت- الربع </a:t>
            </a:r>
            <a:r>
              <a:rPr lang="ar-AE" sz="2400" dirty="0" smtClean="0">
                <a:solidFill>
                  <a:srgbClr val="BF9D25"/>
                </a:solidFill>
                <a:latin typeface="Berlin Sans FB" pitchFamily="34" charset="0"/>
                <a:cs typeface="AL-Mohanad" pitchFamily="2" charset="-78"/>
              </a:rPr>
              <a:t>الثاني</a:t>
            </a:r>
            <a:endParaRPr lang="en-US" sz="2400" dirty="0">
              <a:solidFill>
                <a:srgbClr val="BF9D25"/>
              </a:solidFill>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4224650607"/>
              </p:ext>
            </p:extLst>
          </p:nvPr>
        </p:nvGraphicFramePr>
        <p:xfrm>
          <a:off x="914399" y="2211356"/>
          <a:ext cx="7162802" cy="842245"/>
        </p:xfrm>
        <a:graphic>
          <a:graphicData uri="http://schemas.openxmlformats.org/drawingml/2006/table">
            <a:tbl>
              <a:tblPr/>
              <a:tblGrid>
                <a:gridCol w="2666852"/>
                <a:gridCol w="2247975"/>
                <a:gridCol w="2247975"/>
              </a:tblGrid>
              <a:tr h="264804">
                <a:tc>
                  <a:txBody>
                    <a:bodyPr/>
                    <a:lstStyle/>
                    <a:p>
                      <a:pPr algn="ctr" rtl="0" fontAlgn="ctr"/>
                      <a:r>
                        <a:rPr lang="ar-AE" sz="1200" b="1" i="0" u="none" strike="noStrike" dirty="0" smtClean="0">
                          <a:solidFill>
                            <a:srgbClr val="000000"/>
                          </a:solidFill>
                          <a:effectLst/>
                          <a:latin typeface="Calibri"/>
                          <a:cs typeface="AL-Mohanad" pitchFamily="2" charset="-78"/>
                        </a:rPr>
                        <a:t>اتصالات</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ar-AE" sz="1200" b="1" i="0" u="none" strike="noStrike" dirty="0" smtClean="0">
                          <a:solidFill>
                            <a:srgbClr val="000000"/>
                          </a:solidFill>
                          <a:effectLst/>
                          <a:latin typeface="Calibri"/>
                          <a:cs typeface="AL-Mohanad" pitchFamily="2" charset="-78"/>
                        </a:rPr>
                        <a:t>دو</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ctr"/>
                      <a:r>
                        <a:rPr lang="ar-AE" sz="1200" b="0" i="0" u="none" strike="noStrike" dirty="0">
                          <a:solidFill>
                            <a:srgbClr val="000000"/>
                          </a:solidFill>
                          <a:effectLst/>
                          <a:latin typeface="Arial"/>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362">
                <a:tc>
                  <a:txBody>
                    <a:bodyPr/>
                    <a:lstStyle/>
                    <a:p>
                      <a:pPr algn="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توافر الشبكة في المقاسم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73079">
                <a:tc>
                  <a:txBody>
                    <a:bodyPr/>
                    <a:lstStyle/>
                    <a:p>
                      <a:pPr algn="r" fontAlgn="b"/>
                      <a:r>
                        <a:rPr lang="en-US" sz="1100" b="0" i="0" u="none" strike="noStrike" dirty="0">
                          <a:solidFill>
                            <a:srgbClr val="000000"/>
                          </a:solidFill>
                          <a:effectLst/>
                          <a:latin typeface="Gill Sans MT" panose="020B0502020104020203" pitchFamily="34" charset="0"/>
                        </a:rPr>
                        <a:t>98.81%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dirty="0">
                          <a:solidFill>
                            <a:srgbClr val="000000"/>
                          </a:solidFill>
                          <a:effectLst/>
                          <a:latin typeface="Gill Sans MT" panose="020B0502020104020203" pitchFamily="34" charset="0"/>
                        </a:rPr>
                        <a:t>99.52%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نسبة فعالية </a:t>
                      </a:r>
                      <a:r>
                        <a:rPr lang="ar-AE" sz="1200" b="1" i="0" u="none" strike="noStrike" dirty="0" smtClean="0">
                          <a:solidFill>
                            <a:srgbClr val="000000"/>
                          </a:solidFill>
                          <a:effectLst/>
                          <a:latin typeface="Calibri"/>
                          <a:cs typeface="AL-Mohanad" pitchFamily="2" charset="-78"/>
                        </a:rPr>
                        <a:t>الشبكة</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063380644"/>
              </p:ext>
            </p:extLst>
          </p:nvPr>
        </p:nvGraphicFramePr>
        <p:xfrm>
          <a:off x="914400" y="3352046"/>
          <a:ext cx="7162802"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42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00" y="1296955"/>
            <a:ext cx="8001000" cy="639762"/>
          </a:xfrm>
          <a:prstGeom prst="rect">
            <a:avLst/>
          </a:prstGeom>
        </p:spPr>
        <p:txBody>
          <a:bodyPr vert="horz" lIns="91440" tIns="45720" rIns="91440" bIns="45720" rtlCol="0" anchor="ctr">
            <a:normAutofit/>
          </a:bodyPr>
          <a:lstStyle/>
          <a:p>
            <a:pPr algn="r" rtl="1">
              <a:spcBef>
                <a:spcPct val="0"/>
              </a:spcBef>
              <a:defRPr/>
            </a:pPr>
            <a:r>
              <a:rPr lang="ar-AE" sz="2400" dirty="0" smtClean="0">
                <a:solidFill>
                  <a:srgbClr val="BF9D25"/>
                </a:solidFill>
                <a:latin typeface="Berlin Sans FB" pitchFamily="34" charset="0"/>
                <a:cs typeface="AL-Mohanad" pitchFamily="2" charset="-78"/>
              </a:rPr>
              <a:t>خدمات </a:t>
            </a:r>
            <a:r>
              <a:rPr lang="ar-AE" sz="2400" dirty="0">
                <a:solidFill>
                  <a:srgbClr val="BF9D25"/>
                </a:solidFill>
                <a:latin typeface="Berlin Sans FB" pitchFamily="34" charset="0"/>
                <a:cs typeface="AL-Mohanad" pitchFamily="2" charset="-78"/>
              </a:rPr>
              <a:t>الصوت عبر الهاتف الثابت- الربع </a:t>
            </a:r>
            <a:r>
              <a:rPr lang="ar-AE" sz="2400" dirty="0" smtClean="0">
                <a:solidFill>
                  <a:srgbClr val="BF9D25"/>
                </a:solidFill>
                <a:latin typeface="Berlin Sans FB" pitchFamily="34" charset="0"/>
                <a:cs typeface="AL-Mohanad" pitchFamily="2" charset="-78"/>
              </a:rPr>
              <a:t>الثالث </a:t>
            </a:r>
            <a:endParaRPr lang="en-US" sz="2400" dirty="0">
              <a:solidFill>
                <a:srgbClr val="BF9D25"/>
              </a:solidFill>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4289102065"/>
              </p:ext>
            </p:extLst>
          </p:nvPr>
        </p:nvGraphicFramePr>
        <p:xfrm>
          <a:off x="914400" y="2174033"/>
          <a:ext cx="7239000" cy="914399"/>
        </p:xfrm>
        <a:graphic>
          <a:graphicData uri="http://schemas.openxmlformats.org/drawingml/2006/table">
            <a:tbl>
              <a:tblPr/>
              <a:tblGrid>
                <a:gridCol w="2747752"/>
                <a:gridCol w="2245624"/>
                <a:gridCol w="2245624"/>
              </a:tblGrid>
              <a:tr h="298579">
                <a:tc>
                  <a:txBody>
                    <a:bodyPr/>
                    <a:lstStyle/>
                    <a:p>
                      <a:pPr algn="ctr" rtl="0" fontAlgn="ctr"/>
                      <a:r>
                        <a:rPr lang="ar-AE" sz="1200" b="1" i="0" u="none" strike="noStrike" dirty="0" smtClean="0">
                          <a:solidFill>
                            <a:srgbClr val="000000"/>
                          </a:solidFill>
                          <a:effectLst/>
                          <a:latin typeface="Calibri"/>
                          <a:cs typeface="AL-Mohanad" pitchFamily="2" charset="-78"/>
                        </a:rPr>
                        <a:t>اتصالات</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ar-AE" sz="1200" b="1" i="0" u="none" strike="noStrike" dirty="0" smtClean="0">
                          <a:solidFill>
                            <a:srgbClr val="000000"/>
                          </a:solidFill>
                          <a:effectLst/>
                          <a:latin typeface="Calibri"/>
                          <a:cs typeface="AL-Mohanad" pitchFamily="2" charset="-78"/>
                        </a:rPr>
                        <a:t>دو</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ctr"/>
                      <a:r>
                        <a:rPr lang="ar-AE" sz="1200" b="0" i="0" u="none" strike="noStrike" dirty="0">
                          <a:solidFill>
                            <a:srgbClr val="000000"/>
                          </a:solidFill>
                          <a:effectLst/>
                          <a:latin typeface="Arial"/>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r" fontAlgn="b"/>
                      <a:r>
                        <a:rPr lang="en-US" sz="1200" b="0" i="0" u="none" strike="noStrike" dirty="0" smtClean="0">
                          <a:solidFill>
                            <a:srgbClr val="000000"/>
                          </a:solidFill>
                          <a:latin typeface="Gill Sans MT"/>
                          <a:cs typeface="AL-Mohanad" pitchFamily="2" charset="-78"/>
                        </a:rPr>
                        <a:t>100%</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200" b="0" i="0" u="none" strike="noStrike" dirty="0" smtClean="0">
                          <a:solidFill>
                            <a:srgbClr val="000000"/>
                          </a:solidFill>
                          <a:latin typeface="Gill Sans MT"/>
                          <a:cs typeface="AL-Mohanad" pitchFamily="2" charset="-78"/>
                        </a:rPr>
                        <a:t>100%</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توافر الشبكة في المقاسم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r" fontAlgn="b"/>
                      <a:r>
                        <a:rPr lang="en-US" sz="1200" b="0" i="0" u="none" strike="noStrike" dirty="0" smtClean="0">
                          <a:solidFill>
                            <a:srgbClr val="000000"/>
                          </a:solidFill>
                          <a:latin typeface="Gill Sans MT"/>
                          <a:cs typeface="AL-Mohanad" pitchFamily="2" charset="-78"/>
                        </a:rPr>
                        <a:t>99.33%</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200" b="0" i="0" u="none" strike="noStrike" dirty="0" smtClean="0">
                          <a:solidFill>
                            <a:srgbClr val="000000"/>
                          </a:solidFill>
                          <a:latin typeface="Gill Sans MT"/>
                          <a:cs typeface="AL-Mohanad" pitchFamily="2" charset="-78"/>
                        </a:rPr>
                        <a:t>99</a:t>
                      </a:r>
                      <a:r>
                        <a:rPr lang="ar-AE" sz="1200" b="0" i="0" u="none" strike="noStrike" dirty="0" smtClean="0">
                          <a:solidFill>
                            <a:srgbClr val="000000"/>
                          </a:solidFill>
                          <a:latin typeface="Gill Sans MT"/>
                          <a:cs typeface="AL-Mohanad" pitchFamily="2" charset="-78"/>
                        </a:rPr>
                        <a:t>.</a:t>
                      </a:r>
                      <a:r>
                        <a:rPr lang="en-US" sz="1200" b="0" i="0" u="none" strike="noStrike" dirty="0" smtClean="0">
                          <a:solidFill>
                            <a:srgbClr val="000000"/>
                          </a:solidFill>
                          <a:latin typeface="Gill Sans MT"/>
                          <a:cs typeface="AL-Mohanad" pitchFamily="2" charset="-78"/>
                        </a:rPr>
                        <a:t>51%</a:t>
                      </a:r>
                      <a:endParaRPr lang="en-US" sz="1200" b="0" i="0" u="none" strike="noStrike" dirty="0">
                        <a:solidFill>
                          <a:srgbClr val="000000"/>
                        </a:solidFill>
                        <a:latin typeface="Gill Sans MT"/>
                        <a:cs typeface="AL-Mohanad" pitchFamily="2" charset="-78"/>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نسبة فعالية </a:t>
                      </a:r>
                      <a:r>
                        <a:rPr lang="ar-AE" sz="1200" b="1" i="0" u="none" strike="noStrike" dirty="0" smtClean="0">
                          <a:solidFill>
                            <a:srgbClr val="000000"/>
                          </a:solidFill>
                          <a:effectLst/>
                          <a:latin typeface="Calibri"/>
                          <a:cs typeface="AL-Mohanad" pitchFamily="2" charset="-78"/>
                        </a:rPr>
                        <a:t>الشبكة</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2446145192"/>
              </p:ext>
            </p:extLst>
          </p:nvPr>
        </p:nvGraphicFramePr>
        <p:xfrm>
          <a:off x="914400" y="3342992"/>
          <a:ext cx="7239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1495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8</a:t>
            </a:fld>
            <a:endParaRPr lang="en-US" dirty="0"/>
          </a:p>
        </p:txBody>
      </p:sp>
      <p:sp>
        <p:nvSpPr>
          <p:cNvPr id="5" name="Title 1"/>
          <p:cNvSpPr txBox="1">
            <a:spLocks/>
          </p:cNvSpPr>
          <p:nvPr/>
        </p:nvSpPr>
        <p:spPr>
          <a:xfrm>
            <a:off x="919065" y="1399592"/>
            <a:ext cx="8001000" cy="639762"/>
          </a:xfrm>
          <a:prstGeom prst="rect">
            <a:avLst/>
          </a:prstGeom>
        </p:spPr>
        <p:txBody>
          <a:bodyPr vert="horz" lIns="91440" tIns="45720" rIns="91440" bIns="45720" rtlCol="0" anchor="ctr">
            <a:normAutofit/>
          </a:bodyPr>
          <a:lstStyle/>
          <a:p>
            <a:pPr algn="r" rtl="1">
              <a:spcBef>
                <a:spcPct val="0"/>
              </a:spcBef>
              <a:defRPr/>
            </a:pPr>
            <a:r>
              <a:rPr lang="ar-AE" sz="2400" dirty="0" smtClean="0">
                <a:solidFill>
                  <a:srgbClr val="BF9D25"/>
                </a:solidFill>
                <a:latin typeface="Berlin Sans FB" pitchFamily="34" charset="0"/>
                <a:cs typeface="AL-Mohanad" pitchFamily="2" charset="-78"/>
              </a:rPr>
              <a:t>خدمات </a:t>
            </a:r>
            <a:r>
              <a:rPr lang="ar-AE" sz="2400" dirty="0">
                <a:solidFill>
                  <a:srgbClr val="BF9D25"/>
                </a:solidFill>
                <a:latin typeface="Berlin Sans FB" pitchFamily="34" charset="0"/>
                <a:cs typeface="AL-Mohanad" pitchFamily="2" charset="-78"/>
              </a:rPr>
              <a:t>الصوت عبر الهاتف الثابت- الربع </a:t>
            </a:r>
            <a:r>
              <a:rPr lang="ar-AE" sz="2400" dirty="0" smtClean="0">
                <a:solidFill>
                  <a:srgbClr val="BF9D25"/>
                </a:solidFill>
                <a:latin typeface="Berlin Sans FB" pitchFamily="34" charset="0"/>
                <a:cs typeface="AL-Mohanad" pitchFamily="2" charset="-78"/>
              </a:rPr>
              <a:t>الرابع</a:t>
            </a:r>
            <a:endParaRPr lang="en-US" sz="2400" dirty="0">
              <a:solidFill>
                <a:srgbClr val="BF9D25"/>
              </a:solidFill>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3157882365"/>
              </p:ext>
            </p:extLst>
          </p:nvPr>
        </p:nvGraphicFramePr>
        <p:xfrm>
          <a:off x="685800" y="2276669"/>
          <a:ext cx="7315200" cy="1099458"/>
        </p:xfrm>
        <a:graphic>
          <a:graphicData uri="http://schemas.openxmlformats.org/drawingml/2006/table">
            <a:tbl>
              <a:tblPr/>
              <a:tblGrid>
                <a:gridCol w="2438400"/>
                <a:gridCol w="2438400"/>
                <a:gridCol w="2438400"/>
              </a:tblGrid>
              <a:tr h="381000">
                <a:tc>
                  <a:txBody>
                    <a:bodyPr/>
                    <a:lstStyle/>
                    <a:p>
                      <a:pPr algn="ctr" rtl="0" fontAlgn="ctr"/>
                      <a:r>
                        <a:rPr lang="ar-AE" sz="1200" b="1" i="0" u="none" strike="noStrike" dirty="0" smtClean="0">
                          <a:solidFill>
                            <a:srgbClr val="000000"/>
                          </a:solidFill>
                          <a:effectLst/>
                          <a:latin typeface="Calibri"/>
                          <a:cs typeface="AL-Mohanad" pitchFamily="2" charset="-78"/>
                        </a:rPr>
                        <a:t>اتصالات</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ar-AE" sz="1200" b="1" i="0" u="none" strike="noStrike" dirty="0" smtClean="0">
                          <a:solidFill>
                            <a:srgbClr val="000000"/>
                          </a:solidFill>
                          <a:effectLst/>
                          <a:latin typeface="Calibri"/>
                          <a:cs typeface="AL-Mohanad" pitchFamily="2" charset="-78"/>
                        </a:rPr>
                        <a:t>دو</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ctr"/>
                      <a:r>
                        <a:rPr lang="ar-AE" sz="1200" b="0" i="0" u="none" strike="noStrike" dirty="0">
                          <a:solidFill>
                            <a:srgbClr val="000000"/>
                          </a:solidFill>
                          <a:effectLst/>
                          <a:latin typeface="Arial"/>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59229">
                <a:tc>
                  <a:txBody>
                    <a:bodyPr/>
                    <a:lstStyle/>
                    <a:p>
                      <a:pPr algn="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توافر الشبكة في المقاسم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59229">
                <a:tc>
                  <a:txBody>
                    <a:bodyPr/>
                    <a:lstStyle/>
                    <a:p>
                      <a:pPr algn="r" fontAlgn="b"/>
                      <a:r>
                        <a:rPr lang="en-US" sz="1100" b="0" i="0" u="none" strike="noStrike" dirty="0">
                          <a:solidFill>
                            <a:srgbClr val="000000"/>
                          </a:solidFill>
                          <a:effectLst/>
                          <a:latin typeface="Gill Sans MT" panose="020B0502020104020203" pitchFamily="34" charset="0"/>
                        </a:rPr>
                        <a:t>97.35%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fontAlgn="b"/>
                      <a:r>
                        <a:rPr lang="en-US" sz="1100" b="0" i="0" u="none" strike="noStrike" dirty="0">
                          <a:solidFill>
                            <a:srgbClr val="000000"/>
                          </a:solidFill>
                          <a:effectLst/>
                          <a:latin typeface="Gill Sans MT" panose="020B0502020104020203" pitchFamily="34" charset="0"/>
                        </a:rPr>
                        <a:t>99.51%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r" rtl="0" fontAlgn="ctr"/>
                      <a:r>
                        <a:rPr lang="ar-AE" sz="1200" b="1" i="0" u="none" strike="noStrike" dirty="0">
                          <a:solidFill>
                            <a:srgbClr val="000000"/>
                          </a:solidFill>
                          <a:effectLst/>
                          <a:latin typeface="Calibri"/>
                          <a:cs typeface="AL-Mohanad" pitchFamily="2" charset="-78"/>
                        </a:rPr>
                        <a:t>نسبة فعالية </a:t>
                      </a:r>
                      <a:r>
                        <a:rPr lang="ar-AE" sz="1200" b="1" i="0" u="none" strike="noStrike" dirty="0" smtClean="0">
                          <a:solidFill>
                            <a:srgbClr val="000000"/>
                          </a:solidFill>
                          <a:effectLst/>
                          <a:latin typeface="Calibri"/>
                          <a:cs typeface="AL-Mohanad" pitchFamily="2" charset="-78"/>
                        </a:rPr>
                        <a:t>الشبكة</a:t>
                      </a:r>
                      <a:endParaRPr lang="ar-AE" sz="1200" b="1" i="0" u="none" strike="noStrike" dirty="0">
                        <a:solidFill>
                          <a:srgbClr val="000000"/>
                        </a:solidFill>
                        <a:effectLst/>
                        <a:latin typeface="Calibri"/>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3326618957"/>
              </p:ext>
            </p:extLst>
          </p:nvPr>
        </p:nvGraphicFramePr>
        <p:xfrm>
          <a:off x="685800" y="3558012"/>
          <a:ext cx="7315200" cy="26141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617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9</a:t>
            </a:fld>
            <a:endParaRPr lang="en-US" dirty="0"/>
          </a:p>
        </p:txBody>
      </p:sp>
      <p:sp>
        <p:nvSpPr>
          <p:cNvPr id="5" name="Title 1"/>
          <p:cNvSpPr>
            <a:spLocks noGrp="1"/>
          </p:cNvSpPr>
          <p:nvPr>
            <p:ph type="ctrTitle"/>
          </p:nvPr>
        </p:nvSpPr>
        <p:spPr>
          <a:xfrm>
            <a:off x="1268963" y="1394926"/>
            <a:ext cx="7494037" cy="811763"/>
          </a:xfrm>
        </p:spPr>
        <p:txBody>
          <a:bodyPr>
            <a:normAutofit/>
          </a:bodyPr>
          <a:lstStyle/>
          <a:p>
            <a:pPr algn="r" rtl="1"/>
            <a:r>
              <a:rPr lang="ar-AE" sz="2400" dirty="0" smtClean="0">
                <a:latin typeface="Berlin Sans FB" pitchFamily="34" charset="0"/>
                <a:cs typeface="AL-Mohanad" pitchFamily="2" charset="-78"/>
              </a:rPr>
              <a:t>خدمات </a:t>
            </a:r>
            <a:r>
              <a:rPr lang="ar-AE" sz="2400" dirty="0">
                <a:latin typeface="Berlin Sans FB" pitchFamily="34" charset="0"/>
                <a:cs typeface="AL-Mohanad" pitchFamily="2" charset="-78"/>
              </a:rPr>
              <a:t>الصوت </a:t>
            </a:r>
            <a:r>
              <a:rPr lang="ar-AE" sz="2400" dirty="0" smtClean="0">
                <a:latin typeface="Berlin Sans FB" pitchFamily="34" charset="0"/>
                <a:cs typeface="AL-Mohanad" pitchFamily="2" charset="-78"/>
              </a:rPr>
              <a:t>للهاتف المتحرك - </a:t>
            </a:r>
            <a:r>
              <a:rPr lang="ar-AE" sz="2400" dirty="0">
                <a:latin typeface="Berlin Sans FB" pitchFamily="34" charset="0"/>
                <a:cs typeface="AL-Mohanad" pitchFamily="2" charset="-78"/>
              </a:rPr>
              <a:t>الربع </a:t>
            </a:r>
            <a:r>
              <a:rPr lang="ar-AE" sz="2400" dirty="0" smtClean="0">
                <a:latin typeface="Berlin Sans FB" pitchFamily="34" charset="0"/>
                <a:cs typeface="AL-Mohanad" pitchFamily="2" charset="-78"/>
              </a:rPr>
              <a:t>الأول</a:t>
            </a:r>
            <a:endParaRPr lang="en-US" sz="240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614841884"/>
              </p:ext>
            </p:extLst>
          </p:nvPr>
        </p:nvGraphicFramePr>
        <p:xfrm>
          <a:off x="990599" y="2017729"/>
          <a:ext cx="7315201" cy="1772999"/>
        </p:xfrm>
        <a:graphic>
          <a:graphicData uri="http://schemas.openxmlformats.org/drawingml/2006/table">
            <a:tbl>
              <a:tblPr/>
              <a:tblGrid>
                <a:gridCol w="2334639"/>
                <a:gridCol w="2334639"/>
                <a:gridCol w="2645923"/>
              </a:tblGrid>
              <a:tr h="181939">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اتصالات</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smtClean="0">
                          <a:solidFill>
                            <a:srgbClr val="000000"/>
                          </a:solidFill>
                          <a:effectLst/>
                          <a:latin typeface="Calibri"/>
                          <a:ea typeface="+mn-ea"/>
                          <a:cs typeface="AL-Mohanad" pitchFamily="2" charset="-78"/>
                        </a:rPr>
                        <a:t>دو </a:t>
                      </a:r>
                      <a:endParaRPr lang="ar-AE" sz="1200" b="1" i="0" u="none" strike="noStrike" kern="1200" dirty="0">
                        <a:solidFill>
                          <a:srgbClr val="000000"/>
                        </a:solidFill>
                        <a:effectLst/>
                        <a:latin typeface="Calibri"/>
                        <a:ea typeface="+mn-ea"/>
                        <a:cs typeface="AL-Mohanad" pitchFamily="2" charset="-78"/>
                      </a:endParaRP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98995">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المقاسم</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98995">
                <a:tc>
                  <a:txBody>
                    <a:bodyPr/>
                    <a:lstStyle/>
                    <a:p>
                      <a:pPr algn="ctr" rtl="0" fontAlgn="b"/>
                      <a:r>
                        <a:rPr lang="en-US" sz="1000" b="0" i="0" u="none" strike="noStrike">
                          <a:solidFill>
                            <a:srgbClr val="000000"/>
                          </a:solidFill>
                          <a:effectLst/>
                          <a:latin typeface="Gill Sans MT" panose="020B0502020104020203" pitchFamily="34" charset="0"/>
                        </a:rPr>
                        <a:t>99.97%</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توافر شبكات الراديو</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ctr" rtl="0" fontAlgn="b"/>
                      <a:r>
                        <a:rPr lang="en-US" sz="1000" b="0" i="0" u="none" strike="noStrike">
                          <a:solidFill>
                            <a:srgbClr val="000000"/>
                          </a:solidFill>
                          <a:effectLst/>
                          <a:latin typeface="Gill Sans MT" panose="020B0502020104020203" pitchFamily="34" charset="0"/>
                        </a:rPr>
                        <a:t>99.55%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98.59%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 نجاح اتمام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ctr" rtl="0" fontAlgn="b"/>
                      <a:r>
                        <a:rPr lang="en-US" sz="1000" b="0" i="0" u="none" strike="noStrike">
                          <a:solidFill>
                            <a:srgbClr val="000000"/>
                          </a:solidFill>
                          <a:effectLst/>
                          <a:latin typeface="Gill Sans MT" panose="020B0502020104020203" pitchFamily="34" charset="0"/>
                        </a:rPr>
                        <a:t>99.86%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اتمام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ctr" rtl="0" fontAlgn="b"/>
                      <a:r>
                        <a:rPr lang="en-US" sz="1000" b="0" i="0" u="none" strike="noStrike">
                          <a:solidFill>
                            <a:srgbClr val="000000"/>
                          </a:solidFill>
                          <a:effectLst/>
                          <a:latin typeface="Gill Sans MT" panose="020B0502020104020203" pitchFamily="34" charset="0"/>
                        </a:rPr>
                        <a:t>99.77%</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98.83%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الثاني)</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ctr" rtl="0" fontAlgn="b"/>
                      <a:r>
                        <a:rPr lang="en-US" sz="1000" b="0" i="0" u="none" strike="noStrike" dirty="0">
                          <a:solidFill>
                            <a:srgbClr val="000000"/>
                          </a:solidFill>
                          <a:effectLst/>
                          <a:latin typeface="Gill Sans MT" panose="020B0502020104020203" pitchFamily="34" charset="0"/>
                        </a:rPr>
                        <a:t>99.94%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99.83%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fontAlgn="ctr" latinLnBrk="0" hangingPunct="1"/>
                      <a:r>
                        <a:rPr lang="ar-AE" sz="1200" b="1" i="0" u="none" strike="noStrike" kern="1200" dirty="0">
                          <a:solidFill>
                            <a:srgbClr val="000000"/>
                          </a:solidFill>
                          <a:effectLst/>
                          <a:latin typeface="Calibri"/>
                          <a:ea typeface="+mn-ea"/>
                          <a:cs typeface="AL-Mohanad" pitchFamily="2" charset="-78"/>
                        </a:rPr>
                        <a:t>نجاح انشاء المكالمات (الجيل الثالث)</a:t>
                      </a:r>
                    </a:p>
                  </a:txBody>
                  <a:tcPr marL="9525" marR="9525" marT="9525"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871829862"/>
              </p:ext>
            </p:extLst>
          </p:nvPr>
        </p:nvGraphicFramePr>
        <p:xfrm>
          <a:off x="990599" y="3911098"/>
          <a:ext cx="7315201" cy="23720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1a19e4be-a6d5-4959-a240-e6c4158b66ae">Used Templates</Category>
    <yearr xmlns="1a19e4be-a6d5-4959-a240-e6c4158b66ae">2014</yearr>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1C0937546BA04DB1CF2366A6FCDC70" ma:contentTypeVersion="5" ma:contentTypeDescription="Create a new document." ma:contentTypeScope="" ma:versionID="54f2a5a9b59510a179b83566b4a79b24">
  <xsd:schema xmlns:xsd="http://www.w3.org/2001/XMLSchema" xmlns:xs="http://www.w3.org/2001/XMLSchema" xmlns:p="http://schemas.microsoft.com/office/2006/metadata/properties" xmlns:ns2="1a19e4be-a6d5-4959-a240-e6c4158b66ae" targetNamespace="http://schemas.microsoft.com/office/2006/metadata/properties" ma:root="true" ma:fieldsID="55db3e611c2a73e1d4bf16fdb9500762" ns2:_="">
    <xsd:import namespace="1a19e4be-a6d5-4959-a240-e6c4158b66ae"/>
    <xsd:element name="properties">
      <xsd:complexType>
        <xsd:sequence>
          <xsd:element name="documentManagement">
            <xsd:complexType>
              <xsd:all>
                <xsd:element ref="ns2:Category" minOccurs="0"/>
                <xsd:element ref="ns2:year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9e4be-a6d5-4959-a240-e6c4158b66ae" elementFormDefault="qualified">
    <xsd:import namespace="http://schemas.microsoft.com/office/2006/documentManagement/types"/>
    <xsd:import namespace="http://schemas.microsoft.com/office/infopath/2007/PartnerControls"/>
    <xsd:element name="Category" ma:index="8" nillable="true" ma:displayName="Category" ma:default="Circulars" ma:format="Dropdown" ma:internalName="Category">
      <xsd:simpleType>
        <xsd:restriction base="dms:Choice">
          <xsd:enumeration value="Rsolusions"/>
          <xsd:enumeration value="الرسائل الإسبوعية من برنامج الشيخ خليفة لتميز الحكومي"/>
          <xsd:enumeration value="Circulars"/>
          <xsd:enumeration value="Strategic Documents"/>
          <xsd:enumeration value="Training Reports"/>
          <xsd:enumeration value="External General Reports"/>
          <xsd:enumeration value="Internal General Reports"/>
          <xsd:enumeration value="Benchmark Studies"/>
          <xsd:enumeration value="UAE Infrastructure Report"/>
          <xsd:enumeration value="TRA Website Analytics"/>
          <xsd:enumeration value="Departments Presentations"/>
          <xsd:enumeration value="Used Templates"/>
          <xsd:enumeration value="Policy Tracker Spectrum Newsletter"/>
          <xsd:enumeration value="General Presentations"/>
          <xsd:enumeration value="Training Materials"/>
          <xsd:enumeration value="Knowledge Transfer Sessions"/>
          <xsd:enumeration value="Excellence"/>
        </xsd:restriction>
      </xsd:simpleType>
    </xsd:element>
    <xsd:element name="yearr" ma:index="9" nillable="true" ma:displayName="year" ma:default="2006" ma:format="Dropdown" ma:internalName="yearr">
      <xsd:simpleType>
        <xsd:restriction base="dms:Choice">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D3EFFC-8614-4F5F-9469-09E6BA570D61}">
  <ds:schemaRefs>
    <ds:schemaRef ds:uri="http://schemas.microsoft.com/sharepoint/v3/contenttype/forms"/>
  </ds:schemaRefs>
</ds:datastoreItem>
</file>

<file path=customXml/itemProps2.xml><?xml version="1.0" encoding="utf-8"?>
<ds:datastoreItem xmlns:ds="http://schemas.openxmlformats.org/officeDocument/2006/customXml" ds:itemID="{AD118E75-221C-4A33-A5AF-F7933A26EFB4}">
  <ds:schemaRefs>
    <ds:schemaRef ds:uri="http://schemas.microsoft.com/office/2006/metadata/properties"/>
    <ds:schemaRef ds:uri="http://schemas.openxmlformats.org/package/2006/metadata/core-properties"/>
    <ds:schemaRef ds:uri="http://purl.org/dc/dcmitype/"/>
    <ds:schemaRef ds:uri="http://purl.org/dc/elements/1.1/"/>
    <ds:schemaRef ds:uri="http://purl.org/dc/terms/"/>
    <ds:schemaRef ds:uri="1a19e4be-a6d5-4959-a240-e6c4158b66ae"/>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A1B37EA-10B4-4CF8-92D8-F422BB2D0B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19e4be-a6d5-4959-a240-e6c4158b66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6671</TotalTime>
  <Words>964</Words>
  <PresentationFormat>On-screen Show (4:3)</PresentationFormat>
  <Paragraphs>284</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SimSun</vt:lpstr>
      <vt:lpstr>AL-Mohanad</vt:lpstr>
      <vt:lpstr>Arial</vt:lpstr>
      <vt:lpstr>Berlin Sans FB</vt:lpstr>
      <vt:lpstr>Calibri</vt:lpstr>
      <vt:lpstr>Gill Sans MT</vt:lpstr>
      <vt:lpstr>Tahoma</vt:lpstr>
      <vt:lpstr>Wingdings</vt:lpstr>
      <vt:lpstr>Office Theme</vt:lpstr>
      <vt:lpstr>تقارير جودة الخدمات للهاتف الثابت والمتحرك عن الربع 1 .2 .3 .4 2016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خدمات الصوت للهاتف المتحرك - الربع الأول</vt:lpstr>
      <vt:lpstr>خدمات الصوت للهاتف المتحرك - الربع الثاني </vt:lpstr>
      <vt:lpstr>خدمات الصوت للهاتف المتحرك - الربع الثالث</vt:lpstr>
      <vt:lpstr>خدمات الصوت للهاتف المتحرك - الربع الرابع</vt:lpstr>
      <vt:lpstr>خدمات الصوت للهاتف المتحرك  - الربع الأول</vt:lpstr>
      <vt:lpstr>خدمات الصوت للهاتف المتحرك  - الربع الثاني</vt:lpstr>
      <vt:lpstr>خدمات الصوت للهاتف المتحرك  - الربع الثالث</vt:lpstr>
      <vt:lpstr>خدمات الصوت للهاتف المتحرك  - الربع الرابع</vt:lpstr>
      <vt:lpstr>القياسات </vt:lpstr>
      <vt:lpstr>ملخص</vt:lpstr>
      <vt:lpstr>2. خدمات الصوت للهاتف المتحرك</vt:lpstr>
      <vt:lpstr>ملخص</vt:lpstr>
      <vt:lpstr>ملخص  </vt:lpstr>
      <vt:lpstr>ملخص</vt:lpstr>
      <vt:lpstr>ملخص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2017-03-06T07:38:38Z</cp:lastPrinted>
  <dcterms:created xsi:type="dcterms:W3CDTF">2014-06-29T10:10:38Z</dcterms:created>
  <dcterms:modified xsi:type="dcterms:W3CDTF">2017-03-07T06:15:39Z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0x010100961C0937546BA04DB1CF2366A6FCDC70</vt:lpwstr>
  </property>
</Properties>
</file>