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ppt/charts/chart12.xml" ContentType="application/vnd.openxmlformats-officedocument.drawingml.chart+xml"/>
  <Override PartName="/ppt/theme/themeOverride9.xml" ContentType="application/vnd.openxmlformats-officedocument.themeOverride+xml"/>
  <Override PartName="/ppt/charts/chart13.xml" ContentType="application/vnd.openxmlformats-officedocument.drawingml.chart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theme/themeOverride10.xml" ContentType="application/vnd.openxmlformats-officedocument.themeOverride+xml"/>
  <Override PartName="/ppt/charts/chart15.xml" ContentType="application/vnd.openxmlformats-officedocument.drawingml.chart+xml"/>
  <Override PartName="/ppt/theme/themeOverride11.xml" ContentType="application/vnd.openxmlformats-officedocument.themeOverride+xml"/>
  <Override PartName="/ppt/charts/chart16.xml" ContentType="application/vnd.openxmlformats-officedocument.drawingml.chart+xml"/>
  <Override PartName="/ppt/notesSlides/notesSlide8.xml" ContentType="application/vnd.openxmlformats-officedocument.presentationml.notesSlide+xml"/>
  <Override PartName="/ppt/charts/chart17.xml" ContentType="application/vnd.openxmlformats-officedocument.drawingml.chart+xml"/>
  <Override PartName="/ppt/theme/themeOverride12.xml" ContentType="application/vnd.openxmlformats-officedocument.themeOverride+xml"/>
  <Override PartName="/ppt/charts/chart18.xml" ContentType="application/vnd.openxmlformats-officedocument.drawingml.chart+xml"/>
  <Override PartName="/ppt/theme/themeOverride13.xml" ContentType="application/vnd.openxmlformats-officedocument.themeOverride+xml"/>
  <Override PartName="/ppt/charts/chart19.xml" ContentType="application/vnd.openxmlformats-officedocument.drawingml.chart+xml"/>
  <Override PartName="/ppt/notesSlides/notesSlide9.xml" ContentType="application/vnd.openxmlformats-officedocument.presentationml.notesSlide+xml"/>
  <Override PartName="/ppt/charts/chart20.xml" ContentType="application/vnd.openxmlformats-officedocument.drawingml.chart+xml"/>
  <Override PartName="/ppt/theme/themeOverride14.xml" ContentType="application/vnd.openxmlformats-officedocument.themeOverride+xml"/>
  <Override PartName="/ppt/notesSlides/notesSlide10.xml" ContentType="application/vnd.openxmlformats-officedocument.presentationml.notesSlide+xml"/>
  <Override PartName="/ppt/charts/chart21.xml" ContentType="application/vnd.openxmlformats-officedocument.drawingml.chart+xml"/>
  <Override PartName="/ppt/theme/themeOverride15.xml" ContentType="application/vnd.openxmlformats-officedocument.themeOverride+xml"/>
  <Override PartName="/ppt/charts/chart22.xml" ContentType="application/vnd.openxmlformats-officedocument.drawingml.chart+xml"/>
  <Override PartName="/ppt/theme/themeOverride16.xml" ContentType="application/vnd.openxmlformats-officedocument.themeOverride+xml"/>
  <Override PartName="/ppt/charts/chart23.xml" ContentType="application/vnd.openxmlformats-officedocument.drawingml.chart+xml"/>
  <Override PartName="/ppt/notesSlides/notesSlide11.xml" ContentType="application/vnd.openxmlformats-officedocument.presentationml.notesSlide+xml"/>
  <Override PartName="/ppt/charts/chart24.xml" ContentType="application/vnd.openxmlformats-officedocument.drawingml.chart+xml"/>
  <Override PartName="/ppt/theme/themeOverride17.xml" ContentType="application/vnd.openxmlformats-officedocument.themeOverride+xml"/>
  <Override PartName="/ppt/charts/chart25.xml" ContentType="application/vnd.openxmlformats-officedocument.drawingml.chart+xml"/>
  <Override PartName="/ppt/theme/themeOverride18.xml" ContentType="application/vnd.openxmlformats-officedocument.themeOverride+xml"/>
  <Override PartName="/ppt/charts/chart26.xml" ContentType="application/vnd.openxmlformats-officedocument.drawingml.chart+xml"/>
  <Override PartName="/ppt/notesSlides/notesSlide12.xml" ContentType="application/vnd.openxmlformats-officedocument.presentationml.notesSlide+xml"/>
  <Override PartName="/ppt/charts/chart27.xml" ContentType="application/vnd.openxmlformats-officedocument.drawingml.chart+xml"/>
  <Override PartName="/ppt/theme/themeOverride19.xml" ContentType="application/vnd.openxmlformats-officedocument.themeOverride+xml"/>
  <Override PartName="/ppt/charts/chart28.xml" ContentType="application/vnd.openxmlformats-officedocument.drawingml.chart+xml"/>
  <Override PartName="/ppt/theme/themeOverride20.xml" ContentType="application/vnd.openxmlformats-officedocument.themeOverride+xml"/>
  <Override PartName="/ppt/charts/chart2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88" r:id="rId1"/>
  </p:sldMasterIdLst>
  <p:notesMasterIdLst>
    <p:notesMasterId r:id="rId14"/>
  </p:notesMasterIdLst>
  <p:handoutMasterIdLst>
    <p:handoutMasterId r:id="rId15"/>
  </p:handoutMasterIdLst>
  <p:sldIdLst>
    <p:sldId id="538" r:id="rId2"/>
    <p:sldId id="552" r:id="rId3"/>
    <p:sldId id="555" r:id="rId4"/>
    <p:sldId id="556" r:id="rId5"/>
    <p:sldId id="550" r:id="rId6"/>
    <p:sldId id="546" r:id="rId7"/>
    <p:sldId id="558" r:id="rId8"/>
    <p:sldId id="559" r:id="rId9"/>
    <p:sldId id="551" r:id="rId10"/>
    <p:sldId id="548" r:id="rId11"/>
    <p:sldId id="561" r:id="rId12"/>
    <p:sldId id="562" r:id="rId1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68" userDrawn="1">
          <p15:clr>
            <a:srgbClr val="A4A3A4"/>
          </p15:clr>
        </p15:guide>
        <p15:guide id="2" orient="horz" pos="839">
          <p15:clr>
            <a:srgbClr val="A4A3A4"/>
          </p15:clr>
        </p15:guide>
        <p15:guide id="3" orient="horz" pos="2475">
          <p15:clr>
            <a:srgbClr val="A4A3A4"/>
          </p15:clr>
        </p15:guide>
        <p15:guide id="4" orient="horz" pos="4105">
          <p15:clr>
            <a:srgbClr val="A4A3A4"/>
          </p15:clr>
        </p15:guide>
        <p15:guide id="5" orient="horz" pos="2808" userDrawn="1">
          <p15:clr>
            <a:srgbClr val="A4A3A4"/>
          </p15:clr>
        </p15:guide>
        <p15:guide id="6" orient="horz" pos="654">
          <p15:clr>
            <a:srgbClr val="A4A3A4"/>
          </p15:clr>
        </p15:guide>
        <p15:guide id="7" orient="horz" pos="1379">
          <p15:clr>
            <a:srgbClr val="A4A3A4"/>
          </p15:clr>
        </p15:guide>
        <p15:guide id="8" orient="horz" pos="1224" userDrawn="1">
          <p15:clr>
            <a:srgbClr val="A4A3A4"/>
          </p15:clr>
        </p15:guide>
        <p15:guide id="9" orient="horz" pos="3021">
          <p15:clr>
            <a:srgbClr val="A4A3A4"/>
          </p15:clr>
        </p15:guide>
        <p15:guide id="10" orient="horz" pos="3592">
          <p15:clr>
            <a:srgbClr val="A4A3A4"/>
          </p15:clr>
        </p15:guide>
        <p15:guide id="11" orient="horz" pos="1384">
          <p15:clr>
            <a:srgbClr val="A4A3A4"/>
          </p15:clr>
        </p15:guide>
        <p15:guide id="12" pos="2688" userDrawn="1">
          <p15:clr>
            <a:srgbClr val="A4A3A4"/>
          </p15:clr>
        </p15:guide>
        <p15:guide id="13" pos="682">
          <p15:clr>
            <a:srgbClr val="A4A3A4"/>
          </p15:clr>
        </p15:guide>
        <p15:guide id="14" pos="2292">
          <p15:clr>
            <a:srgbClr val="A4A3A4"/>
          </p15:clr>
        </p15:guide>
        <p15:guide id="15" pos="507">
          <p15:clr>
            <a:srgbClr val="A4A3A4"/>
          </p15:clr>
        </p15:guide>
        <p15:guide id="16" pos="3308">
          <p15:clr>
            <a:srgbClr val="A4A3A4"/>
          </p15:clr>
        </p15:guide>
        <p15:guide id="17" pos="4978">
          <p15:clr>
            <a:srgbClr val="A4A3A4"/>
          </p15:clr>
        </p15:guide>
        <p15:guide id="18" pos="2154">
          <p15:clr>
            <a:srgbClr val="A4A3A4"/>
          </p15:clr>
        </p15:guide>
        <p15:guide id="19" pos="22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intan J. Healy" initials="FJH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8E1F"/>
    <a:srgbClr val="9E851A"/>
    <a:srgbClr val="C0504D"/>
    <a:srgbClr val="558ED5"/>
    <a:srgbClr val="808080"/>
    <a:srgbClr val="858585"/>
    <a:srgbClr val="000000"/>
    <a:srgbClr val="C6D9F1"/>
    <a:srgbClr val="FCD5B5"/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2" autoAdjust="0"/>
    <p:restoredTop sz="96187" autoAdjust="0"/>
  </p:normalViewPr>
  <p:slideViewPr>
    <p:cSldViewPr snapToGrid="0">
      <p:cViewPr varScale="1">
        <p:scale>
          <a:sx n="112" d="100"/>
          <a:sy n="112" d="100"/>
        </p:scale>
        <p:origin x="2010" y="102"/>
      </p:cViewPr>
      <p:guideLst>
        <p:guide orient="horz" pos="1968"/>
        <p:guide orient="horz" pos="839"/>
        <p:guide orient="horz" pos="2475"/>
        <p:guide orient="horz" pos="4105"/>
        <p:guide orient="horz" pos="2808"/>
        <p:guide orient="horz" pos="654"/>
        <p:guide orient="horz" pos="1379"/>
        <p:guide orient="horz" pos="1224"/>
        <p:guide orient="horz" pos="3021"/>
        <p:guide orient="horz" pos="3592"/>
        <p:guide orient="horz" pos="1384"/>
        <p:guide pos="2688"/>
        <p:guide pos="682"/>
        <p:guide pos="2292"/>
        <p:guide pos="507"/>
        <p:guide pos="3308"/>
        <p:guide pos="4978"/>
        <p:guide pos="2154"/>
        <p:guide pos="2208"/>
      </p:guideLst>
    </p:cSldViewPr>
  </p:slideViewPr>
  <p:outlineViewPr>
    <p:cViewPr>
      <p:scale>
        <a:sx n="33" d="100"/>
        <a:sy n="33" d="100"/>
      </p:scale>
      <p:origin x="0" y="-89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200" d="100"/>
          <a:sy n="200" d="100"/>
        </p:scale>
        <p:origin x="-576" y="-187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ara.whyte\Desktop\Residential%20survey%20charts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ara.whyte\Desktop\Residential%20survey%20charts.xls" TargetMode="External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ara.whyte\Desktop\Residential%20survey%20charts.xls" TargetMode="External"/><Relationship Id="rId1" Type="http://schemas.openxmlformats.org/officeDocument/2006/relationships/themeOverride" Target="../theme/themeOverride8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ara.whyte\Desktop\Residential%20survey%20charts.xls" TargetMode="External"/><Relationship Id="rId1" Type="http://schemas.openxmlformats.org/officeDocument/2006/relationships/themeOverride" Target="../theme/themeOverride9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ara.whyte\Desktop\Residential%20survey%20charts.xls" TargetMode="External"/><Relationship Id="rId1" Type="http://schemas.openxmlformats.org/officeDocument/2006/relationships/themeOverride" Target="../theme/themeOverride10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ara.whyte\Desktop\Residential%20survey%20charts.xls" TargetMode="External"/><Relationship Id="rId1" Type="http://schemas.openxmlformats.org/officeDocument/2006/relationships/themeOverride" Target="../theme/themeOverride11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ara.whyte\Desktop\Residential%20survey%20charts.xls" TargetMode="External"/><Relationship Id="rId1" Type="http://schemas.openxmlformats.org/officeDocument/2006/relationships/themeOverride" Target="../theme/themeOverride12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ara.whyte\Desktop\Residential%20survey%20charts.xls" TargetMode="External"/><Relationship Id="rId1" Type="http://schemas.openxmlformats.org/officeDocument/2006/relationships/themeOverride" Target="../theme/themeOverride13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ara.whyte\Desktop\Residential%20survey%20charts.xls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ara.whyte\Desktop\Residential%20survey%20charts.xls" TargetMode="External"/><Relationship Id="rId1" Type="http://schemas.openxmlformats.org/officeDocument/2006/relationships/themeOverride" Target="../theme/themeOverride14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ara.whyte\Desktop\Residential%20survey%20charts.xls" TargetMode="External"/><Relationship Id="rId1" Type="http://schemas.openxmlformats.org/officeDocument/2006/relationships/themeOverride" Target="../theme/themeOverride15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ara.whyte\Desktop\Residential%20survey%20charts.xls" TargetMode="External"/><Relationship Id="rId1" Type="http://schemas.openxmlformats.org/officeDocument/2006/relationships/themeOverride" Target="../theme/themeOverride16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ara.whyte\Desktop\Residential%20survey%20charts.xls" TargetMode="External"/><Relationship Id="rId1" Type="http://schemas.openxmlformats.org/officeDocument/2006/relationships/themeOverride" Target="../theme/themeOverride17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ara.whyte\Desktop\Residential%20survey%20charts.xls" TargetMode="External"/><Relationship Id="rId1" Type="http://schemas.openxmlformats.org/officeDocument/2006/relationships/themeOverride" Target="../theme/themeOverride18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ara.whyte\Desktop\Residential%20survey%20charts.xls" TargetMode="External"/><Relationship Id="rId1" Type="http://schemas.openxmlformats.org/officeDocument/2006/relationships/themeOverride" Target="../theme/themeOverride19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ara.whyte\Desktop\Residential%20survey%20charts.xls" TargetMode="External"/><Relationship Id="rId1" Type="http://schemas.openxmlformats.org/officeDocument/2006/relationships/themeOverride" Target="../theme/themeOverride20.xm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ara.whyte\Desktop\Residential%20survey%20charts.xls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ara.whyte\Desktop\Residential%20survey%20charts.xls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ara.whyte\Desktop\Residential%20survey%20charts.xls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ara.whyte\Desktop\Residential%20survey%20charts.xls" TargetMode="External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345253718287179"/>
          <c:y val="0.18825605132691794"/>
          <c:w val="0.3314284776903127"/>
          <c:h val="0.55238079615048163"/>
        </c:manualLayout>
      </c:layout>
      <c:pieChart>
        <c:varyColors val="1"/>
        <c:ser>
          <c:idx val="0"/>
          <c:order val="0"/>
          <c:tx>
            <c:strRef>
              <c:f>'Sample Structure'!$B$14</c:f>
              <c:strCache>
                <c:ptCount val="1"/>
                <c:pt idx="0">
                  <c:v>Nationality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'Sample Structure'!$B$35:$B$38</c:f>
              <c:strCache>
                <c:ptCount val="4"/>
                <c:pt idx="0">
                  <c:v>Emirati</c:v>
                </c:pt>
                <c:pt idx="1">
                  <c:v>Expat Arab</c:v>
                </c:pt>
                <c:pt idx="2">
                  <c:v>Expat Asian</c:v>
                </c:pt>
                <c:pt idx="3">
                  <c:v>Westerners/ Other</c:v>
                </c:pt>
              </c:strCache>
            </c:strRef>
          </c:cat>
          <c:val>
            <c:numRef>
              <c:f>'Sample Structure'!$C$35:$C$38</c:f>
              <c:numCache>
                <c:formatCode>0%</c:formatCode>
                <c:ptCount val="4"/>
                <c:pt idx="0">
                  <c:v>0.17</c:v>
                </c:pt>
                <c:pt idx="1">
                  <c:v>0.31000000000000238</c:v>
                </c:pt>
                <c:pt idx="2">
                  <c:v>0.46</c:v>
                </c:pt>
                <c:pt idx="3">
                  <c:v>7.0000000000000021E-2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5.5808362496354347E-2"/>
          <c:y val="0.84069221768968827"/>
          <c:w val="0.90000000000000013"/>
          <c:h val="7.2622142111754065E-2"/>
        </c:manualLayout>
      </c:layout>
      <c:overlay val="0"/>
      <c:txPr>
        <a:bodyPr/>
        <a:lstStyle/>
        <a:p>
          <a:pPr>
            <a:defRPr lang="en-GB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239238845144382"/>
          <c:y val="0.19264603552462944"/>
          <c:w val="0.43521544181978095"/>
          <c:h val="0.6072773606787526"/>
        </c:manualLayout>
      </c:layout>
      <c:pieChart>
        <c:varyColors val="1"/>
        <c:ser>
          <c:idx val="0"/>
          <c:order val="0"/>
          <c:spPr>
            <a:solidFill>
              <a:schemeClr val="accent6">
                <a:lumMod val="20000"/>
                <a:lumOff val="80000"/>
              </a:schemeClr>
            </a:solidFill>
          </c:spPr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'Fixed Line'!$B$9:$B$11</c:f>
              <c:strCache>
                <c:ptCount val="3"/>
                <c:pt idx="0">
                  <c:v>Etisalat</c:v>
                </c:pt>
                <c:pt idx="1">
                  <c:v>du</c:v>
                </c:pt>
                <c:pt idx="2">
                  <c:v>Both</c:v>
                </c:pt>
              </c:strCache>
            </c:strRef>
          </c:cat>
          <c:val>
            <c:numRef>
              <c:f>'Fixed Line'!$C$9:$C$11</c:f>
              <c:numCache>
                <c:formatCode>0%</c:formatCode>
                <c:ptCount val="3"/>
                <c:pt idx="0">
                  <c:v>0.94000000000000061</c:v>
                </c:pt>
                <c:pt idx="1">
                  <c:v>2.0000000000000011E-2</c:v>
                </c:pt>
                <c:pt idx="2">
                  <c:v>4.0000000000000022E-2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4591907261592308"/>
          <c:y val="0.90254629629629624"/>
          <c:w val="0.30816163604549435"/>
          <c:h val="8.3717191601049845E-2"/>
        </c:manualLayout>
      </c:layout>
      <c:overlay val="0"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345253718287179"/>
          <c:y val="0.18825605132691794"/>
          <c:w val="0.3314284776903127"/>
          <c:h val="0.55238079615048163"/>
        </c:manualLayout>
      </c:layout>
      <c:pieChart>
        <c:varyColors val="1"/>
        <c:ser>
          <c:idx val="0"/>
          <c:order val="0"/>
          <c:tx>
            <c:strRef>
              <c:f>'Sample Structure'!$B$14</c:f>
              <c:strCache>
                <c:ptCount val="1"/>
                <c:pt idx="0">
                  <c:v>Nationality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'Sample Structure'!$B$35:$B$38</c:f>
              <c:strCache>
                <c:ptCount val="4"/>
                <c:pt idx="0">
                  <c:v>Emirati</c:v>
                </c:pt>
                <c:pt idx="1">
                  <c:v>Expat Arab</c:v>
                </c:pt>
                <c:pt idx="2">
                  <c:v>Expat Asian</c:v>
                </c:pt>
                <c:pt idx="3">
                  <c:v>Westerners/ Other</c:v>
                </c:pt>
              </c:strCache>
            </c:strRef>
          </c:cat>
          <c:val>
            <c:numRef>
              <c:f>'Sample Structure'!$C$35:$C$38</c:f>
              <c:numCache>
                <c:formatCode>0%</c:formatCode>
                <c:ptCount val="4"/>
                <c:pt idx="0">
                  <c:v>0.17</c:v>
                </c:pt>
                <c:pt idx="1">
                  <c:v>0.31000000000000238</c:v>
                </c:pt>
                <c:pt idx="2">
                  <c:v>0.46</c:v>
                </c:pt>
                <c:pt idx="3">
                  <c:v>7.0000000000000021E-2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5.5808362496354347E-2"/>
          <c:y val="0.84069221768968827"/>
          <c:w val="0.90000000000000013"/>
          <c:h val="7.2622142111754065E-2"/>
        </c:manualLayout>
      </c:layout>
      <c:overlay val="0"/>
      <c:txPr>
        <a:bodyPr/>
        <a:lstStyle/>
        <a:p>
          <a:pPr>
            <a:defRPr lang="en-GB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870662000583259"/>
          <c:y val="9.1523264137437568E-2"/>
          <c:w val="0.56869805336836088"/>
          <c:h val="0.7444774516821951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Mobile!$B$3:$B$4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Mobile!$C$3:$C$4</c:f>
              <c:numCache>
                <c:formatCode>0.00%</c:formatCode>
                <c:ptCount val="2"/>
                <c:pt idx="0">
                  <c:v>0.99249999999999949</c:v>
                </c:pt>
                <c:pt idx="1">
                  <c:v>7.5000000000000934E-3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4591901012373455"/>
          <c:y val="0.90254619687689996"/>
          <c:w val="0.30816172978377732"/>
          <c:h val="8.3716959622471526E-2"/>
        </c:manualLayout>
      </c:layout>
      <c:overlay val="0"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0"/>
      <c:rotY val="0"/>
      <c:depthPercent val="100"/>
      <c:rAngAx val="0"/>
      <c:perspective val="0"/>
    </c:view3D>
    <c:floor>
      <c:thickness val="0"/>
      <c:spPr>
        <a:noFill/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64389277747867E-2"/>
          <c:y val="3.9849403993133282E-2"/>
          <c:w val="0.92236392799384859"/>
          <c:h val="0.801537040675334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راضٍ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اتصالات</c:v>
                </c:pt>
                <c:pt idx="1">
                  <c:v>دو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0.63700000000000001</c:v>
                </c:pt>
                <c:pt idx="1">
                  <c:v>0.6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محايد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اتصالات</c:v>
                </c:pt>
                <c:pt idx="1">
                  <c:v>دو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0.255</c:v>
                </c:pt>
                <c:pt idx="1">
                  <c:v>0.34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غير راضٍ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اتصالات</c:v>
                </c:pt>
                <c:pt idx="1">
                  <c:v>دو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0.108</c:v>
                </c:pt>
                <c:pt idx="1">
                  <c:v>0.05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rgbClr val="95373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اتصالات</c:v>
                </c:pt>
                <c:pt idx="1">
                  <c:v>دو</c:v>
                </c:pt>
              </c:strCache>
            </c:strRef>
          </c:cat>
          <c:val>
            <c:numRef>
              <c:f>Sheet1!$E$2:$E$3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3"/>
        <c:shape val="cylinder"/>
        <c:axId val="338639800"/>
        <c:axId val="338640192"/>
        <c:axId val="0"/>
      </c:bar3DChart>
      <c:catAx>
        <c:axId val="338639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ar-AE" sz="1400" dirty="0" smtClean="0"/>
                  <a:t>عملية تقديم الشكوى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39611568340896852"/>
              <c:y val="0.89588761703539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da-DK" sz="1400" b="1"/>
            </a:pPr>
            <a:endParaRPr lang="en-US"/>
          </a:p>
        </c:txPr>
        <c:crossAx val="338640192"/>
        <c:crosses val="autoZero"/>
        <c:auto val="1"/>
        <c:lblAlgn val="ctr"/>
        <c:lblOffset val="100"/>
        <c:noMultiLvlLbl val="0"/>
      </c:catAx>
      <c:valAx>
        <c:axId val="33864019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da-DK" b="1"/>
            </a:pPr>
            <a:endParaRPr lang="en-US"/>
          </a:p>
        </c:txPr>
        <c:crossAx val="338639800"/>
        <c:crosses val="autoZero"/>
        <c:crossBetween val="between"/>
        <c:majorUnit val="0.2"/>
      </c:valAx>
      <c:spPr>
        <a:noFill/>
        <a:ln w="25401">
          <a:noFill/>
        </a:ln>
      </c:spPr>
    </c:plotArea>
    <c:legend>
      <c:legendPos val="b"/>
      <c:layout>
        <c:manualLayout>
          <c:xMode val="edge"/>
          <c:yMode val="edge"/>
          <c:x val="0.1258804611183755"/>
          <c:y val="0.94507710567084191"/>
          <c:w val="0.72992317898623182"/>
          <c:h val="5.4922894329158117E-2"/>
        </c:manualLayout>
      </c:layout>
      <c:overlay val="0"/>
      <c:txPr>
        <a:bodyPr/>
        <a:lstStyle/>
        <a:p>
          <a:pPr>
            <a:defRPr lang="da-DK" sz="1400" b="1">
              <a:solidFill>
                <a:srgbClr val="9D8E1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rgbClr val="00000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345253718287179"/>
          <c:y val="0.18825605132691794"/>
          <c:w val="0.3314284776903127"/>
          <c:h val="0.55238079615048163"/>
        </c:manualLayout>
      </c:layout>
      <c:pieChart>
        <c:varyColors val="1"/>
        <c:ser>
          <c:idx val="0"/>
          <c:order val="0"/>
          <c:tx>
            <c:strRef>
              <c:f>'Sample Structure'!$B$14</c:f>
              <c:strCache>
                <c:ptCount val="1"/>
                <c:pt idx="0">
                  <c:v>Nationality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'Sample Structure'!$B$35:$B$38</c:f>
              <c:strCache>
                <c:ptCount val="4"/>
                <c:pt idx="0">
                  <c:v>Emirati</c:v>
                </c:pt>
                <c:pt idx="1">
                  <c:v>Expat Arab</c:v>
                </c:pt>
                <c:pt idx="2">
                  <c:v>Expat Asian</c:v>
                </c:pt>
                <c:pt idx="3">
                  <c:v>Westerners/ Other</c:v>
                </c:pt>
              </c:strCache>
            </c:strRef>
          </c:cat>
          <c:val>
            <c:numRef>
              <c:f>'Sample Structure'!$C$35:$C$38</c:f>
              <c:numCache>
                <c:formatCode>0%</c:formatCode>
                <c:ptCount val="4"/>
                <c:pt idx="0">
                  <c:v>0.17</c:v>
                </c:pt>
                <c:pt idx="1">
                  <c:v>0.31000000000000238</c:v>
                </c:pt>
                <c:pt idx="2">
                  <c:v>0.46</c:v>
                </c:pt>
                <c:pt idx="3">
                  <c:v>7.0000000000000021E-2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5.5808362496354347E-2"/>
          <c:y val="0.84069221768968827"/>
          <c:w val="0.90000000000000013"/>
          <c:h val="7.2622142111754065E-2"/>
        </c:manualLayout>
      </c:layout>
      <c:overlay val="0"/>
      <c:txPr>
        <a:bodyPr/>
        <a:lstStyle/>
        <a:p>
          <a:pPr>
            <a:defRPr lang="en-GB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870662000583259"/>
          <c:y val="9.1523264137437568E-2"/>
          <c:w val="0.56869805336836088"/>
          <c:h val="0.7444774516821951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Mobile!$B$3:$B$4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Mobile!$C$3:$C$4</c:f>
              <c:numCache>
                <c:formatCode>0.00%</c:formatCode>
                <c:ptCount val="2"/>
                <c:pt idx="0">
                  <c:v>0.99249999999999949</c:v>
                </c:pt>
                <c:pt idx="1">
                  <c:v>7.5000000000000934E-3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4591901012373455"/>
          <c:y val="0.90254619687689996"/>
          <c:w val="0.30816172978377732"/>
          <c:h val="8.3716959622471526E-2"/>
        </c:manualLayout>
      </c:layout>
      <c:overlay val="0"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0"/>
      <c:rotY val="0"/>
      <c:depthPercent val="100"/>
      <c:rAngAx val="0"/>
      <c:perspective val="0"/>
    </c:view3D>
    <c:floor>
      <c:thickness val="0"/>
      <c:spPr>
        <a:noFill/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64389277747867E-2"/>
          <c:y val="3.9849403993133282E-2"/>
          <c:w val="0.92236392799384859"/>
          <c:h val="0.801537040675334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راضٍ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اتصالات</c:v>
                </c:pt>
                <c:pt idx="1">
                  <c:v>دو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0.61</c:v>
                </c:pt>
                <c:pt idx="1">
                  <c:v>0.64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محايد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اتصالات</c:v>
                </c:pt>
                <c:pt idx="1">
                  <c:v>دو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0.28000000000000003</c:v>
                </c:pt>
                <c:pt idx="1">
                  <c:v>0.28000000000000003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غير راضٍ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اتصالات</c:v>
                </c:pt>
                <c:pt idx="1">
                  <c:v>دو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0.108</c:v>
                </c:pt>
                <c:pt idx="1">
                  <c:v>0.09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rgbClr val="95373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اتصالات</c:v>
                </c:pt>
                <c:pt idx="1">
                  <c:v>دو</c:v>
                </c:pt>
              </c:strCache>
            </c:strRef>
          </c:cat>
          <c:val>
            <c:numRef>
              <c:f>Sheet1!$E$2:$E$3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3"/>
        <c:shape val="cylinder"/>
        <c:axId val="337718208"/>
        <c:axId val="337718600"/>
        <c:axId val="0"/>
      </c:bar3DChart>
      <c:catAx>
        <c:axId val="337718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ar-AE" sz="1400" b="1" i="0" u="none" strike="noStrike" baseline="0" dirty="0" smtClean="0">
                    <a:effectLst/>
                  </a:rPr>
                  <a:t>المعلومات عن الأسعار </a:t>
                </a:r>
                <a:endParaRPr lang="en-US" sz="1400" u="none" dirty="0"/>
              </a:p>
            </c:rich>
          </c:tx>
          <c:layout>
            <c:manualLayout>
              <c:xMode val="edge"/>
              <c:yMode val="edge"/>
              <c:x val="0.39001038381662945"/>
              <c:y val="0.89588761703539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da-DK" sz="1400" b="1"/>
            </a:pPr>
            <a:endParaRPr lang="en-US"/>
          </a:p>
        </c:txPr>
        <c:crossAx val="337718600"/>
        <c:crosses val="autoZero"/>
        <c:auto val="1"/>
        <c:lblAlgn val="ctr"/>
        <c:lblOffset val="100"/>
        <c:noMultiLvlLbl val="0"/>
      </c:catAx>
      <c:valAx>
        <c:axId val="33771860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da-DK" b="1"/>
            </a:pPr>
            <a:endParaRPr lang="en-US"/>
          </a:p>
        </c:txPr>
        <c:crossAx val="337718208"/>
        <c:crosses val="autoZero"/>
        <c:crossBetween val="between"/>
        <c:majorUnit val="0.2"/>
      </c:valAx>
      <c:spPr>
        <a:noFill/>
        <a:ln w="25401">
          <a:noFill/>
        </a:ln>
      </c:spPr>
    </c:plotArea>
    <c:legend>
      <c:legendPos val="b"/>
      <c:layout>
        <c:manualLayout>
          <c:xMode val="edge"/>
          <c:yMode val="edge"/>
          <c:x val="0.1258804611183755"/>
          <c:y val="0.94507710567084191"/>
          <c:w val="0.72992317898623182"/>
          <c:h val="5.4922894329158117E-2"/>
        </c:manualLayout>
      </c:layout>
      <c:overlay val="0"/>
      <c:txPr>
        <a:bodyPr/>
        <a:lstStyle/>
        <a:p>
          <a:pPr>
            <a:defRPr lang="da-DK" sz="1400" b="1">
              <a:solidFill>
                <a:srgbClr val="9D8E1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rgbClr val="00000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345253718287179"/>
          <c:y val="0.18825605132691794"/>
          <c:w val="0.3314284776903127"/>
          <c:h val="0.55238079615048163"/>
        </c:manualLayout>
      </c:layout>
      <c:pieChart>
        <c:varyColors val="1"/>
        <c:ser>
          <c:idx val="0"/>
          <c:order val="0"/>
          <c:tx>
            <c:strRef>
              <c:f>'Sample Structure'!$B$14</c:f>
              <c:strCache>
                <c:ptCount val="1"/>
                <c:pt idx="0">
                  <c:v>Nationality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'Sample Structure'!$B$35:$B$38</c:f>
              <c:strCache>
                <c:ptCount val="4"/>
                <c:pt idx="0">
                  <c:v>Emirati</c:v>
                </c:pt>
                <c:pt idx="1">
                  <c:v>Expat Arab</c:v>
                </c:pt>
                <c:pt idx="2">
                  <c:v>Expat Asian</c:v>
                </c:pt>
                <c:pt idx="3">
                  <c:v>Westerners/ Other</c:v>
                </c:pt>
              </c:strCache>
            </c:strRef>
          </c:cat>
          <c:val>
            <c:numRef>
              <c:f>'Sample Structure'!$C$35:$C$38</c:f>
              <c:numCache>
                <c:formatCode>0%</c:formatCode>
                <c:ptCount val="4"/>
                <c:pt idx="0">
                  <c:v>0.17</c:v>
                </c:pt>
                <c:pt idx="1">
                  <c:v>0.31000000000000238</c:v>
                </c:pt>
                <c:pt idx="2">
                  <c:v>0.46</c:v>
                </c:pt>
                <c:pt idx="3">
                  <c:v>7.0000000000000021E-2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5.5808362496354347E-2"/>
          <c:y val="0.84069221768968827"/>
          <c:w val="0.90000000000000013"/>
          <c:h val="7.2622142111754065E-2"/>
        </c:manualLayout>
      </c:layout>
      <c:overlay val="0"/>
      <c:txPr>
        <a:bodyPr/>
        <a:lstStyle/>
        <a:p>
          <a:pPr>
            <a:defRPr lang="en-GB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870662000583259"/>
          <c:y val="9.1523264137437568E-2"/>
          <c:w val="0.56869805336836088"/>
          <c:h val="0.7444774516821951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Mobile!$B$3:$B$4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Mobile!$C$3:$C$4</c:f>
              <c:numCache>
                <c:formatCode>0.00%</c:formatCode>
                <c:ptCount val="2"/>
                <c:pt idx="0">
                  <c:v>0.99249999999999949</c:v>
                </c:pt>
                <c:pt idx="1">
                  <c:v>7.5000000000000934E-3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4591901012373455"/>
          <c:y val="0.90254619687689996"/>
          <c:w val="0.30816172978377732"/>
          <c:h val="8.3716959622471526E-2"/>
        </c:manualLayout>
      </c:layout>
      <c:overlay val="0"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0"/>
      <c:rotY val="0"/>
      <c:depthPercent val="100"/>
      <c:rAngAx val="0"/>
      <c:perspective val="0"/>
    </c:view3D>
    <c:floor>
      <c:thickness val="0"/>
      <c:spPr>
        <a:noFill/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64389277747867E-2"/>
          <c:y val="3.9849403993133282E-2"/>
          <c:w val="0.92236392799384859"/>
          <c:h val="0.801537040675334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راضٍ 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اتصالات</c:v>
                </c:pt>
                <c:pt idx="1">
                  <c:v>دو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0.68</c:v>
                </c:pt>
                <c:pt idx="1">
                  <c:v>0.69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محايد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اتصالات</c:v>
                </c:pt>
                <c:pt idx="1">
                  <c:v>دو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0.24</c:v>
                </c:pt>
                <c:pt idx="1">
                  <c:v>0.28000000000000003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غير راضٍ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اتصالات</c:v>
                </c:pt>
                <c:pt idx="1">
                  <c:v>دو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0.08</c:v>
                </c:pt>
                <c:pt idx="1">
                  <c:v>0.04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rgbClr val="95373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اتصالات</c:v>
                </c:pt>
                <c:pt idx="1">
                  <c:v>دو</c:v>
                </c:pt>
              </c:strCache>
            </c:strRef>
          </c:cat>
          <c:val>
            <c:numRef>
              <c:f>Sheet1!$E$2:$E$3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3"/>
        <c:shape val="cylinder"/>
        <c:axId val="335939160"/>
        <c:axId val="335939552"/>
        <c:axId val="0"/>
      </c:bar3DChart>
      <c:catAx>
        <c:axId val="335939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ar-AE" sz="1400" b="1" i="0" u="none" strike="noStrike" baseline="0" dirty="0" smtClean="0">
                    <a:effectLst/>
                  </a:rPr>
                  <a:t>تفاصيل الفواتير </a:t>
                </a:r>
                <a:endParaRPr lang="en-US" sz="1400" u="none" dirty="0"/>
              </a:p>
            </c:rich>
          </c:tx>
          <c:layout>
            <c:manualLayout>
              <c:xMode val="edge"/>
              <c:yMode val="edge"/>
              <c:x val="0.39001038381662945"/>
              <c:y val="0.89588761703539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da-DK" sz="1400" b="1"/>
            </a:pPr>
            <a:endParaRPr lang="en-US"/>
          </a:p>
        </c:txPr>
        <c:crossAx val="335939552"/>
        <c:crosses val="autoZero"/>
        <c:auto val="1"/>
        <c:lblAlgn val="ctr"/>
        <c:lblOffset val="100"/>
        <c:noMultiLvlLbl val="0"/>
      </c:catAx>
      <c:valAx>
        <c:axId val="33593955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da-DK" b="1"/>
            </a:pPr>
            <a:endParaRPr lang="en-US"/>
          </a:p>
        </c:txPr>
        <c:crossAx val="335939160"/>
        <c:crosses val="autoZero"/>
        <c:crossBetween val="between"/>
        <c:majorUnit val="0.2"/>
      </c:valAx>
      <c:spPr>
        <a:noFill/>
        <a:ln w="25401">
          <a:noFill/>
        </a:ln>
      </c:spPr>
    </c:plotArea>
    <c:legend>
      <c:legendPos val="b"/>
      <c:layout>
        <c:manualLayout>
          <c:xMode val="edge"/>
          <c:yMode val="edge"/>
          <c:x val="0.1258804611183755"/>
          <c:y val="0.94507710567084191"/>
          <c:w val="0.72992317898623182"/>
          <c:h val="5.4922894329158117E-2"/>
        </c:manualLayout>
      </c:layout>
      <c:overlay val="0"/>
      <c:txPr>
        <a:bodyPr/>
        <a:lstStyle/>
        <a:p>
          <a:pPr>
            <a:defRPr lang="da-DK" sz="1400" b="1">
              <a:solidFill>
                <a:srgbClr val="9D8E1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rgbClr val="00000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870662000583259"/>
          <c:y val="9.1523264137437568E-2"/>
          <c:w val="0.56869805336836088"/>
          <c:h val="0.7444774516821951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Mobile!$B$3:$B$4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Mobile!$C$3:$C$4</c:f>
              <c:numCache>
                <c:formatCode>0.00%</c:formatCode>
                <c:ptCount val="2"/>
                <c:pt idx="0">
                  <c:v>0.99249999999999949</c:v>
                </c:pt>
                <c:pt idx="1">
                  <c:v>7.5000000000000934E-3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4591901012373455"/>
          <c:y val="0.90254619687689996"/>
          <c:w val="0.30816172978377732"/>
          <c:h val="8.3716959622471526E-2"/>
        </c:manualLayout>
      </c:layout>
      <c:overlay val="0"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239238845144382"/>
          <c:y val="0.19264603552462944"/>
          <c:w val="0.43521544181978095"/>
          <c:h val="0.6072773606787526"/>
        </c:manualLayout>
      </c:layout>
      <c:pieChart>
        <c:varyColors val="1"/>
        <c:ser>
          <c:idx val="0"/>
          <c:order val="0"/>
          <c:spPr>
            <a:solidFill>
              <a:schemeClr val="accent6">
                <a:lumMod val="20000"/>
                <a:lumOff val="80000"/>
              </a:schemeClr>
            </a:solidFill>
          </c:spPr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'Fixed Line'!$B$9:$B$11</c:f>
              <c:strCache>
                <c:ptCount val="3"/>
                <c:pt idx="0">
                  <c:v>Etisalat</c:v>
                </c:pt>
                <c:pt idx="1">
                  <c:v>du</c:v>
                </c:pt>
                <c:pt idx="2">
                  <c:v>Both</c:v>
                </c:pt>
              </c:strCache>
            </c:strRef>
          </c:cat>
          <c:val>
            <c:numRef>
              <c:f>'Fixed Line'!$C$9:$C$11</c:f>
              <c:numCache>
                <c:formatCode>0%</c:formatCode>
                <c:ptCount val="3"/>
                <c:pt idx="0">
                  <c:v>0.94000000000000061</c:v>
                </c:pt>
                <c:pt idx="1">
                  <c:v>2.0000000000000011E-2</c:v>
                </c:pt>
                <c:pt idx="2">
                  <c:v>4.0000000000000022E-2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4591907261592308"/>
          <c:y val="0.90254629629629624"/>
          <c:w val="0.30816163604549435"/>
          <c:h val="8.3717191601049845E-2"/>
        </c:manualLayout>
      </c:layout>
      <c:overlay val="0"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345253718287179"/>
          <c:y val="0.18825605132691794"/>
          <c:w val="0.3314284776903127"/>
          <c:h val="0.55238079615048163"/>
        </c:manualLayout>
      </c:layout>
      <c:pieChart>
        <c:varyColors val="1"/>
        <c:ser>
          <c:idx val="0"/>
          <c:order val="0"/>
          <c:tx>
            <c:strRef>
              <c:f>'Sample Structure'!$B$14</c:f>
              <c:strCache>
                <c:ptCount val="1"/>
                <c:pt idx="0">
                  <c:v>Nationality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'Sample Structure'!$B$35:$B$38</c:f>
              <c:strCache>
                <c:ptCount val="4"/>
                <c:pt idx="0">
                  <c:v>Emirati</c:v>
                </c:pt>
                <c:pt idx="1">
                  <c:v>Expat Arab</c:v>
                </c:pt>
                <c:pt idx="2">
                  <c:v>Expat Asian</c:v>
                </c:pt>
                <c:pt idx="3">
                  <c:v>Westerners/ Other</c:v>
                </c:pt>
              </c:strCache>
            </c:strRef>
          </c:cat>
          <c:val>
            <c:numRef>
              <c:f>'Sample Structure'!$C$35:$C$38</c:f>
              <c:numCache>
                <c:formatCode>0%</c:formatCode>
                <c:ptCount val="4"/>
                <c:pt idx="0">
                  <c:v>0.17</c:v>
                </c:pt>
                <c:pt idx="1">
                  <c:v>0.31000000000000238</c:v>
                </c:pt>
                <c:pt idx="2">
                  <c:v>0.46</c:v>
                </c:pt>
                <c:pt idx="3">
                  <c:v>7.0000000000000021E-2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5.5808362496354347E-2"/>
          <c:y val="0.84069221768968827"/>
          <c:w val="0.90000000000000013"/>
          <c:h val="7.2622142111754065E-2"/>
        </c:manualLayout>
      </c:layout>
      <c:overlay val="0"/>
      <c:txPr>
        <a:bodyPr/>
        <a:lstStyle/>
        <a:p>
          <a:pPr>
            <a:defRPr lang="en-GB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870662000583259"/>
          <c:y val="9.1523264137437568E-2"/>
          <c:w val="0.56869805336836088"/>
          <c:h val="0.7444774516821951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Mobile!$B$3:$B$4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Mobile!$C$3:$C$4</c:f>
              <c:numCache>
                <c:formatCode>0.00%</c:formatCode>
                <c:ptCount val="2"/>
                <c:pt idx="0">
                  <c:v>0.99249999999999949</c:v>
                </c:pt>
                <c:pt idx="1">
                  <c:v>7.5000000000000934E-3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4591901012373455"/>
          <c:y val="0.90254619687689996"/>
          <c:w val="0.30816172978377732"/>
          <c:h val="8.3716959622471526E-2"/>
        </c:manualLayout>
      </c:layout>
      <c:overlay val="0"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0"/>
      <c:rotY val="0"/>
      <c:depthPercent val="100"/>
      <c:rAngAx val="0"/>
      <c:perspective val="0"/>
    </c:view3D>
    <c:floor>
      <c:thickness val="0"/>
      <c:spPr>
        <a:noFill/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117567879393901E-2"/>
          <c:y val="2.9623401281229568E-2"/>
          <c:w val="0.92236392799384859"/>
          <c:h val="0.801537040675334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راضٍ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اتصالات</c:v>
                </c:pt>
                <c:pt idx="1">
                  <c:v>دو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0.65900000000000003</c:v>
                </c:pt>
                <c:pt idx="1">
                  <c:v>0.73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محايد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اتصالات</c:v>
                </c:pt>
                <c:pt idx="1">
                  <c:v>دو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0.23300000000000001</c:v>
                </c:pt>
                <c:pt idx="1">
                  <c:v>0.18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غير راضٍ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اتصالات</c:v>
                </c:pt>
                <c:pt idx="1">
                  <c:v>دو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0.109</c:v>
                </c:pt>
                <c:pt idx="1">
                  <c:v>0.08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rgbClr val="95373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اتصالات</c:v>
                </c:pt>
                <c:pt idx="1">
                  <c:v>دو</c:v>
                </c:pt>
              </c:strCache>
            </c:strRef>
          </c:cat>
          <c:val>
            <c:numRef>
              <c:f>Sheet1!$E$2:$E$3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4"/>
        <c:shape val="cylinder"/>
        <c:axId val="346090376"/>
        <c:axId val="346090768"/>
        <c:axId val="0"/>
      </c:bar3DChart>
      <c:catAx>
        <c:axId val="3460903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ar-AE" sz="1400" dirty="0" smtClean="0"/>
                  <a:t>عملية</a:t>
                </a:r>
                <a:r>
                  <a:rPr lang="ar-AE" sz="1400" baseline="0" dirty="0" smtClean="0"/>
                  <a:t> تقديم الشكوى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41901055688023997"/>
              <c:y val="0.898035077604892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da-DK" sz="1100" b="1"/>
            </a:pPr>
            <a:endParaRPr lang="en-US"/>
          </a:p>
        </c:txPr>
        <c:crossAx val="346090768"/>
        <c:crosses val="autoZero"/>
        <c:auto val="1"/>
        <c:lblAlgn val="ctr"/>
        <c:lblOffset val="100"/>
        <c:noMultiLvlLbl val="0"/>
      </c:catAx>
      <c:valAx>
        <c:axId val="34609076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da-DK" b="1"/>
            </a:pPr>
            <a:endParaRPr lang="en-US"/>
          </a:p>
        </c:txPr>
        <c:crossAx val="346090376"/>
        <c:crosses val="autoZero"/>
        <c:crossBetween val="between"/>
        <c:majorUnit val="0.2"/>
      </c:valAx>
      <c:spPr>
        <a:noFill/>
        <a:ln w="25401">
          <a:noFill/>
        </a:ln>
      </c:spPr>
    </c:plotArea>
    <c:legend>
      <c:legendPos val="b"/>
      <c:layout>
        <c:manualLayout>
          <c:xMode val="edge"/>
          <c:yMode val="edge"/>
          <c:x val="0.13198576071071455"/>
          <c:y val="0.94507710567084191"/>
          <c:w val="0.72992317898623182"/>
          <c:h val="5.4922894329158117E-2"/>
        </c:manualLayout>
      </c:layout>
      <c:overlay val="0"/>
      <c:txPr>
        <a:bodyPr/>
        <a:lstStyle/>
        <a:p>
          <a:pPr>
            <a:defRPr lang="da-DK" sz="1400" b="1">
              <a:solidFill>
                <a:srgbClr val="9D8E1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rgbClr val="00000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345253718287179"/>
          <c:y val="0.18825605132691794"/>
          <c:w val="0.3314284776903127"/>
          <c:h val="0.55238079615048163"/>
        </c:manualLayout>
      </c:layout>
      <c:pieChart>
        <c:varyColors val="1"/>
        <c:ser>
          <c:idx val="0"/>
          <c:order val="0"/>
          <c:tx>
            <c:strRef>
              <c:f>'Sample Structure'!$B$14</c:f>
              <c:strCache>
                <c:ptCount val="1"/>
                <c:pt idx="0">
                  <c:v>Nationality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'Sample Structure'!$B$35:$B$38</c:f>
              <c:strCache>
                <c:ptCount val="4"/>
                <c:pt idx="0">
                  <c:v>Emirati</c:v>
                </c:pt>
                <c:pt idx="1">
                  <c:v>Expat Arab</c:v>
                </c:pt>
                <c:pt idx="2">
                  <c:v>Expat Asian</c:v>
                </c:pt>
                <c:pt idx="3">
                  <c:v>Westerners/ Other</c:v>
                </c:pt>
              </c:strCache>
            </c:strRef>
          </c:cat>
          <c:val>
            <c:numRef>
              <c:f>'Sample Structure'!$C$35:$C$38</c:f>
              <c:numCache>
                <c:formatCode>0%</c:formatCode>
                <c:ptCount val="4"/>
                <c:pt idx="0">
                  <c:v>0.17</c:v>
                </c:pt>
                <c:pt idx="1">
                  <c:v>0.31000000000000238</c:v>
                </c:pt>
                <c:pt idx="2">
                  <c:v>0.46</c:v>
                </c:pt>
                <c:pt idx="3">
                  <c:v>7.0000000000000021E-2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5.5808362496354347E-2"/>
          <c:y val="0.84069221768968827"/>
          <c:w val="0.90000000000000013"/>
          <c:h val="7.2622142111754065E-2"/>
        </c:manualLayout>
      </c:layout>
      <c:overlay val="0"/>
      <c:txPr>
        <a:bodyPr/>
        <a:lstStyle/>
        <a:p>
          <a:pPr>
            <a:defRPr lang="en-GB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870662000583259"/>
          <c:y val="9.1523264137437568E-2"/>
          <c:w val="0.56869805336836088"/>
          <c:h val="0.7444774516821951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Mobile!$B$3:$B$4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Mobile!$C$3:$C$4</c:f>
              <c:numCache>
                <c:formatCode>0.00%</c:formatCode>
                <c:ptCount val="2"/>
                <c:pt idx="0">
                  <c:v>0.99249999999999949</c:v>
                </c:pt>
                <c:pt idx="1">
                  <c:v>7.5000000000000934E-3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4591901012373455"/>
          <c:y val="0.90254619687689996"/>
          <c:w val="0.30816172978377732"/>
          <c:h val="8.3716959622471526E-2"/>
        </c:manualLayout>
      </c:layout>
      <c:overlay val="0"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0"/>
      <c:rotY val="0"/>
      <c:depthPercent val="100"/>
      <c:rAngAx val="0"/>
      <c:perspective val="0"/>
    </c:view3D>
    <c:floor>
      <c:thickness val="0"/>
      <c:spPr>
        <a:noFill/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117567879393901E-2"/>
          <c:y val="2.9623401281229568E-2"/>
          <c:w val="0.92236392799384859"/>
          <c:h val="0.801537040675334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راضٍ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اتصالات</c:v>
                </c:pt>
                <c:pt idx="1">
                  <c:v>دو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0.63</c:v>
                </c:pt>
                <c:pt idx="1">
                  <c:v>0.69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محايد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اتصالات</c:v>
                </c:pt>
                <c:pt idx="1">
                  <c:v>دو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0.25</c:v>
                </c:pt>
                <c:pt idx="1">
                  <c:v>0.24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غير راضٍ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اتصالات</c:v>
                </c:pt>
                <c:pt idx="1">
                  <c:v>دو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0.12</c:v>
                </c:pt>
                <c:pt idx="1">
                  <c:v>0.08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rgbClr val="95373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اتصالات</c:v>
                </c:pt>
                <c:pt idx="1">
                  <c:v>دو</c:v>
                </c:pt>
              </c:strCache>
            </c:strRef>
          </c:cat>
          <c:val>
            <c:numRef>
              <c:f>Sheet1!$E$2:$E$3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4"/>
        <c:shape val="cylinder"/>
        <c:axId val="347020472"/>
        <c:axId val="347020864"/>
        <c:axId val="0"/>
      </c:bar3DChart>
      <c:catAx>
        <c:axId val="347020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ar-AE" sz="1400" dirty="0" smtClean="0"/>
                  <a:t>المعلومات عن الأسعار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41901055688023997"/>
              <c:y val="0.898035077604892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da-DK" sz="1100" b="1"/>
            </a:pPr>
            <a:endParaRPr lang="en-US"/>
          </a:p>
        </c:txPr>
        <c:crossAx val="347020864"/>
        <c:crosses val="autoZero"/>
        <c:auto val="1"/>
        <c:lblAlgn val="ctr"/>
        <c:lblOffset val="100"/>
        <c:noMultiLvlLbl val="0"/>
      </c:catAx>
      <c:valAx>
        <c:axId val="34702086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da-DK" b="1"/>
            </a:pPr>
            <a:endParaRPr lang="en-US"/>
          </a:p>
        </c:txPr>
        <c:crossAx val="347020472"/>
        <c:crosses val="autoZero"/>
        <c:crossBetween val="between"/>
        <c:majorUnit val="0.2"/>
      </c:valAx>
      <c:spPr>
        <a:noFill/>
        <a:ln w="25401">
          <a:noFill/>
        </a:ln>
      </c:spPr>
    </c:plotArea>
    <c:legend>
      <c:legendPos val="b"/>
      <c:layout>
        <c:manualLayout>
          <c:xMode val="edge"/>
          <c:yMode val="edge"/>
          <c:x val="0.13198576071071455"/>
          <c:y val="0.94507710567084191"/>
          <c:w val="0.72992317898623182"/>
          <c:h val="5.4922894329158117E-2"/>
        </c:manualLayout>
      </c:layout>
      <c:overlay val="0"/>
      <c:txPr>
        <a:bodyPr/>
        <a:lstStyle/>
        <a:p>
          <a:pPr>
            <a:defRPr lang="da-DK" sz="1400" b="1">
              <a:solidFill>
                <a:srgbClr val="9D8E1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rgbClr val="00000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345253718287179"/>
          <c:y val="0.18825605132691794"/>
          <c:w val="0.3314284776903127"/>
          <c:h val="0.55238079615048163"/>
        </c:manualLayout>
      </c:layout>
      <c:pieChart>
        <c:varyColors val="1"/>
        <c:ser>
          <c:idx val="0"/>
          <c:order val="0"/>
          <c:tx>
            <c:strRef>
              <c:f>'Sample Structure'!$B$14</c:f>
              <c:strCache>
                <c:ptCount val="1"/>
                <c:pt idx="0">
                  <c:v>Nationality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'Sample Structure'!$B$35:$B$38</c:f>
              <c:strCache>
                <c:ptCount val="4"/>
                <c:pt idx="0">
                  <c:v>Emirati</c:v>
                </c:pt>
                <c:pt idx="1">
                  <c:v>Expat Arab</c:v>
                </c:pt>
                <c:pt idx="2">
                  <c:v>Expat Asian</c:v>
                </c:pt>
                <c:pt idx="3">
                  <c:v>Westerners/ Other</c:v>
                </c:pt>
              </c:strCache>
            </c:strRef>
          </c:cat>
          <c:val>
            <c:numRef>
              <c:f>'Sample Structure'!$C$35:$C$38</c:f>
              <c:numCache>
                <c:formatCode>0%</c:formatCode>
                <c:ptCount val="4"/>
                <c:pt idx="0">
                  <c:v>0.17</c:v>
                </c:pt>
                <c:pt idx="1">
                  <c:v>0.31000000000000238</c:v>
                </c:pt>
                <c:pt idx="2">
                  <c:v>0.46</c:v>
                </c:pt>
                <c:pt idx="3">
                  <c:v>7.0000000000000021E-2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5.5808362496354347E-2"/>
          <c:y val="0.84069221768968827"/>
          <c:w val="0.90000000000000013"/>
          <c:h val="7.2622142111754065E-2"/>
        </c:manualLayout>
      </c:layout>
      <c:overlay val="0"/>
      <c:txPr>
        <a:bodyPr/>
        <a:lstStyle/>
        <a:p>
          <a:pPr>
            <a:defRPr lang="en-GB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870662000583259"/>
          <c:y val="9.1523264137437568E-2"/>
          <c:w val="0.56869805336836088"/>
          <c:h val="0.7444774516821951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Mobile!$B$3:$B$4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Mobile!$C$3:$C$4</c:f>
              <c:numCache>
                <c:formatCode>0.00%</c:formatCode>
                <c:ptCount val="2"/>
                <c:pt idx="0">
                  <c:v>0.99249999999999949</c:v>
                </c:pt>
                <c:pt idx="1">
                  <c:v>7.5000000000000934E-3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4591901012373455"/>
          <c:y val="0.90254619687689996"/>
          <c:w val="0.30816172978377732"/>
          <c:h val="8.3716959622471526E-2"/>
        </c:manualLayout>
      </c:layout>
      <c:overlay val="0"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0"/>
      <c:rotY val="0"/>
      <c:depthPercent val="100"/>
      <c:rAngAx val="0"/>
      <c:perspective val="0"/>
    </c:view3D>
    <c:floor>
      <c:thickness val="0"/>
      <c:spPr>
        <a:noFill/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117567879393901E-2"/>
          <c:y val="2.9623401281229568E-2"/>
          <c:w val="0.92236392799384859"/>
          <c:h val="0.801537040675334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راضٍ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اتصالات</c:v>
                </c:pt>
                <c:pt idx="1">
                  <c:v>دو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0.67</c:v>
                </c:pt>
                <c:pt idx="1">
                  <c:v>0.72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محايد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اتصالات</c:v>
                </c:pt>
                <c:pt idx="1">
                  <c:v>دو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0.24</c:v>
                </c:pt>
                <c:pt idx="1">
                  <c:v>0.22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غير راضٍ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اتصالات</c:v>
                </c:pt>
                <c:pt idx="1">
                  <c:v>دو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0.09</c:v>
                </c:pt>
                <c:pt idx="1">
                  <c:v>0.06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rgbClr val="95373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اتصالات</c:v>
                </c:pt>
                <c:pt idx="1">
                  <c:v>دو</c:v>
                </c:pt>
              </c:strCache>
            </c:strRef>
          </c:cat>
          <c:val>
            <c:numRef>
              <c:f>Sheet1!$E$2:$E$3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4"/>
        <c:shape val="cylinder"/>
        <c:axId val="334054184"/>
        <c:axId val="334054576"/>
        <c:axId val="0"/>
      </c:bar3DChart>
      <c:catAx>
        <c:axId val="334054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ar-AE" sz="1400" dirty="0" smtClean="0"/>
                  <a:t>تفاصيل الفواتير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41901055688023997"/>
              <c:y val="0.898035077604892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da-DK" sz="1100" b="1"/>
            </a:pPr>
            <a:endParaRPr lang="en-US"/>
          </a:p>
        </c:txPr>
        <c:crossAx val="334054576"/>
        <c:crosses val="autoZero"/>
        <c:auto val="1"/>
        <c:lblAlgn val="ctr"/>
        <c:lblOffset val="100"/>
        <c:noMultiLvlLbl val="0"/>
      </c:catAx>
      <c:valAx>
        <c:axId val="33405457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da-DK" b="1"/>
            </a:pPr>
            <a:endParaRPr lang="en-US"/>
          </a:p>
        </c:txPr>
        <c:crossAx val="334054184"/>
        <c:crosses val="autoZero"/>
        <c:crossBetween val="between"/>
        <c:majorUnit val="0.2"/>
      </c:valAx>
      <c:spPr>
        <a:noFill/>
        <a:ln w="25401">
          <a:noFill/>
        </a:ln>
      </c:spPr>
    </c:plotArea>
    <c:legend>
      <c:legendPos val="b"/>
      <c:layout>
        <c:manualLayout>
          <c:xMode val="edge"/>
          <c:yMode val="edge"/>
          <c:x val="0.13198576071071455"/>
          <c:y val="0.94507710567084191"/>
          <c:w val="0.72992317898623182"/>
          <c:h val="5.4922894329158117E-2"/>
        </c:manualLayout>
      </c:layout>
      <c:overlay val="0"/>
      <c:txPr>
        <a:bodyPr/>
        <a:lstStyle/>
        <a:p>
          <a:pPr>
            <a:defRPr lang="da-DK" sz="1400" b="1">
              <a:solidFill>
                <a:srgbClr val="9D8E1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rgbClr val="00000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0"/>
      <c:rotY val="0"/>
      <c:depthPercent val="100"/>
      <c:rAngAx val="0"/>
      <c:perspective val="0"/>
    </c:view3D>
    <c:floor>
      <c:thickness val="0"/>
      <c:spPr>
        <a:noFill/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117567879393901E-2"/>
          <c:y val="7.8196914162772191E-2"/>
          <c:w val="0.92236392799384859"/>
          <c:h val="0.745294025759864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راضٍ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اتصالات</c:v>
                </c:pt>
                <c:pt idx="1">
                  <c:v>دو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0.82599999999999996</c:v>
                </c:pt>
                <c:pt idx="1">
                  <c:v>0.72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محايد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اتصالات</c:v>
                </c:pt>
                <c:pt idx="1">
                  <c:v>دو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0.14000000000000001</c:v>
                </c:pt>
                <c:pt idx="1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غير راضٍ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اتصالات</c:v>
                </c:pt>
                <c:pt idx="1">
                  <c:v>دو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3.5000000000000003E-2</c:v>
                </c:pt>
                <c:pt idx="1">
                  <c:v>0.04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rgbClr val="95373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اتصالات</c:v>
                </c:pt>
                <c:pt idx="1">
                  <c:v>دو</c:v>
                </c:pt>
              </c:strCache>
            </c:strRef>
          </c:cat>
          <c:val>
            <c:numRef>
              <c:f>Sheet1!$E$2:$E$3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3"/>
        <c:gapDepth val="216"/>
        <c:shape val="cylinder"/>
        <c:axId val="341087888"/>
        <c:axId val="341088280"/>
        <c:axId val="0"/>
      </c:bar3DChart>
      <c:catAx>
        <c:axId val="341087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ar-AE" sz="1600" dirty="0" smtClean="0"/>
                  <a:t>خدمة</a:t>
                </a:r>
                <a:r>
                  <a:rPr lang="ar-AE" sz="1600" baseline="0" dirty="0" smtClean="0"/>
                  <a:t> الهاتف الثابت بشكل عام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36292184255057303"/>
              <c:y val="0.88090430877052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da-DK" sz="1400" b="1"/>
            </a:pPr>
            <a:endParaRPr lang="en-US"/>
          </a:p>
        </c:txPr>
        <c:crossAx val="341088280"/>
        <c:crosses val="autoZero"/>
        <c:auto val="1"/>
        <c:lblAlgn val="ctr"/>
        <c:lblOffset val="100"/>
        <c:noMultiLvlLbl val="0"/>
      </c:catAx>
      <c:valAx>
        <c:axId val="34108828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da-DK" b="1"/>
            </a:pPr>
            <a:endParaRPr lang="en-US"/>
          </a:p>
        </c:txPr>
        <c:crossAx val="341087888"/>
        <c:crosses val="autoZero"/>
        <c:crossBetween val="between"/>
        <c:majorUnit val="0.2"/>
      </c:valAx>
      <c:spPr>
        <a:noFill/>
        <a:ln w="25401">
          <a:noFill/>
        </a:ln>
      </c:spPr>
    </c:plotArea>
    <c:legend>
      <c:legendPos val="b"/>
      <c:layout>
        <c:manualLayout>
          <c:xMode val="edge"/>
          <c:yMode val="edge"/>
          <c:x val="0.13198576071071455"/>
          <c:y val="0.94507710567084191"/>
          <c:w val="0.72992317898623182"/>
          <c:h val="5.4922894329158117E-2"/>
        </c:manualLayout>
      </c:layout>
      <c:overlay val="0"/>
      <c:txPr>
        <a:bodyPr/>
        <a:lstStyle/>
        <a:p>
          <a:pPr>
            <a:defRPr lang="da-DK" sz="1400" b="1">
              <a:solidFill>
                <a:srgbClr val="9D8E1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rgbClr val="00000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345253718287179"/>
          <c:y val="0.18825605132691794"/>
          <c:w val="0.3314284776903127"/>
          <c:h val="0.55238079615048163"/>
        </c:manualLayout>
      </c:layout>
      <c:pieChart>
        <c:varyColors val="1"/>
        <c:ser>
          <c:idx val="0"/>
          <c:order val="0"/>
          <c:tx>
            <c:strRef>
              <c:f>'Sample Structure'!$B$14</c:f>
              <c:strCache>
                <c:ptCount val="1"/>
                <c:pt idx="0">
                  <c:v>Nationality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'Sample Structure'!$B$35:$B$38</c:f>
              <c:strCache>
                <c:ptCount val="4"/>
                <c:pt idx="0">
                  <c:v>Emirati</c:v>
                </c:pt>
                <c:pt idx="1">
                  <c:v>Expat Arab</c:v>
                </c:pt>
                <c:pt idx="2">
                  <c:v>Expat Asian</c:v>
                </c:pt>
                <c:pt idx="3">
                  <c:v>Westerners/ Other</c:v>
                </c:pt>
              </c:strCache>
            </c:strRef>
          </c:cat>
          <c:val>
            <c:numRef>
              <c:f>'Sample Structure'!$C$35:$C$38</c:f>
              <c:numCache>
                <c:formatCode>0%</c:formatCode>
                <c:ptCount val="4"/>
                <c:pt idx="0">
                  <c:v>0.17</c:v>
                </c:pt>
                <c:pt idx="1">
                  <c:v>0.31000000000000238</c:v>
                </c:pt>
                <c:pt idx="2">
                  <c:v>0.46</c:v>
                </c:pt>
                <c:pt idx="3">
                  <c:v>7.0000000000000021E-2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5.5808362496354347E-2"/>
          <c:y val="0.84069221768968827"/>
          <c:w val="0.90000000000000013"/>
          <c:h val="7.2622142111754065E-2"/>
        </c:manualLayout>
      </c:layout>
      <c:overlay val="0"/>
      <c:txPr>
        <a:bodyPr/>
        <a:lstStyle/>
        <a:p>
          <a:pPr>
            <a:defRPr lang="en-GB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870662000583259"/>
          <c:y val="9.1523264137437568E-2"/>
          <c:w val="0.56869805336836088"/>
          <c:h val="0.7444774516821951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Mobile!$B$3:$B$4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Mobile!$C$3:$C$4</c:f>
              <c:numCache>
                <c:formatCode>0.00%</c:formatCode>
                <c:ptCount val="2"/>
                <c:pt idx="0">
                  <c:v>0.99249999999999949</c:v>
                </c:pt>
                <c:pt idx="1">
                  <c:v>7.5000000000000934E-3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4591901012373455"/>
          <c:y val="0.90254619687689996"/>
          <c:w val="0.30816172978377732"/>
          <c:h val="8.3716959622471526E-2"/>
        </c:manualLayout>
      </c:layout>
      <c:overlay val="0"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0"/>
      <c:rotY val="0"/>
      <c:depthPercent val="100"/>
      <c:rAngAx val="0"/>
      <c:perspective val="0"/>
    </c:view3D>
    <c:floor>
      <c:thickness val="0"/>
      <c:spPr>
        <a:noFill/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117567879393901E-2"/>
          <c:y val="7.8196914162772191E-2"/>
          <c:w val="0.92236392799384859"/>
          <c:h val="0.745294025759864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راضٍ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اتصالات</c:v>
                </c:pt>
                <c:pt idx="1">
                  <c:v>دو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0.81</c:v>
                </c:pt>
                <c:pt idx="1">
                  <c:v>0.85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محايد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اتصالات</c:v>
                </c:pt>
                <c:pt idx="1">
                  <c:v>دو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0.13</c:v>
                </c:pt>
                <c:pt idx="1">
                  <c:v>0.11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غير راضٍ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اتصالات</c:v>
                </c:pt>
                <c:pt idx="1">
                  <c:v>دو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7.0000000000000007E-2</c:v>
                </c:pt>
                <c:pt idx="1">
                  <c:v>0.04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rgbClr val="95373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اتصالات</c:v>
                </c:pt>
                <c:pt idx="1">
                  <c:v>دو</c:v>
                </c:pt>
              </c:strCache>
            </c:strRef>
          </c:cat>
          <c:val>
            <c:numRef>
              <c:f>Sheet1!$E$2:$E$3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3"/>
        <c:gapDepth val="216"/>
        <c:shape val="cylinder"/>
        <c:axId val="340057320"/>
        <c:axId val="335497896"/>
        <c:axId val="0"/>
      </c:bar3DChart>
      <c:catAx>
        <c:axId val="340057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ar-AE" sz="1600" dirty="0" smtClean="0"/>
                  <a:t>خدمة الإنترنت بشكل عام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37207979193908158"/>
              <c:y val="0.88090430877052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da-DK" sz="1400" b="1"/>
            </a:pPr>
            <a:endParaRPr lang="en-US"/>
          </a:p>
        </c:txPr>
        <c:crossAx val="335497896"/>
        <c:crosses val="autoZero"/>
        <c:auto val="1"/>
        <c:lblAlgn val="ctr"/>
        <c:lblOffset val="100"/>
        <c:noMultiLvlLbl val="0"/>
      </c:catAx>
      <c:valAx>
        <c:axId val="33549789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da-DK" b="1"/>
            </a:pPr>
            <a:endParaRPr lang="en-US"/>
          </a:p>
        </c:txPr>
        <c:crossAx val="340057320"/>
        <c:crosses val="autoZero"/>
        <c:crossBetween val="between"/>
        <c:majorUnit val="0.2"/>
      </c:valAx>
      <c:spPr>
        <a:noFill/>
        <a:ln w="25401">
          <a:noFill/>
        </a:ln>
      </c:spPr>
    </c:plotArea>
    <c:legend>
      <c:legendPos val="b"/>
      <c:layout>
        <c:manualLayout>
          <c:xMode val="edge"/>
          <c:yMode val="edge"/>
          <c:x val="0.13198576071071455"/>
          <c:y val="0.94507710567084191"/>
          <c:w val="0.72992317898623182"/>
          <c:h val="5.4922894329158117E-2"/>
        </c:manualLayout>
      </c:layout>
      <c:overlay val="0"/>
      <c:txPr>
        <a:bodyPr/>
        <a:lstStyle/>
        <a:p>
          <a:pPr>
            <a:defRPr lang="da-DK" sz="1400" b="1">
              <a:solidFill>
                <a:srgbClr val="9D8E1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rgbClr val="00000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345253718287179"/>
          <c:y val="0.18825605132691794"/>
          <c:w val="0.3314284776903127"/>
          <c:h val="0.55238079615048163"/>
        </c:manualLayout>
      </c:layout>
      <c:pieChart>
        <c:varyColors val="1"/>
        <c:ser>
          <c:idx val="0"/>
          <c:order val="0"/>
          <c:tx>
            <c:strRef>
              <c:f>'Sample Structure'!$B$14</c:f>
              <c:strCache>
                <c:ptCount val="1"/>
                <c:pt idx="0">
                  <c:v>Nationality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'Sample Structure'!$B$35:$B$38</c:f>
              <c:strCache>
                <c:ptCount val="4"/>
                <c:pt idx="0">
                  <c:v>Emirati</c:v>
                </c:pt>
                <c:pt idx="1">
                  <c:v>Expat Arab</c:v>
                </c:pt>
                <c:pt idx="2">
                  <c:v>Expat Asian</c:v>
                </c:pt>
                <c:pt idx="3">
                  <c:v>Westerners/ Other</c:v>
                </c:pt>
              </c:strCache>
            </c:strRef>
          </c:cat>
          <c:val>
            <c:numRef>
              <c:f>'Sample Structure'!$C$35:$C$38</c:f>
              <c:numCache>
                <c:formatCode>0%</c:formatCode>
                <c:ptCount val="4"/>
                <c:pt idx="0">
                  <c:v>0.17</c:v>
                </c:pt>
                <c:pt idx="1">
                  <c:v>0.31000000000000238</c:v>
                </c:pt>
                <c:pt idx="2">
                  <c:v>0.46</c:v>
                </c:pt>
                <c:pt idx="3">
                  <c:v>7.0000000000000021E-2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5.5808362496354347E-2"/>
          <c:y val="0.84069221768968827"/>
          <c:w val="0.90000000000000013"/>
          <c:h val="7.2622142111754065E-2"/>
        </c:manualLayout>
      </c:layout>
      <c:overlay val="0"/>
      <c:txPr>
        <a:bodyPr/>
        <a:lstStyle/>
        <a:p>
          <a:pPr>
            <a:defRPr lang="en-GB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870662000583259"/>
          <c:y val="9.1523264137437568E-2"/>
          <c:w val="0.56869805336836088"/>
          <c:h val="0.7444774516821951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Mobile!$B$3:$B$4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Mobile!$C$3:$C$4</c:f>
              <c:numCache>
                <c:formatCode>0.00%</c:formatCode>
                <c:ptCount val="2"/>
                <c:pt idx="0">
                  <c:v>0.99249999999999949</c:v>
                </c:pt>
                <c:pt idx="1">
                  <c:v>7.5000000000000934E-3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4591901012373455"/>
          <c:y val="0.90254619687689996"/>
          <c:w val="0.30816172978377732"/>
          <c:h val="8.3716959622471526E-2"/>
        </c:manualLayout>
      </c:layout>
      <c:overlay val="0"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0"/>
      <c:rotY val="0"/>
      <c:depthPercent val="100"/>
      <c:rAngAx val="0"/>
      <c:perspective val="0"/>
    </c:view3D>
    <c:floor>
      <c:thickness val="0"/>
      <c:spPr>
        <a:noFill/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117567879393901E-2"/>
          <c:y val="7.8196914162772191E-2"/>
          <c:w val="0.92236392799384859"/>
          <c:h val="0.745294025759864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راضٍ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اتصالات</c:v>
                </c:pt>
                <c:pt idx="1">
                  <c:v>دو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0.81</c:v>
                </c:pt>
                <c:pt idx="1">
                  <c:v>0.86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محايد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اتصالات</c:v>
                </c:pt>
                <c:pt idx="1">
                  <c:v>دو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0.14000000000000001</c:v>
                </c:pt>
                <c:pt idx="1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غير راضٍ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اتصالات</c:v>
                </c:pt>
                <c:pt idx="1">
                  <c:v>دو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0.05</c:v>
                </c:pt>
                <c:pt idx="1">
                  <c:v>0.04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rgbClr val="95373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اتصالات</c:v>
                </c:pt>
                <c:pt idx="1">
                  <c:v>دو</c:v>
                </c:pt>
              </c:strCache>
            </c:strRef>
          </c:cat>
          <c:val>
            <c:numRef>
              <c:f>Sheet1!$E$2:$E$3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3"/>
        <c:gapDepth val="216"/>
        <c:shape val="cylinder"/>
        <c:axId val="338519904"/>
        <c:axId val="338517944"/>
        <c:axId val="0"/>
      </c:bar3DChart>
      <c:catAx>
        <c:axId val="338519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ar-AE" sz="1600" dirty="0" smtClean="0"/>
                  <a:t>خدمة الهاتف المتحرك بشكل عام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37207979193908158"/>
              <c:y val="0.88090430877052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da-DK" sz="1400" b="1"/>
            </a:pPr>
            <a:endParaRPr lang="en-US"/>
          </a:p>
        </c:txPr>
        <c:crossAx val="338517944"/>
        <c:crosses val="autoZero"/>
        <c:auto val="1"/>
        <c:lblAlgn val="ctr"/>
        <c:lblOffset val="100"/>
        <c:noMultiLvlLbl val="0"/>
      </c:catAx>
      <c:valAx>
        <c:axId val="33851794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da-DK" b="1"/>
            </a:pPr>
            <a:endParaRPr lang="en-US"/>
          </a:p>
        </c:txPr>
        <c:crossAx val="338519904"/>
        <c:crosses val="autoZero"/>
        <c:crossBetween val="between"/>
        <c:majorUnit val="0.2"/>
      </c:valAx>
      <c:spPr>
        <a:noFill/>
        <a:ln w="25401">
          <a:noFill/>
        </a:ln>
      </c:spPr>
    </c:plotArea>
    <c:legend>
      <c:legendPos val="b"/>
      <c:layout>
        <c:manualLayout>
          <c:xMode val="edge"/>
          <c:yMode val="edge"/>
          <c:x val="0.13198576071071455"/>
          <c:y val="0.94507710567084191"/>
          <c:w val="0.72992317898623182"/>
          <c:h val="5.4922894329158117E-2"/>
        </c:manualLayout>
      </c:layout>
      <c:overlay val="0"/>
      <c:txPr>
        <a:bodyPr/>
        <a:lstStyle/>
        <a:p>
          <a:pPr>
            <a:defRPr lang="da-DK" sz="1400" b="1">
              <a:solidFill>
                <a:srgbClr val="9D8E1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rgbClr val="00000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3" rIns="88126" bIns="4406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/>
              <a:t>ICT in the UAE – ICT Survey 2012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62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3" rIns="88126" bIns="4406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72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3" rIns="88126" bIns="4406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62" y="9428272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3" rIns="88126" bIns="4406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0BBA75B-F15D-40D2-88AD-6623B4629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041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3" rIns="88126" bIns="4406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/>
              <a:t>ICT in the UAE – ICT Survey 2012</a:t>
            </a: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72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3" rIns="88126" bIns="4406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8272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3" rIns="88126" bIns="4406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2E0BB6-FC61-4E7B-839A-1FC8A25E2D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543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2E0BB6-FC61-4E7B-839A-1FC8A25E2D4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84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0383" y="4715832"/>
            <a:ext cx="5436909" cy="44649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4957" tIns="42479" rIns="84957" bIns="42479"/>
          <a:lstStyle/>
          <a:p>
            <a:endParaRPr lang="da-DK" smtClean="0"/>
          </a:p>
        </p:txBody>
      </p:sp>
      <p:sp>
        <p:nvSpPr>
          <p:cNvPr id="90116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B46EF-7DE1-4DF8-A75D-B396AD31A73D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3925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0383" y="4715832"/>
            <a:ext cx="5436909" cy="44649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4957" tIns="42479" rIns="84957" bIns="42479"/>
          <a:lstStyle/>
          <a:p>
            <a:endParaRPr lang="da-DK" smtClean="0"/>
          </a:p>
        </p:txBody>
      </p:sp>
      <p:sp>
        <p:nvSpPr>
          <p:cNvPr id="90116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B46EF-7DE1-4DF8-A75D-B396AD31A73D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6488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0383" y="4715832"/>
            <a:ext cx="5436909" cy="44649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4957" tIns="42479" rIns="84957" bIns="42479"/>
          <a:lstStyle/>
          <a:p>
            <a:endParaRPr lang="da-DK" smtClean="0"/>
          </a:p>
        </p:txBody>
      </p:sp>
      <p:sp>
        <p:nvSpPr>
          <p:cNvPr id="90116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B46EF-7DE1-4DF8-A75D-B396AD31A73D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8850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0383" y="4715832"/>
            <a:ext cx="5436909" cy="44649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4957" tIns="42479" rIns="84957" bIns="42479"/>
          <a:lstStyle/>
          <a:p>
            <a:endParaRPr lang="da-DK" smtClean="0"/>
          </a:p>
        </p:txBody>
      </p:sp>
      <p:sp>
        <p:nvSpPr>
          <p:cNvPr id="90116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B46EF-7DE1-4DF8-A75D-B396AD31A73D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5007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0383" y="4715832"/>
            <a:ext cx="5436909" cy="44649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4957" tIns="42479" rIns="84957" bIns="42479"/>
          <a:lstStyle/>
          <a:p>
            <a:endParaRPr lang="da-DK" smtClean="0"/>
          </a:p>
        </p:txBody>
      </p:sp>
      <p:sp>
        <p:nvSpPr>
          <p:cNvPr id="90116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B46EF-7DE1-4DF8-A75D-B396AD31A73D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3316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0383" y="4715832"/>
            <a:ext cx="5436909" cy="44649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4957" tIns="42479" rIns="84957" bIns="42479"/>
          <a:lstStyle/>
          <a:p>
            <a:endParaRPr lang="da-DK" smtClean="0"/>
          </a:p>
        </p:txBody>
      </p:sp>
      <p:sp>
        <p:nvSpPr>
          <p:cNvPr id="90116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B46EF-7DE1-4DF8-A75D-B396AD31A73D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8883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0383" y="4715832"/>
            <a:ext cx="5436909" cy="44649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4957" tIns="42479" rIns="84957" bIns="42479"/>
          <a:lstStyle/>
          <a:p>
            <a:endParaRPr lang="da-DK" smtClean="0"/>
          </a:p>
        </p:txBody>
      </p:sp>
      <p:sp>
        <p:nvSpPr>
          <p:cNvPr id="93188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AEAA31-E310-4C58-9B02-19DE8A26EDC7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17423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0383" y="4715832"/>
            <a:ext cx="5436909" cy="44649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4957" tIns="42479" rIns="84957" bIns="42479"/>
          <a:lstStyle/>
          <a:p>
            <a:endParaRPr lang="da-DK" smtClean="0"/>
          </a:p>
        </p:txBody>
      </p:sp>
      <p:sp>
        <p:nvSpPr>
          <p:cNvPr id="90116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B46EF-7DE1-4DF8-A75D-B396AD31A73D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6690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0383" y="4715832"/>
            <a:ext cx="5436909" cy="44649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4957" tIns="42479" rIns="84957" bIns="42479"/>
          <a:lstStyle/>
          <a:p>
            <a:endParaRPr lang="da-DK" smtClean="0"/>
          </a:p>
        </p:txBody>
      </p:sp>
      <p:sp>
        <p:nvSpPr>
          <p:cNvPr id="90116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B46EF-7DE1-4DF8-A75D-B396AD31A73D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1435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0383" y="4715832"/>
            <a:ext cx="5436909" cy="44649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4957" tIns="42479" rIns="84957" bIns="42479"/>
          <a:lstStyle/>
          <a:p>
            <a:endParaRPr lang="da-DK" smtClean="0"/>
          </a:p>
        </p:txBody>
      </p:sp>
      <p:sp>
        <p:nvSpPr>
          <p:cNvPr id="90116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B46EF-7DE1-4DF8-A75D-B396AD31A73D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85990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0383" y="4715832"/>
            <a:ext cx="5436909" cy="44649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4957" tIns="42479" rIns="84957" bIns="42479"/>
          <a:lstStyle/>
          <a:p>
            <a:endParaRPr lang="da-DK" smtClean="0"/>
          </a:p>
        </p:txBody>
      </p:sp>
      <p:sp>
        <p:nvSpPr>
          <p:cNvPr id="93188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AEAA31-E310-4C58-9B02-19DE8A26EDC7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3234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381000" y="2286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7011E-6407-492B-817A-C15A142EB183}" type="datetime1">
              <a:rPr lang="en-US"/>
              <a:pPr>
                <a:defRPr/>
              </a:pPr>
              <a:t>7/27/2017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05BF-D61B-491A-BCB7-ABFB77BB06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D4A85-5EC8-462F-A949-2976B7A2E2BE}" type="datetime1">
              <a:rPr lang="en-US"/>
              <a:pPr>
                <a:defRPr/>
              </a:pPr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859D1E4F-AB28-4C20-8064-F82C164AA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EB25-E40A-4304-AAF0-4B5C70284792}" type="datetime1">
              <a:rPr lang="en-US"/>
              <a:pPr>
                <a:defRPr/>
              </a:pPr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55D8C270-5C9F-47F3-90A1-0801A42F2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ae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5800" y="0"/>
            <a:ext cx="1114425" cy="1552575"/>
          </a:xfrm>
          <a:prstGeom prst="rect">
            <a:avLst/>
          </a:prstGeom>
        </p:spPr>
      </p:pic>
      <p:pic>
        <p:nvPicPr>
          <p:cNvPr id="8" name="Picture 7" descr="tra_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77025" y="725128"/>
            <a:ext cx="1781175" cy="819150"/>
          </a:xfrm>
          <a:prstGeom prst="rect">
            <a:avLst/>
          </a:prstGeom>
        </p:spPr>
      </p:pic>
      <p:pic>
        <p:nvPicPr>
          <p:cNvPr id="9" name="Picture 8" descr="websit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85800" y="6257925"/>
            <a:ext cx="1038225" cy="219075"/>
          </a:xfrm>
          <a:prstGeom prst="rect">
            <a:avLst/>
          </a:prstGeom>
        </p:spPr>
      </p:pic>
      <p:pic>
        <p:nvPicPr>
          <p:cNvPr id="10" name="Picture 9" descr="federal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058025" y="6372225"/>
            <a:ext cx="1400175" cy="104775"/>
          </a:xfrm>
          <a:prstGeom prst="rect">
            <a:avLst/>
          </a:prstGeom>
        </p:spPr>
      </p:pic>
      <p:pic>
        <p:nvPicPr>
          <p:cNvPr id="11" name="Picture 10" descr="left_home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2619375"/>
            <a:ext cx="628650" cy="1571625"/>
          </a:xfrm>
          <a:prstGeom prst="rect">
            <a:avLst/>
          </a:prstGeom>
        </p:spPr>
      </p:pic>
      <p:pic>
        <p:nvPicPr>
          <p:cNvPr id="12" name="Picture 11" descr="right_home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27422" y="2619375"/>
            <a:ext cx="8516578" cy="1571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67000"/>
            <a:ext cx="85344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ner_lef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409575" cy="1866900"/>
          </a:xfrm>
          <a:prstGeom prst="rect">
            <a:avLst/>
          </a:prstGeom>
          <a:solidFill>
            <a:srgbClr val="9B6131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7" descr="inner_top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76275"/>
            <a:ext cx="7864475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inner_top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588" y="6516688"/>
            <a:ext cx="7224712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E14AF-34B5-4213-BCE4-C02E61439729}" type="datetime1">
              <a:rPr lang="en-US"/>
              <a:pPr>
                <a:defRPr/>
              </a:pPr>
              <a:t>7/27/2017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1ACAC598-A169-4CAB-B08B-115F6A9F5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70087-6FB8-4EC3-931D-6DC55D15EE7E}" type="datetime1">
              <a:rPr lang="en-US"/>
              <a:pPr>
                <a:defRPr/>
              </a:pPr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B783D164-FBA1-4FBF-B74A-5D5FFE3EE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D988D-7E05-4CCA-A6DF-77829F89F09B}" type="datetime1">
              <a:rPr lang="en-US"/>
              <a:pPr>
                <a:defRPr/>
              </a:pPr>
              <a:t>7/27/2017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5CFA114D-DE5D-4539-B34F-B5D0C0976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153B7-1EF2-41E6-B28B-89BD66948566}" type="datetime1">
              <a:rPr lang="en-US"/>
              <a:pPr>
                <a:defRPr/>
              </a:pPr>
              <a:t>7/27/2017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917E023A-20E8-4EED-9D3C-F6BDF77EC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FFB86-44C6-4D9C-9E85-0254242154A2}" type="datetime1">
              <a:rPr lang="en-US"/>
              <a:pPr>
                <a:defRPr/>
              </a:pPr>
              <a:t>7/27/2017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A351B5B6-EB65-4A70-8112-575C89D63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ABF29-5745-41F0-B0BA-0D84C1FB1F5E}" type="datetime1">
              <a:rPr lang="en-US"/>
              <a:pPr>
                <a:defRPr/>
              </a:pPr>
              <a:t>7/27/2017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64CB4F5E-F4DD-4116-931E-56C8FE6F9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77470-C6F6-4809-9A7A-6E810E337DA8}" type="datetime1">
              <a:rPr lang="en-US"/>
              <a:pPr>
                <a:defRPr/>
              </a:pPr>
              <a:t>7/27/2017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3213414C-4161-4911-BE65-F0AC0EF28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ver-flat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67775"/>
            <a:ext cx="9144000" cy="4793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97565-1BCB-44F0-A092-197BD115E479}" type="datetime1">
              <a:rPr lang="en-US"/>
              <a:pPr>
                <a:defRPr/>
              </a:pPr>
              <a:t>7/27/2017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84D73091-0C00-42F6-A7A7-DE5C8D983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9" descr="cid:image001.jpg@01C9ECF2.336779F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57200"/>
            <a:ext cx="2667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685800"/>
            <a:ext cx="7905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websit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6257925"/>
            <a:ext cx="10382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federal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58025" y="6372225"/>
            <a:ext cx="14001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3.pcmag.com/media/images/337732-lost-android-iphone-blackberry.jpg?thumb=y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6205" y="2214567"/>
            <a:ext cx="1649389" cy="194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04756397"/>
              </p:ext>
            </p:extLst>
          </p:nvPr>
        </p:nvGraphicFramePr>
        <p:xfrm>
          <a:off x="0" y="3928304"/>
          <a:ext cx="9144000" cy="1353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8382000"/>
              </a:tblGrid>
              <a:tr h="135338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7" marB="45737">
                    <a:lnL w="19050" cap="flat" cmpd="sng" algn="ctr">
                      <a:solidFill>
                        <a:srgbClr val="A994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994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994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94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ICT in the UAE</a:t>
                      </a:r>
                    </a:p>
                    <a:p>
                      <a:pPr algn="ctr"/>
                      <a:r>
                        <a:rPr lang="en-GB" sz="4000" b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Household Survey, 2012</a:t>
                      </a:r>
                      <a:endParaRPr lang="en-US" sz="4000" b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marT="45737" marB="45737" anchor="ctr">
                    <a:lnL w="19050" cap="flat" cmpd="sng" algn="ctr">
                      <a:solidFill>
                        <a:srgbClr val="F79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03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23896D-333E-448C-9ECB-A10B577B8F0D}" type="datetime1">
              <a:rPr lang="en-US"/>
              <a:pPr>
                <a:defRPr/>
              </a:pPr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  </a:t>
            </a:r>
            <a:fld id="{72B201F8-902C-4DE5-9FB8-2D61E8573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6" r:id="rId1"/>
    <p:sldLayoutId id="2147485377" r:id="rId2"/>
    <p:sldLayoutId id="2147485367" r:id="rId3"/>
    <p:sldLayoutId id="2147485368" r:id="rId4"/>
    <p:sldLayoutId id="2147485369" r:id="rId5"/>
    <p:sldLayoutId id="2147485370" r:id="rId6"/>
    <p:sldLayoutId id="2147485371" r:id="rId7"/>
    <p:sldLayoutId id="2147485372" r:id="rId8"/>
    <p:sldLayoutId id="2147485373" r:id="rId9"/>
    <p:sldLayoutId id="2147485374" r:id="rId10"/>
    <p:sldLayoutId id="2147485375" r:id="rId11"/>
    <p:sldLayoutId id="214748537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AE" sz="2400" b="1" dirty="0" smtClean="0"/>
              <a:t>رضا المتعاملين </a:t>
            </a:r>
            <a:br>
              <a:rPr lang="ar-AE" sz="2400" b="1" dirty="0" smtClean="0"/>
            </a:br>
            <a:r>
              <a:rPr lang="ar-AE" sz="2400" b="1" dirty="0"/>
              <a:t>مسح </a:t>
            </a:r>
            <a:r>
              <a:rPr lang="ar-AE" sz="2400" b="1" dirty="0" smtClean="0"/>
              <a:t>تكنولوجيا الاتصالات والمعلومات لدى الأسر  </a:t>
            </a:r>
            <a:br>
              <a:rPr lang="ar-AE" sz="2400" b="1" dirty="0" smtClean="0"/>
            </a:br>
            <a:r>
              <a:rPr lang="ar-AE" sz="2400" b="1" dirty="0" smtClean="0"/>
              <a:t>الإمارات العربية المتحدة، 2016 </a:t>
            </a:r>
            <a:endParaRPr lang="en-US" sz="24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24637" y="5394523"/>
            <a:ext cx="1981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AE" sz="1600" dirty="0" smtClean="0">
                <a:ln w="90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مايو 2017</a:t>
            </a:r>
            <a:endParaRPr lang="en-GB" sz="1600" cap="all" dirty="0">
              <a:ln w="900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0875" y="347663"/>
            <a:ext cx="7396163" cy="4572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AE" sz="2000" dirty="0" smtClean="0">
                <a:solidFill>
                  <a:srgbClr val="9E8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رضا المتعاملين – خدمة الهاتف المتحرك</a:t>
            </a:r>
            <a:endParaRPr lang="en-US" sz="2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66630B29-D5C6-4D17-B91C-D37D49D708A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319" name="Rectangle 11"/>
          <p:cNvSpPr>
            <a:spLocks noChangeArrowheads="1"/>
          </p:cNvSpPr>
          <p:nvPr/>
        </p:nvSpPr>
        <p:spPr bwMode="auto">
          <a:xfrm>
            <a:off x="1219200" y="1096234"/>
            <a:ext cx="6477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AE" sz="1600" b="1" u="sng" dirty="0" smtClean="0">
                <a:solidFill>
                  <a:srgbClr val="9D8E1F"/>
                </a:solidFill>
              </a:rPr>
              <a:t>رضا المتعاملين – عملية تقديم الشكوى </a:t>
            </a:r>
            <a:endParaRPr lang="en-US" sz="1600" b="1" u="sng" dirty="0">
              <a:solidFill>
                <a:srgbClr val="9D8E1F"/>
              </a:solidFill>
            </a:endParaRPr>
          </a:p>
        </p:txBody>
      </p:sp>
      <p:graphicFrame>
        <p:nvGraphicFramePr>
          <p:cNvPr id="13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918010"/>
              </p:ext>
            </p:extLst>
          </p:nvPr>
        </p:nvGraphicFramePr>
        <p:xfrm>
          <a:off x="530397" y="1388622"/>
          <a:ext cx="8320640" cy="4967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438" y="61914"/>
            <a:ext cx="452437" cy="97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3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0875" y="347663"/>
            <a:ext cx="7396163" cy="4572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AE" sz="2000" dirty="0" smtClean="0">
                <a:solidFill>
                  <a:srgbClr val="9E8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رضا المتعاملين – خدمة الهاتف المتحرك </a:t>
            </a:r>
            <a:endParaRPr lang="en-US" sz="2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66630B29-D5C6-4D17-B91C-D37D49D708A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319" name="Rectangle 11"/>
          <p:cNvSpPr>
            <a:spLocks noChangeArrowheads="1"/>
          </p:cNvSpPr>
          <p:nvPr/>
        </p:nvSpPr>
        <p:spPr bwMode="auto">
          <a:xfrm>
            <a:off x="1219200" y="1096234"/>
            <a:ext cx="6477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AE" sz="1600" b="1" u="sng" dirty="0" smtClean="0">
                <a:solidFill>
                  <a:srgbClr val="9D8E1F"/>
                </a:solidFill>
              </a:rPr>
              <a:t>رضا المتعاملين – المعلومات عن الأسعار</a:t>
            </a:r>
            <a:endParaRPr lang="en-US" sz="1600" b="1" u="sng" dirty="0">
              <a:solidFill>
                <a:srgbClr val="9D8E1F"/>
              </a:solidFill>
            </a:endParaRPr>
          </a:p>
        </p:txBody>
      </p:sp>
      <p:graphicFrame>
        <p:nvGraphicFramePr>
          <p:cNvPr id="13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356896"/>
              </p:ext>
            </p:extLst>
          </p:nvPr>
        </p:nvGraphicFramePr>
        <p:xfrm>
          <a:off x="530397" y="1388622"/>
          <a:ext cx="8320640" cy="4967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438" y="61914"/>
            <a:ext cx="452437" cy="97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73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0875" y="347663"/>
            <a:ext cx="7396163" cy="4572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AE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رضا المتعاملين – خدمة الهاتف المتحرك</a:t>
            </a:r>
            <a:endParaRPr lang="en-US" sz="2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66630B29-D5C6-4D17-B91C-D37D49D708A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319" name="Rectangle 11"/>
          <p:cNvSpPr>
            <a:spLocks noChangeArrowheads="1"/>
          </p:cNvSpPr>
          <p:nvPr/>
        </p:nvSpPr>
        <p:spPr bwMode="auto">
          <a:xfrm>
            <a:off x="1219200" y="1096234"/>
            <a:ext cx="6477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AE" sz="1600" b="1" u="sng" dirty="0" smtClean="0">
                <a:solidFill>
                  <a:srgbClr val="9D8E1F"/>
                </a:solidFill>
              </a:rPr>
              <a:t>رضا المتعاملين – تفاصيل الفواتير </a:t>
            </a:r>
            <a:endParaRPr lang="en-US" sz="1600" b="1" u="sng" dirty="0">
              <a:solidFill>
                <a:srgbClr val="9D8E1F"/>
              </a:solidFill>
            </a:endParaRPr>
          </a:p>
        </p:txBody>
      </p:sp>
      <p:graphicFrame>
        <p:nvGraphicFramePr>
          <p:cNvPr id="13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422196"/>
              </p:ext>
            </p:extLst>
          </p:nvPr>
        </p:nvGraphicFramePr>
        <p:xfrm>
          <a:off x="530397" y="1388622"/>
          <a:ext cx="8320640" cy="4967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438" y="61914"/>
            <a:ext cx="452437" cy="97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45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0875" y="347663"/>
            <a:ext cx="7396163" cy="4572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AE" sz="2000" dirty="0" smtClean="0">
                <a:solidFill>
                  <a:srgbClr val="9E8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رضا المتعاملين بشكل عام </a:t>
            </a:r>
            <a:endParaRPr lang="en-US" sz="2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66630B29-D5C6-4D17-B91C-D37D49D708A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319" name="Rectangle 11"/>
          <p:cNvSpPr>
            <a:spLocks noChangeArrowheads="1"/>
          </p:cNvSpPr>
          <p:nvPr/>
        </p:nvSpPr>
        <p:spPr bwMode="auto">
          <a:xfrm>
            <a:off x="1219200" y="1096234"/>
            <a:ext cx="6477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AE" sz="1600" b="1" u="sng" dirty="0" smtClean="0">
                <a:solidFill>
                  <a:srgbClr val="9D8E1F"/>
                </a:solidFill>
              </a:rPr>
              <a:t>رضا المتعاملين عن خدمة الهاتف الثابت بشكل عام</a:t>
            </a:r>
            <a:endParaRPr lang="en-US" sz="1600" b="1" u="sng" dirty="0">
              <a:solidFill>
                <a:srgbClr val="9D8E1F"/>
              </a:solidFill>
            </a:endParaRPr>
          </a:p>
        </p:txBody>
      </p:sp>
      <p:graphicFrame>
        <p:nvGraphicFramePr>
          <p:cNvPr id="13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841265"/>
              </p:ext>
            </p:extLst>
          </p:nvPr>
        </p:nvGraphicFramePr>
        <p:xfrm>
          <a:off x="650875" y="1388622"/>
          <a:ext cx="8344092" cy="5213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62441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0875" y="347663"/>
            <a:ext cx="7396163" cy="4572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AE" sz="2000" dirty="0">
                <a:solidFill>
                  <a:srgbClr val="9E8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رضا المتعاملين بشكل عام </a:t>
            </a:r>
            <a:endParaRPr lang="en-US" sz="2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66630B29-D5C6-4D17-B91C-D37D49D708A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319" name="Rectangle 11"/>
          <p:cNvSpPr>
            <a:spLocks noChangeArrowheads="1"/>
          </p:cNvSpPr>
          <p:nvPr/>
        </p:nvSpPr>
        <p:spPr bwMode="auto">
          <a:xfrm>
            <a:off x="1219200" y="1096234"/>
            <a:ext cx="6477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AE" sz="1600" b="1" u="sng" dirty="0" smtClean="0">
                <a:solidFill>
                  <a:srgbClr val="9D8E1F"/>
                </a:solidFill>
              </a:rPr>
              <a:t>رضا المتعاملين عن خدمة الإنترنت بشكل عام </a:t>
            </a:r>
            <a:endParaRPr lang="en-US" sz="1600" b="1" u="sng" dirty="0">
              <a:solidFill>
                <a:srgbClr val="9D8E1F"/>
              </a:solidFill>
            </a:endParaRPr>
          </a:p>
        </p:txBody>
      </p:sp>
      <p:graphicFrame>
        <p:nvGraphicFramePr>
          <p:cNvPr id="13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147502"/>
              </p:ext>
            </p:extLst>
          </p:nvPr>
        </p:nvGraphicFramePr>
        <p:xfrm>
          <a:off x="486009" y="1388622"/>
          <a:ext cx="8316797" cy="4821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021884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0875" y="347663"/>
            <a:ext cx="7396163" cy="4572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AE" sz="2000" dirty="0">
                <a:solidFill>
                  <a:srgbClr val="9E8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رضا المتعاملين بشكل عام </a:t>
            </a:r>
            <a:endParaRPr lang="en-US" sz="2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66630B29-D5C6-4D17-B91C-D37D49D708A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319" name="Rectangle 11"/>
          <p:cNvSpPr>
            <a:spLocks noChangeArrowheads="1"/>
          </p:cNvSpPr>
          <p:nvPr/>
        </p:nvSpPr>
        <p:spPr bwMode="auto">
          <a:xfrm>
            <a:off x="973540" y="1109882"/>
            <a:ext cx="6477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AE" sz="1600" b="1" u="sng" dirty="0" smtClean="0">
                <a:solidFill>
                  <a:srgbClr val="9D8E1F"/>
                </a:solidFill>
              </a:rPr>
              <a:t>رضا المتعاملين عن خدمة الهاتف المتحرك بشكل عام</a:t>
            </a:r>
            <a:endParaRPr lang="en-US" sz="1600" b="1" u="sng" dirty="0">
              <a:solidFill>
                <a:srgbClr val="9D8E1F"/>
              </a:solidFill>
            </a:endParaRPr>
          </a:p>
        </p:txBody>
      </p:sp>
      <p:graphicFrame>
        <p:nvGraphicFramePr>
          <p:cNvPr id="13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6561668"/>
              </p:ext>
            </p:extLst>
          </p:nvPr>
        </p:nvGraphicFramePr>
        <p:xfrm>
          <a:off x="486009" y="1388622"/>
          <a:ext cx="8344092" cy="4821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95649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819400"/>
            <a:ext cx="7396163" cy="457200"/>
          </a:xfrm>
        </p:spPr>
        <p:txBody>
          <a:bodyPr/>
          <a:lstStyle/>
          <a:p>
            <a:pPr eaLnBrk="1" hangingPunct="1">
              <a:defRPr/>
            </a:pPr>
            <a:r>
              <a:rPr lang="ar-AE" sz="3600" dirty="0" smtClean="0">
                <a:solidFill>
                  <a:srgbClr val="9E8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الرضا عن الخدمات الثابتة </a:t>
            </a:r>
            <a:endParaRPr lang="en-US" sz="3600" dirty="0" smtClean="0">
              <a:solidFill>
                <a:srgbClr val="9E85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6356CB68-34B8-405A-813F-602F524FB97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518" y="3431218"/>
            <a:ext cx="1220678" cy="12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069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40023" y="347663"/>
            <a:ext cx="6307015" cy="4572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AE" sz="2000" dirty="0" smtClean="0">
                <a:solidFill>
                  <a:srgbClr val="9E8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رضا المتعاملين – الخدمات الثابتة وخدمات الإنترنت</a:t>
            </a:r>
            <a:endParaRPr lang="en-US" sz="2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66630B29-D5C6-4D17-B91C-D37D49D708A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319" name="Rectangle 11"/>
          <p:cNvSpPr>
            <a:spLocks noChangeArrowheads="1"/>
          </p:cNvSpPr>
          <p:nvPr/>
        </p:nvSpPr>
        <p:spPr bwMode="auto">
          <a:xfrm>
            <a:off x="1219200" y="1096234"/>
            <a:ext cx="6477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AE" sz="1600" b="1" u="sng" dirty="0" smtClean="0">
                <a:solidFill>
                  <a:srgbClr val="9D8E1F"/>
                </a:solidFill>
              </a:rPr>
              <a:t>رضا المتعاملين – عملية تقديم الشكوى</a:t>
            </a:r>
            <a:endParaRPr lang="en-US" sz="1600" b="1" u="sng" dirty="0">
              <a:solidFill>
                <a:srgbClr val="9D8E1F"/>
              </a:solidFill>
            </a:endParaRPr>
          </a:p>
        </p:txBody>
      </p:sp>
      <p:graphicFrame>
        <p:nvGraphicFramePr>
          <p:cNvPr id="13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5201259"/>
              </p:ext>
            </p:extLst>
          </p:nvPr>
        </p:nvGraphicFramePr>
        <p:xfrm>
          <a:off x="497053" y="1388621"/>
          <a:ext cx="8346695" cy="4821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9" y="53268"/>
            <a:ext cx="1220678" cy="12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40023" y="347663"/>
            <a:ext cx="6307015" cy="4572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AE" sz="2000" dirty="0">
                <a:solidFill>
                  <a:srgbClr val="9E8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رضا المتعاملين – الخدمات الثابتة وخدمات الإنترنت</a:t>
            </a:r>
            <a:endParaRPr lang="en-US" sz="2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66630B29-D5C6-4D17-B91C-D37D49D708A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319" name="Rectangle 11"/>
          <p:cNvSpPr>
            <a:spLocks noChangeArrowheads="1"/>
          </p:cNvSpPr>
          <p:nvPr/>
        </p:nvSpPr>
        <p:spPr bwMode="auto">
          <a:xfrm>
            <a:off x="1219200" y="1127754"/>
            <a:ext cx="6477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AE" sz="1600" b="1" u="sng" dirty="0" smtClean="0">
                <a:solidFill>
                  <a:srgbClr val="9D8E1F"/>
                </a:solidFill>
              </a:rPr>
              <a:t>رضا المتعاملين – المعلومات عن الأسعار </a:t>
            </a:r>
            <a:endParaRPr lang="en-US" sz="1600" b="1" u="sng" dirty="0">
              <a:solidFill>
                <a:srgbClr val="9D8E1F"/>
              </a:solidFill>
            </a:endParaRPr>
          </a:p>
        </p:txBody>
      </p:sp>
      <p:graphicFrame>
        <p:nvGraphicFramePr>
          <p:cNvPr id="13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94008"/>
              </p:ext>
            </p:extLst>
          </p:nvPr>
        </p:nvGraphicFramePr>
        <p:xfrm>
          <a:off x="497053" y="1388621"/>
          <a:ext cx="8360343" cy="4821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9" y="53268"/>
            <a:ext cx="1220678" cy="12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171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40023" y="347663"/>
            <a:ext cx="6307015" cy="4572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AE" sz="2000" dirty="0">
                <a:solidFill>
                  <a:srgbClr val="9E8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رضا المتعاملين – الخدمات الثابتة وخدمات الإنترنت</a:t>
            </a:r>
            <a:endParaRPr lang="en-US" sz="2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66630B29-D5C6-4D17-B91C-D37D49D708A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319" name="Rectangle 11"/>
          <p:cNvSpPr>
            <a:spLocks noChangeArrowheads="1"/>
          </p:cNvSpPr>
          <p:nvPr/>
        </p:nvSpPr>
        <p:spPr bwMode="auto">
          <a:xfrm>
            <a:off x="1219200" y="1096234"/>
            <a:ext cx="6477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AE" sz="1600" b="1" u="sng" dirty="0" smtClean="0">
                <a:solidFill>
                  <a:srgbClr val="9D8E1F"/>
                </a:solidFill>
              </a:rPr>
              <a:t>رضا المتعاملين – تفاصيل الفواتير </a:t>
            </a:r>
            <a:endParaRPr lang="en-US" sz="1600" b="1" u="sng" dirty="0">
              <a:solidFill>
                <a:srgbClr val="9D8E1F"/>
              </a:solidFill>
            </a:endParaRPr>
          </a:p>
        </p:txBody>
      </p:sp>
      <p:graphicFrame>
        <p:nvGraphicFramePr>
          <p:cNvPr id="13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1127281"/>
              </p:ext>
            </p:extLst>
          </p:nvPr>
        </p:nvGraphicFramePr>
        <p:xfrm>
          <a:off x="497054" y="1388621"/>
          <a:ext cx="8442230" cy="4821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9" y="53268"/>
            <a:ext cx="1220678" cy="12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48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1978" y="2819400"/>
            <a:ext cx="7396163" cy="457200"/>
          </a:xfrm>
        </p:spPr>
        <p:txBody>
          <a:bodyPr/>
          <a:lstStyle/>
          <a:p>
            <a:pPr eaLnBrk="1" hangingPunct="1">
              <a:defRPr/>
            </a:pPr>
            <a:r>
              <a:rPr lang="ar-AE" sz="3600" dirty="0" smtClean="0">
                <a:solidFill>
                  <a:srgbClr val="9E8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الرضا عن خدمة الهاتف المتحرك</a:t>
            </a:r>
            <a:endParaRPr lang="en-US" sz="3600" dirty="0" smtClean="0">
              <a:solidFill>
                <a:srgbClr val="9E85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6356CB68-34B8-405A-813F-602F524FB97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314" y="3528758"/>
            <a:ext cx="769490" cy="166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311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107006</TotalTime>
  <Words>186</Words>
  <PresentationFormat>On-screen Show (4:3)</PresentationFormat>
  <Paragraphs>54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رضا المتعاملين  مسح تكنولوجيا الاتصالات والمعلومات لدى الأسر   الإمارات العربية المتحدة، 2016 </vt:lpstr>
      <vt:lpstr>رضا المتعاملين بشكل عام </vt:lpstr>
      <vt:lpstr>رضا المتعاملين بشكل عام </vt:lpstr>
      <vt:lpstr>رضا المتعاملين بشكل عام </vt:lpstr>
      <vt:lpstr>الرضا عن الخدمات الثابتة </vt:lpstr>
      <vt:lpstr>رضا المتعاملين – الخدمات الثابتة وخدمات الإنترنت</vt:lpstr>
      <vt:lpstr>رضا المتعاملين – الخدمات الثابتة وخدمات الإنترنت</vt:lpstr>
      <vt:lpstr>رضا المتعاملين – الخدمات الثابتة وخدمات الإنترنت</vt:lpstr>
      <vt:lpstr> الرضا عن خدمة الهاتف المتحرك</vt:lpstr>
      <vt:lpstr>رضا المتعاملين – خدمة الهاتف المتحرك</vt:lpstr>
      <vt:lpstr>رضا المتعاملين – خدمة الهاتف المتحرك </vt:lpstr>
      <vt:lpstr>رضا المتعاملين – خدمة الهاتف المتحرك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2017-07-19T06:35:05Z</cp:lastPrinted>
  <dcterms:created xsi:type="dcterms:W3CDTF">2005-07-30T04:58:44Z</dcterms:created>
  <dcterms:modified xsi:type="dcterms:W3CDTF">2017-07-27T05:32:43Z</dcterms:modified>
</cp:coreProperties>
</file>