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theme/themeOverride15.xml" ContentType="application/vnd.openxmlformats-officedocument.themeOverride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charts/chart23.xml" ContentType="application/vnd.openxmlformats-officedocument.drawingml.chart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theme/themeOverride19.xml" ContentType="application/vnd.openxmlformats-officedocument.themeOverride+xml"/>
  <Override PartName="/ppt/charts/chart28.xml" ContentType="application/vnd.openxmlformats-officedocument.drawingml.chart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538" r:id="rId2"/>
    <p:sldId id="552" r:id="rId3"/>
    <p:sldId id="555" r:id="rId4"/>
    <p:sldId id="556" r:id="rId5"/>
    <p:sldId id="550" r:id="rId6"/>
    <p:sldId id="546" r:id="rId7"/>
    <p:sldId id="558" r:id="rId8"/>
    <p:sldId id="559" r:id="rId9"/>
    <p:sldId id="551" r:id="rId10"/>
    <p:sldId id="548" r:id="rId11"/>
    <p:sldId id="561" r:id="rId12"/>
    <p:sldId id="562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orient="horz" pos="839">
          <p15:clr>
            <a:srgbClr val="A4A3A4"/>
          </p15:clr>
        </p15:guide>
        <p15:guide id="3" orient="horz" pos="2475">
          <p15:clr>
            <a:srgbClr val="A4A3A4"/>
          </p15:clr>
        </p15:guide>
        <p15:guide id="4" orient="horz" pos="4105">
          <p15:clr>
            <a:srgbClr val="A4A3A4"/>
          </p15:clr>
        </p15:guide>
        <p15:guide id="5" orient="horz" pos="2793">
          <p15:clr>
            <a:srgbClr val="A4A3A4"/>
          </p15:clr>
        </p15:guide>
        <p15:guide id="6" orient="horz" pos="654">
          <p15:clr>
            <a:srgbClr val="A4A3A4"/>
          </p15:clr>
        </p15:guide>
        <p15:guide id="7" orient="horz" pos="1379">
          <p15:clr>
            <a:srgbClr val="A4A3A4"/>
          </p15:clr>
        </p15:guide>
        <p15:guide id="8" orient="horz" pos="1224" userDrawn="1">
          <p15:clr>
            <a:srgbClr val="A4A3A4"/>
          </p15:clr>
        </p15:guide>
        <p15:guide id="9" orient="horz" pos="3021">
          <p15:clr>
            <a:srgbClr val="A4A3A4"/>
          </p15:clr>
        </p15:guide>
        <p15:guide id="10" orient="horz" pos="3592">
          <p15:clr>
            <a:srgbClr val="A4A3A4"/>
          </p15:clr>
        </p15:guide>
        <p15:guide id="11" orient="horz" pos="1384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682">
          <p15:clr>
            <a:srgbClr val="A4A3A4"/>
          </p15:clr>
        </p15:guide>
        <p15:guide id="14" pos="2292">
          <p15:clr>
            <a:srgbClr val="A4A3A4"/>
          </p15:clr>
        </p15:guide>
        <p15:guide id="15" pos="507">
          <p15:clr>
            <a:srgbClr val="A4A3A4"/>
          </p15:clr>
        </p15:guide>
        <p15:guide id="16" pos="3308">
          <p15:clr>
            <a:srgbClr val="A4A3A4"/>
          </p15:clr>
        </p15:guide>
        <p15:guide id="17" pos="4978">
          <p15:clr>
            <a:srgbClr val="A4A3A4"/>
          </p15:clr>
        </p15:guide>
        <p15:guide id="18" pos="2154">
          <p15:clr>
            <a:srgbClr val="A4A3A4"/>
          </p15:clr>
        </p15:guide>
        <p15:guide id="19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tan J. Healy" initials="FJH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E1F"/>
    <a:srgbClr val="9E851A"/>
    <a:srgbClr val="C0504D"/>
    <a:srgbClr val="558ED5"/>
    <a:srgbClr val="808080"/>
    <a:srgbClr val="858585"/>
    <a:srgbClr val="000000"/>
    <a:srgbClr val="C6D9F1"/>
    <a:srgbClr val="FCD5B5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2" autoAdjust="0"/>
    <p:restoredTop sz="96187" autoAdjust="0"/>
  </p:normalViewPr>
  <p:slideViewPr>
    <p:cSldViewPr snapToGrid="0">
      <p:cViewPr varScale="1">
        <p:scale>
          <a:sx n="49" d="100"/>
          <a:sy n="49" d="100"/>
        </p:scale>
        <p:origin x="288" y="42"/>
      </p:cViewPr>
      <p:guideLst>
        <p:guide orient="horz" pos="1968"/>
        <p:guide orient="horz" pos="839"/>
        <p:guide orient="horz" pos="2475"/>
        <p:guide orient="horz" pos="4105"/>
        <p:guide orient="horz" pos="2793"/>
        <p:guide orient="horz" pos="654"/>
        <p:guide orient="horz" pos="1379"/>
        <p:guide orient="horz" pos="1224"/>
        <p:guide orient="horz" pos="3021"/>
        <p:guide orient="horz" pos="3592"/>
        <p:guide orient="horz" pos="1384"/>
        <p:guide pos="2688"/>
        <p:guide pos="682"/>
        <p:guide pos="2292"/>
        <p:guide pos="507"/>
        <p:guide pos="3308"/>
        <p:guide pos="4978"/>
        <p:guide pos="2154"/>
        <p:guide pos="2208"/>
      </p:guideLst>
    </p:cSldViewPr>
  </p:slideViewPr>
  <p:outlineViewPr>
    <p:cViewPr>
      <p:scale>
        <a:sx n="33" d="100"/>
        <a:sy n="33" d="100"/>
      </p:scale>
      <p:origin x="0" y="-8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576" y="-18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8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1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20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ara.whyte\Desktop\Residential%20survey%20charts.xls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39238845144382"/>
          <c:y val="0.19264603552462944"/>
          <c:w val="0.43521544181978095"/>
          <c:h val="0.6072773606787526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'Fixed Line'!$B$9:$B$11</c:f>
              <c:strCache>
                <c:ptCount val="3"/>
                <c:pt idx="0">
                  <c:v>Etisalat</c:v>
                </c:pt>
                <c:pt idx="1">
                  <c:v>du</c:v>
                </c:pt>
                <c:pt idx="2">
                  <c:v>Both</c:v>
                </c:pt>
              </c:strCache>
            </c:strRef>
          </c:cat>
          <c:val>
            <c:numRef>
              <c:f>'Fixed Line'!$C$9:$C$11</c:f>
              <c:numCache>
                <c:formatCode>0%</c:formatCode>
                <c:ptCount val="3"/>
                <c:pt idx="0">
                  <c:v>0.94000000000000061</c:v>
                </c:pt>
                <c:pt idx="1">
                  <c:v>2.0000000000000011E-2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7261592308"/>
          <c:y val="0.90254629629629624"/>
          <c:w val="0.30816163604549435"/>
          <c:h val="8.3717191601049845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4389277747867E-2"/>
          <c:y val="3.9849403993133282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0.63700000000000001</c:v>
                </c:pt>
                <c:pt idx="1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0.255</c:v>
                </c:pt>
                <c:pt idx="1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0.108</c:v>
                </c:pt>
                <c:pt idx="1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shape val="cylinder"/>
        <c:axId val="143367184"/>
        <c:axId val="143843568"/>
        <c:axId val="0"/>
      </c:bar3DChart>
      <c:catAx>
        <c:axId val="143367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Complaint Process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9611568340896852"/>
              <c:y val="0.8958876170353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143843568"/>
        <c:crosses val="autoZero"/>
        <c:auto val="1"/>
        <c:lblAlgn val="ctr"/>
        <c:lblOffset val="100"/>
        <c:noMultiLvlLbl val="0"/>
      </c:catAx>
      <c:valAx>
        <c:axId val="1438435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3367184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2588046111837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4389277747867E-2"/>
          <c:y val="3.9849403993133282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0.108</c:v>
                </c:pt>
                <c:pt idx="1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shape val="cylinder"/>
        <c:axId val="143845136"/>
        <c:axId val="143845528"/>
        <c:axId val="0"/>
      </c:bar3DChart>
      <c:catAx>
        <c:axId val="14384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u="none" strike="noStrike" baseline="0" dirty="0" smtClean="0">
                    <a:effectLst/>
                  </a:rPr>
                  <a:t>Price Information</a:t>
                </a:r>
                <a:endParaRPr lang="en-US" sz="1400" u="none" dirty="0"/>
              </a:p>
            </c:rich>
          </c:tx>
          <c:layout>
            <c:manualLayout>
              <c:xMode val="edge"/>
              <c:yMode val="edge"/>
              <c:x val="0.39001038381662945"/>
              <c:y val="0.8958876170353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143845528"/>
        <c:crosses val="autoZero"/>
        <c:auto val="1"/>
        <c:lblAlgn val="ctr"/>
        <c:lblOffset val="100"/>
        <c:noMultiLvlLbl val="0"/>
      </c:catAx>
      <c:valAx>
        <c:axId val="1438455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3845136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2588046111837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4389277747867E-2"/>
          <c:y val="3.9849403993133282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0.24</c:v>
                </c:pt>
                <c:pt idx="1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0.08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shape val="cylinder"/>
        <c:axId val="143847096"/>
        <c:axId val="144255760"/>
        <c:axId val="0"/>
      </c:bar3DChart>
      <c:catAx>
        <c:axId val="143847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u="none" strike="noStrike" baseline="0" dirty="0" smtClean="0">
                    <a:effectLst/>
                  </a:rPr>
                  <a:t>Bill Details</a:t>
                </a:r>
                <a:endParaRPr lang="en-US" sz="1400" u="none" dirty="0"/>
              </a:p>
            </c:rich>
          </c:tx>
          <c:layout>
            <c:manualLayout>
              <c:xMode val="edge"/>
              <c:yMode val="edge"/>
              <c:x val="0.39001038381662945"/>
              <c:y val="0.8958876170353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144255760"/>
        <c:crosses val="autoZero"/>
        <c:auto val="1"/>
        <c:lblAlgn val="ctr"/>
        <c:lblOffset val="100"/>
        <c:noMultiLvlLbl val="0"/>
      </c:catAx>
      <c:valAx>
        <c:axId val="1442557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3847096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2588046111837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239238845144382"/>
          <c:y val="0.19264603552462944"/>
          <c:w val="0.43521544181978095"/>
          <c:h val="0.6072773606787526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'Fixed Line'!$B$9:$B$11</c:f>
              <c:strCache>
                <c:ptCount val="3"/>
                <c:pt idx="0">
                  <c:v>Etisalat</c:v>
                </c:pt>
                <c:pt idx="1">
                  <c:v>du</c:v>
                </c:pt>
                <c:pt idx="2">
                  <c:v>Both</c:v>
                </c:pt>
              </c:strCache>
            </c:strRef>
          </c:cat>
          <c:val>
            <c:numRef>
              <c:f>'Fixed Line'!$C$9:$C$11</c:f>
              <c:numCache>
                <c:formatCode>0%</c:formatCode>
                <c:ptCount val="3"/>
                <c:pt idx="0">
                  <c:v>0.94000000000000061</c:v>
                </c:pt>
                <c:pt idx="1">
                  <c:v>2.0000000000000011E-2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7261592308"/>
          <c:y val="0.90254629629629624"/>
          <c:w val="0.30816163604549435"/>
          <c:h val="8.3717191601049845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2.9623401281229568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0.65900000000000003</c:v>
                </c:pt>
                <c:pt idx="1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0.23300000000000001</c:v>
                </c:pt>
                <c:pt idx="1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0.109</c:v>
                </c:pt>
                <c:pt idx="1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4"/>
        <c:shape val="cylinder"/>
        <c:axId val="144257720"/>
        <c:axId val="144258112"/>
        <c:axId val="0"/>
      </c:bar3DChart>
      <c:catAx>
        <c:axId val="144257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Complaint</a:t>
                </a:r>
                <a:r>
                  <a:rPr lang="en-US" sz="1400" baseline="0" dirty="0" smtClean="0"/>
                  <a:t> Process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1901055688023997"/>
              <c:y val="0.89803507760489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100" b="1"/>
            </a:pPr>
            <a:endParaRPr lang="en-US"/>
          </a:p>
        </c:txPr>
        <c:crossAx val="144258112"/>
        <c:crosses val="autoZero"/>
        <c:auto val="1"/>
        <c:lblAlgn val="ctr"/>
        <c:lblOffset val="100"/>
        <c:noMultiLvlLbl val="0"/>
      </c:catAx>
      <c:valAx>
        <c:axId val="1442581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4257720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2.9623401281229568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0.12</c:v>
                </c:pt>
                <c:pt idx="1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4"/>
        <c:shape val="cylinder"/>
        <c:axId val="144619040"/>
        <c:axId val="144619432"/>
        <c:axId val="0"/>
      </c:bar3DChart>
      <c:catAx>
        <c:axId val="144619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Price Information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1901055688023997"/>
              <c:y val="0.89803507760489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100" b="1"/>
            </a:pPr>
            <a:endParaRPr lang="en-US"/>
          </a:p>
        </c:txPr>
        <c:crossAx val="144619432"/>
        <c:crosses val="autoZero"/>
        <c:auto val="1"/>
        <c:lblAlgn val="ctr"/>
        <c:lblOffset val="100"/>
        <c:noMultiLvlLbl val="0"/>
      </c:catAx>
      <c:valAx>
        <c:axId val="144619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4619040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2.9623401281229568E-2"/>
          <c:w val="0.92236392799384859"/>
          <c:h val="0.80153704067533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0.24</c:v>
                </c:pt>
                <c:pt idx="1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0.09</c:v>
                </c:pt>
                <c:pt idx="1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4"/>
        <c:shape val="cylinder"/>
        <c:axId val="145043992"/>
        <c:axId val="145044384"/>
        <c:axId val="0"/>
      </c:bar3DChart>
      <c:catAx>
        <c:axId val="145043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Bill Details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1901055688023997"/>
              <c:y val="0.898035077604892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100" b="1"/>
            </a:pPr>
            <a:endParaRPr lang="en-US"/>
          </a:p>
        </c:txPr>
        <c:crossAx val="145044384"/>
        <c:crosses val="autoZero"/>
        <c:auto val="1"/>
        <c:lblAlgn val="ctr"/>
        <c:lblOffset val="100"/>
        <c:noMultiLvlLbl val="0"/>
      </c:catAx>
      <c:valAx>
        <c:axId val="1450443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5043992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7.8196914162772191E-2"/>
          <c:w val="0.92236392799384859"/>
          <c:h val="0.7452940257598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0.82599999999999996</c:v>
                </c:pt>
                <c:pt idx="1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 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3.5000000000000003E-2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gapDepth val="216"/>
        <c:shape val="cylinder"/>
        <c:axId val="143270704"/>
        <c:axId val="142918048"/>
        <c:axId val="0"/>
      </c:bar3DChart>
      <c:catAx>
        <c:axId val="14327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Overall Fixed</a:t>
                </a:r>
                <a:r>
                  <a:rPr lang="en-US" sz="1600" baseline="0" dirty="0" smtClean="0"/>
                  <a:t> Line Service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6292184255057303"/>
              <c:y val="0.8809043087705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142918048"/>
        <c:crosses val="autoZero"/>
        <c:auto val="1"/>
        <c:lblAlgn val="ctr"/>
        <c:lblOffset val="100"/>
        <c:noMultiLvlLbl val="0"/>
      </c:catAx>
      <c:valAx>
        <c:axId val="1429180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3270704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7.8196914162772191E-2"/>
          <c:w val="0.92236392799384859"/>
          <c:h val="0.7452940257598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0.13</c:v>
                </c:pt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gapDepth val="216"/>
        <c:shape val="cylinder"/>
        <c:axId val="143241880"/>
        <c:axId val="143076048"/>
        <c:axId val="0"/>
      </c:bar3DChart>
      <c:catAx>
        <c:axId val="143241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Overall Internet</a:t>
                </a:r>
                <a:r>
                  <a:rPr lang="en-US" sz="1600" baseline="0" dirty="0" smtClean="0"/>
                  <a:t> Service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207979193908158"/>
              <c:y val="0.8809043087705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143076048"/>
        <c:crosses val="autoZero"/>
        <c:auto val="1"/>
        <c:lblAlgn val="ctr"/>
        <c:lblOffset val="100"/>
        <c:noMultiLvlLbl val="0"/>
      </c:catAx>
      <c:valAx>
        <c:axId val="1430760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3241880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45253718287179"/>
          <c:y val="0.18825605132691794"/>
          <c:w val="0.3314284776903127"/>
          <c:h val="0.55238079615048163"/>
        </c:manualLayout>
      </c:layout>
      <c:pieChart>
        <c:varyColors val="1"/>
        <c:ser>
          <c:idx val="0"/>
          <c:order val="0"/>
          <c:tx>
            <c:strRef>
              <c:f>'Sample Structure'!$B$14</c:f>
              <c:strCache>
                <c:ptCount val="1"/>
                <c:pt idx="0">
                  <c:v>Nationality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'Sample Structure'!$B$35:$B$38</c:f>
              <c:strCache>
                <c:ptCount val="4"/>
                <c:pt idx="0">
                  <c:v>Emirati</c:v>
                </c:pt>
                <c:pt idx="1">
                  <c:v>Expat Arab</c:v>
                </c:pt>
                <c:pt idx="2">
                  <c:v>Expat Asian</c:v>
                </c:pt>
                <c:pt idx="3">
                  <c:v>Westerners/ Other</c:v>
                </c:pt>
              </c:strCache>
            </c:strRef>
          </c:cat>
          <c:val>
            <c:numRef>
              <c:f>'Sample Structure'!$C$35:$C$38</c:f>
              <c:numCache>
                <c:formatCode>0%</c:formatCode>
                <c:ptCount val="4"/>
                <c:pt idx="0">
                  <c:v>0.17</c:v>
                </c:pt>
                <c:pt idx="1">
                  <c:v>0.31000000000000238</c:v>
                </c:pt>
                <c:pt idx="2">
                  <c:v>0.46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5808362496354347E-2"/>
          <c:y val="0.84069221768968827"/>
          <c:w val="0.90000000000000013"/>
          <c:h val="7.2622142111754065E-2"/>
        </c:manualLayout>
      </c:layout>
      <c:overlay val="0"/>
      <c:txPr>
        <a:bodyPr/>
        <a:lstStyle/>
        <a:p>
          <a:pPr>
            <a:defRPr lang="en-GB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70662000583259"/>
          <c:y val="9.1523264137437568E-2"/>
          <c:w val="0.56869805336836088"/>
          <c:h val="0.74447745168219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Mobile!$B$3:$B$4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Mobile!$C$3:$C$4</c:f>
              <c:numCache>
                <c:formatCode>0.00%</c:formatCode>
                <c:ptCount val="2"/>
                <c:pt idx="0">
                  <c:v>0.99249999999999949</c:v>
                </c:pt>
                <c:pt idx="1">
                  <c:v>7.5000000000000934E-3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591901012373455"/>
          <c:y val="0.90254619687689996"/>
          <c:w val="0.30816172978377732"/>
          <c:h val="8.3716959622471526E-2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  <c:spPr>
        <a:noFill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17567879393901E-2"/>
          <c:y val="7.8196914162772191E-2"/>
          <c:w val="0.92236392799384859"/>
          <c:h val="0.7452940257598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a-DK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0.05</c:v>
                </c:pt>
                <c:pt idx="1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537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Etisalat</c:v>
                </c:pt>
                <c:pt idx="1">
                  <c:v>du</c:v>
                </c:pt>
              </c:strCache>
            </c:strRef>
          </c:cat>
          <c:val>
            <c:numRef>
              <c:f>Sheet1!$E$2:$E$3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gapDepth val="216"/>
        <c:shape val="cylinder"/>
        <c:axId val="143364440"/>
        <c:axId val="143364832"/>
        <c:axId val="0"/>
      </c:bar3DChart>
      <c:catAx>
        <c:axId val="143364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Overall Mobile </a:t>
                </a:r>
                <a:r>
                  <a:rPr lang="en-US" sz="1600" baseline="0" dirty="0" smtClean="0"/>
                  <a:t>Service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207979193908158"/>
              <c:y val="0.8809043087705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a-DK" sz="1400" b="1"/>
            </a:pPr>
            <a:endParaRPr lang="en-US"/>
          </a:p>
        </c:txPr>
        <c:crossAx val="143364832"/>
        <c:crosses val="autoZero"/>
        <c:auto val="1"/>
        <c:lblAlgn val="ctr"/>
        <c:lblOffset val="100"/>
        <c:noMultiLvlLbl val="0"/>
      </c:catAx>
      <c:valAx>
        <c:axId val="1433648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da-DK" b="1"/>
            </a:pPr>
            <a:endParaRPr lang="en-US"/>
          </a:p>
        </c:txPr>
        <c:crossAx val="143364440"/>
        <c:crosses val="autoZero"/>
        <c:crossBetween val="between"/>
        <c:majorUnit val="0.2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3198576071071455"/>
          <c:y val="0.94507710567084191"/>
          <c:w val="0.72992317898623182"/>
          <c:h val="5.4922894329158117E-2"/>
        </c:manualLayout>
      </c:layout>
      <c:overlay val="0"/>
      <c:txPr>
        <a:bodyPr/>
        <a:lstStyle/>
        <a:p>
          <a:pPr>
            <a:defRPr lang="da-DK" sz="1400" b="1">
              <a:solidFill>
                <a:srgbClr val="9D8E1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ICT in the UAE – ICT Survey 2012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BBA75B-F15D-40D2-88AD-6623B4629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41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ICT in the UAE – ICT Survey 2012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3" rIns="88126" bIns="44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2E0BB6-FC61-4E7B-839A-1FC8A25E2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43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E0BB6-FC61-4E7B-839A-1FC8A25E2D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92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48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85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500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331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888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EAA31-E310-4C58-9B02-19DE8A26EDC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42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69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43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B46EF-7DE1-4DF8-A75D-B396AD31A73D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599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383" y="4715832"/>
            <a:ext cx="5436909" cy="44649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957" tIns="42479" rIns="84957" bIns="42479"/>
          <a:lstStyle/>
          <a:p>
            <a:endParaRPr lang="da-DK" smtClean="0"/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EAA31-E310-4C58-9B02-19DE8A26EDC7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2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81000" y="228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011E-6407-492B-817A-C15A142EB183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05BF-D61B-491A-BCB7-ABFB77BB0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4A85-5EC8-462F-A949-2976B7A2E2BE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859D1E4F-AB28-4C20-8064-F82C164AA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EB25-E40A-4304-AAF0-4B5C70284792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5D8C270-5C9F-47F3-90A1-0801A42F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ae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1114425" cy="1552575"/>
          </a:xfrm>
          <a:prstGeom prst="rect">
            <a:avLst/>
          </a:prstGeom>
        </p:spPr>
      </p:pic>
      <p:pic>
        <p:nvPicPr>
          <p:cNvPr id="8" name="Picture 7" descr="tra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7025" y="725128"/>
            <a:ext cx="1781175" cy="819150"/>
          </a:xfrm>
          <a:prstGeom prst="rect">
            <a:avLst/>
          </a:prstGeom>
        </p:spPr>
      </p:pic>
      <p:pic>
        <p:nvPicPr>
          <p:cNvPr id="9" name="Picture 8" descr="websit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800" y="6257925"/>
            <a:ext cx="1038225" cy="219075"/>
          </a:xfrm>
          <a:prstGeom prst="rect">
            <a:avLst/>
          </a:prstGeom>
        </p:spPr>
      </p:pic>
      <p:pic>
        <p:nvPicPr>
          <p:cNvPr id="10" name="Picture 9" descr="federa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58025" y="6372225"/>
            <a:ext cx="1400175" cy="104775"/>
          </a:xfrm>
          <a:prstGeom prst="rect">
            <a:avLst/>
          </a:prstGeom>
        </p:spPr>
      </p:pic>
      <p:pic>
        <p:nvPicPr>
          <p:cNvPr id="11" name="Picture 10" descr="left_hom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2619375"/>
            <a:ext cx="628650" cy="1571625"/>
          </a:xfrm>
          <a:prstGeom prst="rect">
            <a:avLst/>
          </a:prstGeom>
        </p:spPr>
      </p:pic>
      <p:pic>
        <p:nvPicPr>
          <p:cNvPr id="12" name="Picture 11" descr="right_hom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27422" y="2619375"/>
            <a:ext cx="8516578" cy="157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8534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ner_lef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09575" cy="1866900"/>
          </a:xfrm>
          <a:prstGeom prst="rect">
            <a:avLst/>
          </a:prstGeom>
          <a:solidFill>
            <a:srgbClr val="9B613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 descr="inner_top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76275"/>
            <a:ext cx="786447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nner_top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6516688"/>
            <a:ext cx="7224712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14AF-34B5-4213-BCE4-C02E61439729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1ACAC598-A169-4CAB-B08B-115F6A9F5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0087-6FB8-4EC3-931D-6DC55D15EE7E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B783D164-FBA1-4FBF-B74A-5D5FFE3E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988D-7E05-4CCA-A6DF-77829F89F09B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CFA114D-DE5D-4539-B34F-B5D0C097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53B7-1EF2-41E6-B28B-89BD66948566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917E023A-20E8-4EED-9D3C-F6BDF77EC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FB86-44C6-4D9C-9E85-0254242154A2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A351B5B6-EB65-4A70-8112-575C89D63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BF29-5745-41F0-B0BA-0D84C1FB1F5E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4CB4F5E-F4DD-4116-931E-56C8FE6F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7470-C6F6-4809-9A7A-6E810E337DA8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3213414C-4161-4911-BE65-F0AC0EF2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-fla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67775"/>
            <a:ext cx="9144000" cy="479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7565-1BCB-44F0-A092-197BD115E479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84D73091-0C00-42F6-A7A7-DE5C8D983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9" descr="cid:image001.jpg@01C9ECF2.336779F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90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websit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257925"/>
            <a:ext cx="1038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federal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8025" y="6372225"/>
            <a:ext cx="1400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3.pcmag.com/media/images/337732-lost-android-iphone-blackberry.jpg?thumb=y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6205" y="2214567"/>
            <a:ext cx="1649389" cy="19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4756397"/>
              </p:ext>
            </p:extLst>
          </p:nvPr>
        </p:nvGraphicFramePr>
        <p:xfrm>
          <a:off x="0" y="3928304"/>
          <a:ext cx="9144000" cy="135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0"/>
              </a:tblGrid>
              <a:tr h="135338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>
                    <a:lnL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994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94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ICT in the UAE</a:t>
                      </a:r>
                    </a:p>
                    <a:p>
                      <a:pPr algn="ctr"/>
                      <a:r>
                        <a:rPr lang="en-GB" sz="40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Household Survey, 2012</a:t>
                      </a:r>
                      <a:endParaRPr lang="en-US" sz="40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T="45737" marB="45737" anchor="ctr">
                    <a:lnL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03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23896D-333E-448C-9ECB-A10B577B8F0D}" type="datetime1">
              <a:rPr lang="en-US"/>
              <a:pPr>
                <a:defRPr/>
              </a:pPr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  </a:t>
            </a:r>
            <a:fld id="{72B201F8-902C-4DE5-9FB8-2D61E8573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  <p:sldLayoutId id="21474853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Customer Satisfaction </a:t>
            </a:r>
            <a:br>
              <a:rPr lang="en-US" b="1" dirty="0" smtClean="0"/>
            </a:br>
            <a:r>
              <a:rPr lang="en-US" sz="2400" b="1" dirty="0" smtClean="0"/>
              <a:t>ICT </a:t>
            </a:r>
            <a:r>
              <a:rPr lang="en-US" sz="2400" b="1" dirty="0"/>
              <a:t>Household </a:t>
            </a:r>
            <a:r>
              <a:rPr lang="en-US" sz="2400" b="1" dirty="0" smtClean="0"/>
              <a:t>Survey </a:t>
            </a:r>
            <a:br>
              <a:rPr lang="en-US" sz="2400" b="1" dirty="0" smtClean="0"/>
            </a:br>
            <a:r>
              <a:rPr lang="en-US" sz="2400" b="1" dirty="0" smtClean="0"/>
              <a:t>UAE, 2016</a:t>
            </a:r>
            <a:endParaRPr lang="en-US" sz="2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4637" y="5394523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May 2017</a:t>
            </a:r>
            <a:endParaRPr lang="en-GB" sz="1600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Customer Satisfaction- Mobile Service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Customer Satisfaction- Complaint Process</a:t>
            </a:r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870020"/>
              </p:ext>
            </p:extLst>
          </p:nvPr>
        </p:nvGraphicFramePr>
        <p:xfrm>
          <a:off x="530397" y="1388622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8" y="61914"/>
            <a:ext cx="452437" cy="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Customer Satisfaction- Mobile Service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Customer Satisfaction- </a:t>
            </a:r>
            <a:r>
              <a:rPr lang="en-US" sz="1300" b="1" u="sng" dirty="0">
                <a:solidFill>
                  <a:srgbClr val="9D8E1F"/>
                </a:solidFill>
              </a:rPr>
              <a:t>Price Information</a:t>
            </a:r>
          </a:p>
          <a:p>
            <a:pPr algn="ctr"/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724873"/>
              </p:ext>
            </p:extLst>
          </p:nvPr>
        </p:nvGraphicFramePr>
        <p:xfrm>
          <a:off x="530397" y="1388622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8" y="61914"/>
            <a:ext cx="452437" cy="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Customer Satisfaction- Mobile Service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Customer Satisfaction- Bill Details</a:t>
            </a:r>
            <a:endParaRPr lang="en-US" sz="1300" b="1" u="sng" dirty="0">
              <a:solidFill>
                <a:srgbClr val="9D8E1F"/>
              </a:solidFill>
            </a:endParaRPr>
          </a:p>
          <a:p>
            <a:pPr algn="ctr"/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104078"/>
              </p:ext>
            </p:extLst>
          </p:nvPr>
        </p:nvGraphicFramePr>
        <p:xfrm>
          <a:off x="530397" y="1388622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8" y="61914"/>
            <a:ext cx="452437" cy="9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45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Overall Customer Satisfaction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Overall Customer Satisfaction </a:t>
            </a:r>
            <a:r>
              <a:rPr lang="en-US" sz="1300" b="1" u="sng" dirty="0" smtClean="0">
                <a:solidFill>
                  <a:srgbClr val="9D8E1F"/>
                </a:solidFill>
              </a:rPr>
              <a:t>with </a:t>
            </a:r>
            <a:r>
              <a:rPr lang="en-US" sz="1300" b="1" u="sng" dirty="0" smtClean="0">
                <a:solidFill>
                  <a:srgbClr val="9D8E1F"/>
                </a:solidFill>
              </a:rPr>
              <a:t>Fixed Line Service</a:t>
            </a:r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755163"/>
              </p:ext>
            </p:extLst>
          </p:nvPr>
        </p:nvGraphicFramePr>
        <p:xfrm>
          <a:off x="486009" y="1242366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244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Overall Customer Satisfaction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Overall Customer Satisfaction </a:t>
            </a:r>
            <a:r>
              <a:rPr lang="en-US" sz="1300" b="1" u="sng" dirty="0" smtClean="0">
                <a:solidFill>
                  <a:srgbClr val="9D8E1F"/>
                </a:solidFill>
              </a:rPr>
              <a:t>with </a:t>
            </a:r>
            <a:r>
              <a:rPr lang="en-US" sz="1300" b="1" u="sng" dirty="0" smtClean="0">
                <a:solidFill>
                  <a:srgbClr val="9D8E1F"/>
                </a:solidFill>
              </a:rPr>
              <a:t>Internet Service</a:t>
            </a:r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65692"/>
              </p:ext>
            </p:extLst>
          </p:nvPr>
        </p:nvGraphicFramePr>
        <p:xfrm>
          <a:off x="486009" y="1242366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2188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47663"/>
            <a:ext cx="7396163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Overall Customer Satisfaction 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Overall Customer Satisfaction </a:t>
            </a:r>
            <a:r>
              <a:rPr lang="en-US" sz="1300" b="1" u="sng" dirty="0" smtClean="0">
                <a:solidFill>
                  <a:srgbClr val="9D8E1F"/>
                </a:solidFill>
              </a:rPr>
              <a:t>with </a:t>
            </a:r>
            <a:r>
              <a:rPr lang="en-US" sz="1300" b="1" u="sng" dirty="0" smtClean="0">
                <a:solidFill>
                  <a:srgbClr val="9D8E1F"/>
                </a:solidFill>
              </a:rPr>
              <a:t>Mobile Service</a:t>
            </a:r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444112"/>
              </p:ext>
            </p:extLst>
          </p:nvPr>
        </p:nvGraphicFramePr>
        <p:xfrm>
          <a:off x="486009" y="1242366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5649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19400"/>
            <a:ext cx="7396163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Satisfaction </a:t>
            </a:r>
            <a:r>
              <a:rPr lang="en-US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with </a:t>
            </a:r>
            <a:r>
              <a:rPr lang="en-US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Fixed Services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356CB68-34B8-405A-813F-602F524FB9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18" y="343121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6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0023" y="347663"/>
            <a:ext cx="6307015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Customer Satisfaction – Fixed &amp; Internet Services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Customer Satisfaction- Complaint Process</a:t>
            </a:r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991175"/>
              </p:ext>
            </p:extLst>
          </p:nvPr>
        </p:nvGraphicFramePr>
        <p:xfrm>
          <a:off x="497054" y="1242691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" y="5326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0023" y="347663"/>
            <a:ext cx="6307015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Customer Satisfaction – Fixed &amp; Internet Services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Customer Satisfaction- Price Information</a:t>
            </a:r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50533"/>
              </p:ext>
            </p:extLst>
          </p:nvPr>
        </p:nvGraphicFramePr>
        <p:xfrm>
          <a:off x="497054" y="1242691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" y="5326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17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0023" y="347663"/>
            <a:ext cx="6307015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Customer Satisfaction – Fixed &amp; Internet Services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6630B29-D5C6-4D17-B91C-D37D49D708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219200" y="1096234"/>
            <a:ext cx="6477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u="sng" dirty="0" smtClean="0">
                <a:solidFill>
                  <a:srgbClr val="9D8E1F"/>
                </a:solidFill>
              </a:rPr>
              <a:t>Customer Satisfaction- Bill Details</a:t>
            </a:r>
            <a:endParaRPr lang="en-US" sz="1300" b="1" u="sng" dirty="0">
              <a:solidFill>
                <a:srgbClr val="9D8E1F"/>
              </a:solidFill>
            </a:endParaRP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07365"/>
              </p:ext>
            </p:extLst>
          </p:nvPr>
        </p:nvGraphicFramePr>
        <p:xfrm>
          <a:off x="497054" y="1242691"/>
          <a:ext cx="8320640" cy="496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9" y="53268"/>
            <a:ext cx="1220678" cy="1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8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978" y="2819400"/>
            <a:ext cx="7396163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Satisfaction </a:t>
            </a:r>
            <a:r>
              <a:rPr lang="en-US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with </a:t>
            </a:r>
            <a:r>
              <a:rPr lang="en-US" sz="3600" dirty="0" smtClean="0">
                <a:solidFill>
                  <a:srgbClr val="9E8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Mobile Service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6356CB68-34B8-405A-813F-602F524FB9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314" y="3487814"/>
            <a:ext cx="769490" cy="16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31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106940</TotalTime>
  <Words>153</Words>
  <PresentationFormat>On-screen Show (4:3)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Customer Satisfaction  ICT Household Survey  UAE, 2016</vt:lpstr>
      <vt:lpstr>Overall Customer Satisfaction </vt:lpstr>
      <vt:lpstr>Overall Customer Satisfaction </vt:lpstr>
      <vt:lpstr>Overall Customer Satisfaction </vt:lpstr>
      <vt:lpstr>Satisfaction with Fixed Services</vt:lpstr>
      <vt:lpstr>Customer Satisfaction – Fixed &amp; Internet Services</vt:lpstr>
      <vt:lpstr>Customer Satisfaction – Fixed &amp; Internet Services</vt:lpstr>
      <vt:lpstr>Customer Satisfaction – Fixed &amp; Internet Services</vt:lpstr>
      <vt:lpstr>Satisfaction with Mobile Service</vt:lpstr>
      <vt:lpstr>Customer Satisfaction- Mobile Service </vt:lpstr>
      <vt:lpstr>Customer Satisfaction- Mobile Service </vt:lpstr>
      <vt:lpstr>Customer Satisfaction- Mobile Service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2005-07-30T04:58:44Z</dcterms:created>
  <dcterms:modified xsi:type="dcterms:W3CDTF">2017-07-25T08:39:44Z</dcterms:modified>
</cp:coreProperties>
</file>